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6.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7.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drawings/drawing1.xml" ContentType="application/vnd.openxmlformats-officedocument.drawingml.chartshapes+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4"/>
  </p:notesMasterIdLst>
  <p:sldIdLst>
    <p:sldId id="256" r:id="rId5"/>
    <p:sldId id="258" r:id="rId6"/>
    <p:sldId id="1035" r:id="rId7"/>
    <p:sldId id="1023" r:id="rId8"/>
    <p:sldId id="1037" r:id="rId9"/>
    <p:sldId id="1022" r:id="rId10"/>
    <p:sldId id="1049" r:id="rId11"/>
    <p:sldId id="314" r:id="rId12"/>
    <p:sldId id="272" r:id="rId13"/>
    <p:sldId id="1033" r:id="rId14"/>
    <p:sldId id="1038" r:id="rId15"/>
    <p:sldId id="1034" r:id="rId16"/>
    <p:sldId id="279" r:id="rId17"/>
    <p:sldId id="1039" r:id="rId18"/>
    <p:sldId id="1040" r:id="rId19"/>
    <p:sldId id="1024" r:id="rId20"/>
    <p:sldId id="284" r:id="rId21"/>
    <p:sldId id="282" r:id="rId22"/>
    <p:sldId id="1025" r:id="rId23"/>
    <p:sldId id="1026" r:id="rId24"/>
    <p:sldId id="1041" r:id="rId25"/>
    <p:sldId id="1027" r:id="rId26"/>
    <p:sldId id="287" r:id="rId27"/>
    <p:sldId id="1036" r:id="rId28"/>
    <p:sldId id="289" r:id="rId29"/>
    <p:sldId id="313" r:id="rId30"/>
    <p:sldId id="312" r:id="rId31"/>
    <p:sldId id="292" r:id="rId32"/>
    <p:sldId id="283" r:id="rId33"/>
    <p:sldId id="295" r:id="rId34"/>
    <p:sldId id="293" r:id="rId35"/>
    <p:sldId id="294" r:id="rId36"/>
    <p:sldId id="296" r:id="rId37"/>
    <p:sldId id="1043" r:id="rId38"/>
    <p:sldId id="297" r:id="rId39"/>
    <p:sldId id="1044" r:id="rId40"/>
    <p:sldId id="298" r:id="rId41"/>
    <p:sldId id="299" r:id="rId42"/>
    <p:sldId id="1028" r:id="rId43"/>
    <p:sldId id="300" r:id="rId44"/>
    <p:sldId id="301" r:id="rId45"/>
    <p:sldId id="302" r:id="rId46"/>
    <p:sldId id="1029" r:id="rId47"/>
    <p:sldId id="303" r:id="rId48"/>
    <p:sldId id="304" r:id="rId49"/>
    <p:sldId id="305" r:id="rId50"/>
    <p:sldId id="1045" r:id="rId51"/>
    <p:sldId id="1030" r:id="rId52"/>
    <p:sldId id="306" r:id="rId53"/>
    <p:sldId id="307" r:id="rId54"/>
    <p:sldId id="1046" r:id="rId55"/>
    <p:sldId id="1047" r:id="rId56"/>
    <p:sldId id="1031" r:id="rId57"/>
    <p:sldId id="308" r:id="rId58"/>
    <p:sldId id="1032" r:id="rId59"/>
    <p:sldId id="309" r:id="rId60"/>
    <p:sldId id="1048" r:id="rId61"/>
    <p:sldId id="267" r:id="rId62"/>
    <p:sldId id="268" r:id="rId63"/>
  </p:sldIdLst>
  <p:sldSz cx="12192000" cy="6858000"/>
  <p:notesSz cx="7104063" cy="10234613"/>
  <p:custDataLst>
    <p:tags r:id="rId6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gley, Edward (MBWCB)" initials="LE(" lastIdx="51" clrIdx="0">
    <p:extLst>
      <p:ext uri="{19B8F6BF-5375-455C-9EA6-DF929625EA0E}">
        <p15:presenceInfo xmlns:p15="http://schemas.microsoft.com/office/powerpoint/2012/main" userId="S::edward.langley@colmarbrunton.co.nz::36457392-7fdb-420e-b9a6-066fd9490388" providerId="AD"/>
      </p:ext>
    </p:extLst>
  </p:cmAuthor>
  <p:cmAuthor id="2" name="Brownie, Daniel (MBWCB)" initials="BD(" lastIdx="41" clrIdx="1">
    <p:extLst>
      <p:ext uri="{19B8F6BF-5375-455C-9EA6-DF929625EA0E}">
        <p15:presenceInfo xmlns:p15="http://schemas.microsoft.com/office/powerpoint/2012/main" userId="S::Daniel.Brownie@colmarbrunton.co.nz::e655607d-b3d3-422b-a0a9-f20b3710c4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F1D3"/>
    <a:srgbClr val="C9E4A6"/>
    <a:srgbClr val="8EC742"/>
    <a:srgbClr val="9AECF0"/>
    <a:srgbClr val="1CB3BC"/>
    <a:srgbClr val="5BE0E7"/>
    <a:srgbClr val="FFF093"/>
    <a:srgbClr val="FFDB00"/>
    <a:srgbClr val="FFF8D1"/>
    <a:srgbClr val="FAC1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70" autoAdjust="0"/>
    <p:restoredTop sz="95652" autoAdjust="0"/>
  </p:normalViewPr>
  <p:slideViewPr>
    <p:cSldViewPr snapToGrid="0">
      <p:cViewPr varScale="1">
        <p:scale>
          <a:sx n="62" d="100"/>
          <a:sy n="62" d="100"/>
        </p:scale>
        <p:origin x="1028"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chartUserShapes" Target="../drawings/drawing1.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07843774589538"/>
          <c:y val="0.1109437113046116"/>
          <c:w val="0.65402352207774384"/>
          <c:h val="0.71034593783994548"/>
        </c:manualLayout>
      </c:layout>
      <c:doughnutChart>
        <c:varyColors val="1"/>
        <c:ser>
          <c:idx val="0"/>
          <c:order val="0"/>
          <c:tx>
            <c:strRef>
              <c:f>Sheet1!$B$1</c:f>
              <c:strCache>
                <c:ptCount val="1"/>
                <c:pt idx="0">
                  <c:v>Series 1</c:v>
                </c:pt>
              </c:strCache>
            </c:strRef>
          </c:tx>
          <c:spPr>
            <a:solidFill>
              <a:srgbClr val="5B5C60"/>
            </a:solidFill>
          </c:spPr>
          <c:dPt>
            <c:idx val="0"/>
            <c:bubble3D val="0"/>
            <c:spPr>
              <a:solidFill>
                <a:srgbClr val="1CB3BC"/>
              </a:solidFill>
              <a:ln>
                <a:noFill/>
              </a:ln>
              <a:effectLst/>
            </c:spPr>
            <c:extLst>
              <c:ext xmlns:c16="http://schemas.microsoft.com/office/drawing/2014/chart" uri="{C3380CC4-5D6E-409C-BE32-E72D297353CC}">
                <c16:uniqueId val="{00000001-90A2-4447-899C-88DB2BCA258A}"/>
              </c:ext>
            </c:extLst>
          </c:dPt>
          <c:dPt>
            <c:idx val="1"/>
            <c:bubble3D val="0"/>
            <c:spPr>
              <a:solidFill>
                <a:srgbClr val="F69021"/>
              </a:solidFill>
              <a:ln>
                <a:noFill/>
              </a:ln>
              <a:effectLst/>
            </c:spPr>
            <c:extLst>
              <c:ext xmlns:c16="http://schemas.microsoft.com/office/drawing/2014/chart" uri="{C3380CC4-5D6E-409C-BE32-E72D297353CC}">
                <c16:uniqueId val="{00000003-90A2-4447-899C-88DB2BCA258A}"/>
              </c:ext>
            </c:extLst>
          </c:dPt>
          <c:dPt>
            <c:idx val="2"/>
            <c:bubble3D val="0"/>
            <c:spPr>
              <a:solidFill>
                <a:srgbClr val="FFDB00"/>
              </a:solidFill>
              <a:ln>
                <a:noFill/>
              </a:ln>
              <a:effectLst/>
            </c:spPr>
            <c:extLst>
              <c:ext xmlns:c16="http://schemas.microsoft.com/office/drawing/2014/chart" uri="{C3380CC4-5D6E-409C-BE32-E72D297353CC}">
                <c16:uniqueId val="{00000005-90A2-4447-899C-88DB2BCA258A}"/>
              </c:ext>
            </c:extLst>
          </c:dPt>
          <c:dPt>
            <c:idx val="3"/>
            <c:bubble3D val="0"/>
            <c:spPr>
              <a:solidFill>
                <a:srgbClr val="8EC742"/>
              </a:solidFill>
              <a:ln>
                <a:noFill/>
              </a:ln>
              <a:effectLst/>
            </c:spPr>
            <c:extLst>
              <c:ext xmlns:c16="http://schemas.microsoft.com/office/drawing/2014/chart" uri="{C3380CC4-5D6E-409C-BE32-E72D297353CC}">
                <c16:uniqueId val="{00000007-90A2-4447-899C-88DB2BCA258A}"/>
              </c:ext>
            </c:extLst>
          </c:dPt>
          <c:dPt>
            <c:idx val="4"/>
            <c:bubble3D val="0"/>
            <c:spPr>
              <a:solidFill>
                <a:srgbClr val="1CB3BC"/>
              </a:solidFill>
              <a:ln>
                <a:noFill/>
              </a:ln>
              <a:effectLst/>
            </c:spPr>
            <c:extLst>
              <c:ext xmlns:c16="http://schemas.microsoft.com/office/drawing/2014/chart" uri="{C3380CC4-5D6E-409C-BE32-E72D297353CC}">
                <c16:uniqueId val="{00000009-90A2-4447-899C-88DB2BCA258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 yes</c:v>
                </c:pt>
                <c:pt idx="1">
                  <c:v>% no</c:v>
                </c:pt>
              </c:strCache>
            </c:strRef>
          </c:cat>
          <c:val>
            <c:numRef>
              <c:f>Sheet1!$B$2:$B$3</c:f>
              <c:numCache>
                <c:formatCode>General</c:formatCode>
                <c:ptCount val="2"/>
                <c:pt idx="0">
                  <c:v>93</c:v>
                </c:pt>
                <c:pt idx="1">
                  <c:v>7</c:v>
                </c:pt>
              </c:numCache>
            </c:numRef>
          </c:val>
          <c:extLst>
            <c:ext xmlns:c16="http://schemas.microsoft.com/office/drawing/2014/chart" uri="{C3380CC4-5D6E-409C-BE32-E72D297353CC}">
              <c16:uniqueId val="{0000000A-90A2-4447-899C-88DB2BCA258A}"/>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NZ" dirty="0"/>
              <a:t>Confidence</a:t>
            </a:r>
            <a:r>
              <a:rPr lang="en-NZ" baseline="0" dirty="0"/>
              <a:t> in recycling ability</a:t>
            </a:r>
            <a:endParaRPr lang="en-NZ" dirty="0"/>
          </a:p>
        </c:rich>
      </c:tx>
      <c:layout>
        <c:manualLayout>
          <c:xMode val="edge"/>
          <c:yMode val="edge"/>
          <c:x val="0.28246018455837818"/>
          <c:y val="1.2038163539732343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2263099219620958E-2"/>
          <c:y val="0.25187963399456004"/>
          <c:w val="0.97547380156075814"/>
          <c:h val="0.54305672532037308"/>
        </c:manualLayout>
      </c:layout>
      <c:barChart>
        <c:barDir val="col"/>
        <c:grouping val="percentStacked"/>
        <c:varyColors val="0"/>
        <c:ser>
          <c:idx val="0"/>
          <c:order val="0"/>
          <c:tx>
            <c:strRef>
              <c:f>Sheet1!$B$1</c:f>
              <c:strCache>
                <c:ptCount val="1"/>
                <c:pt idx="0">
                  <c:v>% Extremely confident</c:v>
                </c:pt>
              </c:strCache>
            </c:strRef>
          </c:tx>
          <c:spPr>
            <a:solidFill>
              <a:srgbClr val="1CB3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 (n=300)</c:v>
                </c:pt>
                <c:pt idx="1">
                  <c:v>New Zealand (n=1741)</c:v>
                </c:pt>
              </c:strCache>
            </c:strRef>
          </c:cat>
          <c:val>
            <c:numRef>
              <c:f>Sheet1!$B$2:$B$3</c:f>
              <c:numCache>
                <c:formatCode>General</c:formatCode>
                <c:ptCount val="2"/>
                <c:pt idx="0">
                  <c:v>13</c:v>
                </c:pt>
                <c:pt idx="1">
                  <c:v>16</c:v>
                </c:pt>
              </c:numCache>
            </c:numRef>
          </c:val>
          <c:extLst>
            <c:ext xmlns:c16="http://schemas.microsoft.com/office/drawing/2014/chart" uri="{C3380CC4-5D6E-409C-BE32-E72D297353CC}">
              <c16:uniqueId val="{00000000-2592-4C29-8BC7-E4D90AB72D00}"/>
            </c:ext>
          </c:extLst>
        </c:ser>
        <c:ser>
          <c:idx val="1"/>
          <c:order val="1"/>
          <c:tx>
            <c:strRef>
              <c:f>Sheet1!$C$1</c:f>
              <c:strCache>
                <c:ptCount val="1"/>
                <c:pt idx="0">
                  <c:v>% Very confident</c:v>
                </c:pt>
              </c:strCache>
            </c:strRef>
          </c:tx>
          <c:spPr>
            <a:solidFill>
              <a:srgbClr val="8EC7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 (n=300)</c:v>
                </c:pt>
                <c:pt idx="1">
                  <c:v>New Zealand (n=1741)</c:v>
                </c:pt>
              </c:strCache>
            </c:strRef>
          </c:cat>
          <c:val>
            <c:numRef>
              <c:f>Sheet1!$C$2:$C$3</c:f>
              <c:numCache>
                <c:formatCode>General</c:formatCode>
                <c:ptCount val="2"/>
                <c:pt idx="0">
                  <c:v>37</c:v>
                </c:pt>
                <c:pt idx="1">
                  <c:v>40</c:v>
                </c:pt>
              </c:numCache>
            </c:numRef>
          </c:val>
          <c:extLst>
            <c:ext xmlns:c16="http://schemas.microsoft.com/office/drawing/2014/chart" uri="{C3380CC4-5D6E-409C-BE32-E72D297353CC}">
              <c16:uniqueId val="{00000001-2592-4C29-8BC7-E4D90AB72D00}"/>
            </c:ext>
          </c:extLst>
        </c:ser>
        <c:ser>
          <c:idx val="2"/>
          <c:order val="2"/>
          <c:tx>
            <c:strRef>
              <c:f>Sheet1!$D$1</c:f>
              <c:strCache>
                <c:ptCount val="1"/>
                <c:pt idx="0">
                  <c:v>% Fairly confident</c:v>
                </c:pt>
              </c:strCache>
            </c:strRef>
          </c:tx>
          <c:spPr>
            <a:solidFill>
              <a:srgbClr val="A7A8A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 (n=300)</c:v>
                </c:pt>
                <c:pt idx="1">
                  <c:v>New Zealand (n=1741)</c:v>
                </c:pt>
              </c:strCache>
            </c:strRef>
          </c:cat>
          <c:val>
            <c:numRef>
              <c:f>Sheet1!$D$2:$D$3</c:f>
              <c:numCache>
                <c:formatCode>General</c:formatCode>
                <c:ptCount val="2"/>
                <c:pt idx="0">
                  <c:v>40</c:v>
                </c:pt>
                <c:pt idx="1">
                  <c:v>35</c:v>
                </c:pt>
              </c:numCache>
            </c:numRef>
          </c:val>
          <c:extLst>
            <c:ext xmlns:c16="http://schemas.microsoft.com/office/drawing/2014/chart" uri="{C3380CC4-5D6E-409C-BE32-E72D297353CC}">
              <c16:uniqueId val="{00000002-2592-4C29-8BC7-E4D90AB72D00}"/>
            </c:ext>
          </c:extLst>
        </c:ser>
        <c:ser>
          <c:idx val="3"/>
          <c:order val="3"/>
          <c:tx>
            <c:strRef>
              <c:f>Sheet1!$E$1</c:f>
              <c:strCache>
                <c:ptCount val="1"/>
                <c:pt idx="0">
                  <c:v>% Not very confident</c:v>
                </c:pt>
              </c:strCache>
            </c:strRef>
          </c:tx>
          <c:spPr>
            <a:solidFill>
              <a:srgbClr val="FFDB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 (n=300)</c:v>
                </c:pt>
                <c:pt idx="1">
                  <c:v>New Zealand (n=1741)</c:v>
                </c:pt>
              </c:strCache>
            </c:strRef>
          </c:cat>
          <c:val>
            <c:numRef>
              <c:f>Sheet1!$E$2:$E$3</c:f>
              <c:numCache>
                <c:formatCode>General</c:formatCode>
                <c:ptCount val="2"/>
                <c:pt idx="0">
                  <c:v>8</c:v>
                </c:pt>
                <c:pt idx="1">
                  <c:v>6</c:v>
                </c:pt>
              </c:numCache>
            </c:numRef>
          </c:val>
          <c:extLst>
            <c:ext xmlns:c16="http://schemas.microsoft.com/office/drawing/2014/chart" uri="{C3380CC4-5D6E-409C-BE32-E72D297353CC}">
              <c16:uniqueId val="{00000003-2592-4C29-8BC7-E4D90AB72D00}"/>
            </c:ext>
          </c:extLst>
        </c:ser>
        <c:ser>
          <c:idx val="4"/>
          <c:order val="4"/>
          <c:tx>
            <c:strRef>
              <c:f>Sheet1!$F$1</c:f>
              <c:strCache>
                <c:ptCount val="1"/>
                <c:pt idx="0">
                  <c:v>% Not at all confident</c:v>
                </c:pt>
              </c:strCache>
            </c:strRef>
          </c:tx>
          <c:spPr>
            <a:solidFill>
              <a:srgbClr val="F69021"/>
            </a:solidFill>
            <a:ln>
              <a:noFill/>
            </a:ln>
            <a:effectLst/>
          </c:spPr>
          <c:invertIfNegative val="0"/>
          <c:dLbls>
            <c:dLbl>
              <c:idx val="0"/>
              <c:layout>
                <c:manualLayout>
                  <c:x val="0"/>
                  <c:y val="-5.0099903942310156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2.5045248868778281E-2"/>
                      <c:h val="3.8088550593999453E-2"/>
                    </c:manualLayout>
                  </c15:layout>
                </c:ext>
                <c:ext xmlns:c16="http://schemas.microsoft.com/office/drawing/2014/chart" uri="{C3380CC4-5D6E-409C-BE32-E72D297353CC}">
                  <c16:uniqueId val="{00000002-76B2-4667-AC6E-52C951926E48}"/>
                </c:ext>
              </c:extLst>
            </c:dLbl>
            <c:dLbl>
              <c:idx val="1"/>
              <c:layout>
                <c:manualLayout>
                  <c:x val="-1.6591060224026053E-16"/>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B2-4667-AC6E-52C951926E4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 (n=300)</c:v>
                </c:pt>
                <c:pt idx="1">
                  <c:v>New Zealand (n=1741)</c:v>
                </c:pt>
              </c:strCache>
            </c:strRef>
          </c:cat>
          <c:val>
            <c:numRef>
              <c:f>Sheet1!$F$2:$F$3</c:f>
              <c:numCache>
                <c:formatCode>General</c:formatCode>
                <c:ptCount val="2"/>
                <c:pt idx="0">
                  <c:v>1</c:v>
                </c:pt>
                <c:pt idx="1">
                  <c:v>1</c:v>
                </c:pt>
              </c:numCache>
            </c:numRef>
          </c:val>
          <c:extLst>
            <c:ext xmlns:c16="http://schemas.microsoft.com/office/drawing/2014/chart" uri="{C3380CC4-5D6E-409C-BE32-E72D297353CC}">
              <c16:uniqueId val="{00000004-2592-4C29-8BC7-E4D90AB72D00}"/>
            </c:ext>
          </c:extLst>
        </c:ser>
        <c:ser>
          <c:idx val="5"/>
          <c:order val="5"/>
          <c:tx>
            <c:strRef>
              <c:f>Sheet1!$G$1</c:f>
              <c:strCache>
                <c:ptCount val="1"/>
                <c:pt idx="0">
                  <c:v>% Don't know</c:v>
                </c:pt>
              </c:strCache>
            </c:strRef>
          </c:tx>
          <c:spPr>
            <a:solidFill>
              <a:srgbClr val="5B5C60"/>
            </a:solidFill>
            <a:ln>
              <a:noFill/>
            </a:ln>
            <a:effectLst/>
          </c:spPr>
          <c:invertIfNegative val="0"/>
          <c:dLbls>
            <c:dLbl>
              <c:idx val="0"/>
              <c:layout>
                <c:manualLayout>
                  <c:x val="1.1312217194570137E-3"/>
                  <c:y val="-2.0039961576924063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2.7873303167420815E-2"/>
                      <c:h val="3.9629024018367334E-2"/>
                    </c:manualLayout>
                  </c15:layout>
                </c:ext>
                <c:ext xmlns:c16="http://schemas.microsoft.com/office/drawing/2014/chart" uri="{C3380CC4-5D6E-409C-BE32-E72D297353CC}">
                  <c16:uniqueId val="{00000003-76B2-4667-AC6E-52C951926E48}"/>
                </c:ext>
              </c:extLst>
            </c:dLbl>
            <c:dLbl>
              <c:idx val="1"/>
              <c:layout>
                <c:manualLayout>
                  <c:x val="0"/>
                  <c:y val="-1.753496637980855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B2-4667-AC6E-52C951926E48}"/>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 (n=300)</c:v>
                </c:pt>
                <c:pt idx="1">
                  <c:v>New Zealand (n=1741)</c:v>
                </c:pt>
              </c:strCache>
            </c:strRef>
          </c:cat>
          <c:val>
            <c:numRef>
              <c:f>Sheet1!$G$2:$G$3</c:f>
              <c:numCache>
                <c:formatCode>General</c:formatCode>
                <c:ptCount val="2"/>
                <c:pt idx="0">
                  <c:v>2</c:v>
                </c:pt>
                <c:pt idx="1">
                  <c:v>1</c:v>
                </c:pt>
              </c:numCache>
            </c:numRef>
          </c:val>
          <c:extLst>
            <c:ext xmlns:c16="http://schemas.microsoft.com/office/drawing/2014/chart" uri="{C3380CC4-5D6E-409C-BE32-E72D297353CC}">
              <c16:uniqueId val="{00000005-2592-4C29-8BC7-E4D90AB72D00}"/>
            </c:ext>
          </c:extLst>
        </c:ser>
        <c:dLbls>
          <c:dLblPos val="ctr"/>
          <c:showLegendKey val="0"/>
          <c:showVal val="1"/>
          <c:showCatName val="0"/>
          <c:showSerName val="0"/>
          <c:showPercent val="0"/>
          <c:showBubbleSize val="0"/>
        </c:dLbls>
        <c:gapWidth val="488"/>
        <c:overlap val="100"/>
        <c:axId val="678380463"/>
        <c:axId val="1253028095"/>
      </c:barChart>
      <c:catAx>
        <c:axId val="678380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3028095"/>
        <c:crosses val="autoZero"/>
        <c:auto val="1"/>
        <c:lblAlgn val="ctr"/>
        <c:lblOffset val="100"/>
        <c:noMultiLvlLbl val="0"/>
      </c:catAx>
      <c:valAx>
        <c:axId val="1253028095"/>
        <c:scaling>
          <c:orientation val="minMax"/>
        </c:scaling>
        <c:delete val="1"/>
        <c:axPos val="l"/>
        <c:numFmt formatCode="0%" sourceLinked="1"/>
        <c:majorTickMark val="none"/>
        <c:minorTickMark val="none"/>
        <c:tickLblPos val="nextTo"/>
        <c:crossAx val="678380463"/>
        <c:crosses val="autoZero"/>
        <c:crossBetween val="between"/>
      </c:valAx>
      <c:spPr>
        <a:noFill/>
        <a:ln>
          <a:noFill/>
        </a:ln>
        <a:effectLst/>
      </c:spPr>
    </c:plotArea>
    <c:legend>
      <c:legendPos val="b"/>
      <c:layout>
        <c:manualLayout>
          <c:xMode val="edge"/>
          <c:yMode val="edge"/>
          <c:x val="4.9791570171375625E-4"/>
          <c:y val="0.86148658644107245"/>
          <c:w val="0.99950208429828624"/>
          <c:h val="7.768384593687806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741360089186179E-3"/>
          <c:y val="0.17171981732066172"/>
          <c:w val="0.97547380156075814"/>
          <c:h val="0.62321663530437266"/>
        </c:manualLayout>
      </c:layout>
      <c:barChart>
        <c:barDir val="col"/>
        <c:grouping val="percentStacked"/>
        <c:varyColors val="0"/>
        <c:ser>
          <c:idx val="0"/>
          <c:order val="0"/>
          <c:tx>
            <c:strRef>
              <c:f>Sheet1!$B$1</c:f>
              <c:strCache>
                <c:ptCount val="1"/>
                <c:pt idx="0">
                  <c:v>% Strongly agree</c:v>
                </c:pt>
              </c:strCache>
            </c:strRef>
          </c:tx>
          <c:spPr>
            <a:solidFill>
              <a:srgbClr val="1CB3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 (n=300)</c:v>
                </c:pt>
                <c:pt idx="1">
                  <c:v>New Zealand (n=1741)</c:v>
                </c:pt>
              </c:strCache>
            </c:strRef>
          </c:cat>
          <c:val>
            <c:numRef>
              <c:f>Sheet1!$B$2:$B$3</c:f>
              <c:numCache>
                <c:formatCode>General</c:formatCode>
                <c:ptCount val="2"/>
                <c:pt idx="0">
                  <c:v>47</c:v>
                </c:pt>
                <c:pt idx="1">
                  <c:v>45</c:v>
                </c:pt>
              </c:numCache>
            </c:numRef>
          </c:val>
          <c:extLst>
            <c:ext xmlns:c16="http://schemas.microsoft.com/office/drawing/2014/chart" uri="{C3380CC4-5D6E-409C-BE32-E72D297353CC}">
              <c16:uniqueId val="{00000000-1F0B-4A4E-97DA-F84341DAA314}"/>
            </c:ext>
          </c:extLst>
        </c:ser>
        <c:ser>
          <c:idx val="1"/>
          <c:order val="1"/>
          <c:tx>
            <c:strRef>
              <c:f>Sheet1!$C$1</c:f>
              <c:strCache>
                <c:ptCount val="1"/>
                <c:pt idx="0">
                  <c:v>% Tend to agree</c:v>
                </c:pt>
              </c:strCache>
            </c:strRef>
          </c:tx>
          <c:spPr>
            <a:solidFill>
              <a:srgbClr val="8EC7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 (n=300)</c:v>
                </c:pt>
                <c:pt idx="1">
                  <c:v>New Zealand (n=1741)</c:v>
                </c:pt>
              </c:strCache>
            </c:strRef>
          </c:cat>
          <c:val>
            <c:numRef>
              <c:f>Sheet1!$C$2:$C$3</c:f>
              <c:numCache>
                <c:formatCode>General</c:formatCode>
                <c:ptCount val="2"/>
                <c:pt idx="0">
                  <c:v>40</c:v>
                </c:pt>
                <c:pt idx="1">
                  <c:v>40</c:v>
                </c:pt>
              </c:numCache>
            </c:numRef>
          </c:val>
          <c:extLst>
            <c:ext xmlns:c16="http://schemas.microsoft.com/office/drawing/2014/chart" uri="{C3380CC4-5D6E-409C-BE32-E72D297353CC}">
              <c16:uniqueId val="{00000001-1F0B-4A4E-97DA-F84341DAA314}"/>
            </c:ext>
          </c:extLst>
        </c:ser>
        <c:ser>
          <c:idx val="2"/>
          <c:order val="2"/>
          <c:tx>
            <c:strRef>
              <c:f>Sheet1!$D$1</c:f>
              <c:strCache>
                <c:ptCount val="1"/>
                <c:pt idx="0">
                  <c:v>% Neither agree nor disagree</c:v>
                </c:pt>
              </c:strCache>
            </c:strRef>
          </c:tx>
          <c:spPr>
            <a:solidFill>
              <a:srgbClr val="A7A8A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 (n=300)</c:v>
                </c:pt>
                <c:pt idx="1">
                  <c:v>New Zealand (n=1741)</c:v>
                </c:pt>
              </c:strCache>
            </c:strRef>
          </c:cat>
          <c:val>
            <c:numRef>
              <c:f>Sheet1!$D$2:$D$3</c:f>
              <c:numCache>
                <c:formatCode>General</c:formatCode>
                <c:ptCount val="2"/>
                <c:pt idx="0">
                  <c:v>6</c:v>
                </c:pt>
                <c:pt idx="1">
                  <c:v>9</c:v>
                </c:pt>
              </c:numCache>
            </c:numRef>
          </c:val>
          <c:extLst>
            <c:ext xmlns:c16="http://schemas.microsoft.com/office/drawing/2014/chart" uri="{C3380CC4-5D6E-409C-BE32-E72D297353CC}">
              <c16:uniqueId val="{00000002-1F0B-4A4E-97DA-F84341DAA314}"/>
            </c:ext>
          </c:extLst>
        </c:ser>
        <c:ser>
          <c:idx val="3"/>
          <c:order val="3"/>
          <c:tx>
            <c:strRef>
              <c:f>Sheet1!$E$1</c:f>
              <c:strCache>
                <c:ptCount val="1"/>
                <c:pt idx="0">
                  <c:v>% Tend to disagree</c:v>
                </c:pt>
              </c:strCache>
            </c:strRef>
          </c:tx>
          <c:spPr>
            <a:solidFill>
              <a:srgbClr val="FFDB00"/>
            </a:solidFill>
            <a:ln>
              <a:noFill/>
            </a:ln>
            <a:effectLst/>
          </c:spPr>
          <c:invertIfNegative val="0"/>
          <c:dLbls>
            <c:dLbl>
              <c:idx val="0"/>
              <c:layout>
                <c:manualLayout>
                  <c:x val="6.688963210702341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61-439B-81B8-E3C50D210D7E}"/>
                </c:ext>
              </c:extLst>
            </c:dLbl>
            <c:dLbl>
              <c:idx val="1"/>
              <c:layout>
                <c:manualLayout>
                  <c:x val="5.57413600891845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61-439B-81B8-E3C50D210D7E}"/>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 (n=300)</c:v>
                </c:pt>
                <c:pt idx="1">
                  <c:v>New Zealand (n=1741)</c:v>
                </c:pt>
              </c:strCache>
            </c:strRef>
          </c:cat>
          <c:val>
            <c:numRef>
              <c:f>Sheet1!$E$2:$E$3</c:f>
              <c:numCache>
                <c:formatCode>General</c:formatCode>
                <c:ptCount val="2"/>
                <c:pt idx="0">
                  <c:v>2</c:v>
                </c:pt>
                <c:pt idx="1">
                  <c:v>2</c:v>
                </c:pt>
              </c:numCache>
            </c:numRef>
          </c:val>
          <c:extLst>
            <c:ext xmlns:c16="http://schemas.microsoft.com/office/drawing/2014/chart" uri="{C3380CC4-5D6E-409C-BE32-E72D297353CC}">
              <c16:uniqueId val="{00000003-1F0B-4A4E-97DA-F84341DAA314}"/>
            </c:ext>
          </c:extLst>
        </c:ser>
        <c:ser>
          <c:idx val="4"/>
          <c:order val="4"/>
          <c:tx>
            <c:strRef>
              <c:f>Sheet1!$F$1</c:f>
              <c:strCache>
                <c:ptCount val="1"/>
                <c:pt idx="0">
                  <c:v>% Strongly disagree</c:v>
                </c:pt>
              </c:strCache>
            </c:strRef>
          </c:tx>
          <c:spPr>
            <a:solidFill>
              <a:srgbClr val="F69021"/>
            </a:solidFill>
            <a:ln>
              <a:noFill/>
            </a:ln>
            <a:effectLst/>
          </c:spPr>
          <c:invertIfNegative val="0"/>
          <c:dLbls>
            <c:dLbl>
              <c:idx val="0"/>
              <c:layout>
                <c:manualLayout>
                  <c:x val="-3.3444816053511705E-3"/>
                  <c:y val="-2.623278602515431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61-439B-81B8-E3C50D210D7E}"/>
                </c:ext>
              </c:extLst>
            </c:dLbl>
            <c:dLbl>
              <c:idx val="1"/>
              <c:layout>
                <c:manualLayout>
                  <c:x val="-2.229654403567529E-3"/>
                  <c:y val="-2.404644273649988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E61-439B-81B8-E3C50D210D7E}"/>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 (n=300)</c:v>
                </c:pt>
                <c:pt idx="1">
                  <c:v>New Zealand (n=1741)</c:v>
                </c:pt>
              </c:strCache>
            </c:strRef>
          </c:cat>
          <c:val>
            <c:numRef>
              <c:f>Sheet1!$F$2:$F$3</c:f>
              <c:numCache>
                <c:formatCode>General</c:formatCode>
                <c:ptCount val="2"/>
                <c:pt idx="0">
                  <c:v>2</c:v>
                </c:pt>
                <c:pt idx="1">
                  <c:v>2</c:v>
                </c:pt>
              </c:numCache>
            </c:numRef>
          </c:val>
          <c:extLst>
            <c:ext xmlns:c16="http://schemas.microsoft.com/office/drawing/2014/chart" uri="{C3380CC4-5D6E-409C-BE32-E72D297353CC}">
              <c16:uniqueId val="{00000004-1F0B-4A4E-97DA-F84341DAA314}"/>
            </c:ext>
          </c:extLst>
        </c:ser>
        <c:ser>
          <c:idx val="5"/>
          <c:order val="5"/>
          <c:tx>
            <c:strRef>
              <c:f>Sheet1!$G$1</c:f>
              <c:strCache>
                <c:ptCount val="1"/>
                <c:pt idx="0">
                  <c:v>% Don't know</c:v>
                </c:pt>
              </c:strCache>
            </c:strRef>
          </c:tx>
          <c:spPr>
            <a:solidFill>
              <a:srgbClr val="5B5C60"/>
            </a:solidFill>
            <a:ln>
              <a:noFill/>
            </a:ln>
            <a:effectLst/>
          </c:spPr>
          <c:invertIfNegative val="0"/>
          <c:dLbls>
            <c:dLbl>
              <c:idx val="0"/>
              <c:layout>
                <c:manualLayout>
                  <c:x val="-8.9186176142698297E-3"/>
                  <c:y val="-2.404644273649988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61-439B-81B8-E3C50D210D7E}"/>
                </c:ext>
              </c:extLst>
            </c:dLbl>
            <c:dLbl>
              <c:idx val="1"/>
              <c:layout>
                <c:manualLayout>
                  <c:x val="-1.003344481605367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E61-439B-81B8-E3C50D210D7E}"/>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 (n=300)</c:v>
                </c:pt>
                <c:pt idx="1">
                  <c:v>New Zealand (n=1741)</c:v>
                </c:pt>
              </c:strCache>
            </c:strRef>
          </c:cat>
          <c:val>
            <c:numRef>
              <c:f>Sheet1!$G$2:$G$3</c:f>
              <c:numCache>
                <c:formatCode>General</c:formatCode>
                <c:ptCount val="2"/>
                <c:pt idx="0">
                  <c:v>3</c:v>
                </c:pt>
                <c:pt idx="1">
                  <c:v>2</c:v>
                </c:pt>
              </c:numCache>
            </c:numRef>
          </c:val>
          <c:extLst>
            <c:ext xmlns:c16="http://schemas.microsoft.com/office/drawing/2014/chart" uri="{C3380CC4-5D6E-409C-BE32-E72D297353CC}">
              <c16:uniqueId val="{00000005-1F0B-4A4E-97DA-F84341DAA314}"/>
            </c:ext>
          </c:extLst>
        </c:ser>
        <c:dLbls>
          <c:dLblPos val="ctr"/>
          <c:showLegendKey val="0"/>
          <c:showVal val="1"/>
          <c:showCatName val="0"/>
          <c:showSerName val="0"/>
          <c:showPercent val="0"/>
          <c:showBubbleSize val="0"/>
        </c:dLbls>
        <c:gapWidth val="488"/>
        <c:overlap val="100"/>
        <c:axId val="678380463"/>
        <c:axId val="1253028095"/>
      </c:barChart>
      <c:catAx>
        <c:axId val="678380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3028095"/>
        <c:crosses val="autoZero"/>
        <c:auto val="1"/>
        <c:lblAlgn val="ctr"/>
        <c:lblOffset val="100"/>
        <c:noMultiLvlLbl val="0"/>
      </c:catAx>
      <c:valAx>
        <c:axId val="1253028095"/>
        <c:scaling>
          <c:orientation val="minMax"/>
        </c:scaling>
        <c:delete val="1"/>
        <c:axPos val="l"/>
        <c:numFmt formatCode="0%" sourceLinked="1"/>
        <c:majorTickMark val="none"/>
        <c:minorTickMark val="none"/>
        <c:tickLblPos val="nextTo"/>
        <c:crossAx val="678380463"/>
        <c:crosses val="autoZero"/>
        <c:crossBetween val="between"/>
      </c:valAx>
      <c:spPr>
        <a:noFill/>
        <a:ln>
          <a:noFill/>
        </a:ln>
        <a:effectLst/>
      </c:spPr>
    </c:plotArea>
    <c:legend>
      <c:legendPos val="b"/>
      <c:layout>
        <c:manualLayout>
          <c:xMode val="edge"/>
          <c:yMode val="edge"/>
          <c:x val="7.4734328777464679E-2"/>
          <c:y val="0.87286559105358741"/>
          <c:w val="0.85053134244507067"/>
          <c:h val="5.368260807598006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80674422046038"/>
          <c:y val="0.12351046094145628"/>
          <c:w val="0.61859678679777252"/>
          <c:h val="0.65423484628646533"/>
        </c:manualLayout>
      </c:layout>
      <c:barChart>
        <c:barDir val="bar"/>
        <c:grouping val="percentStacked"/>
        <c:varyColors val="0"/>
        <c:ser>
          <c:idx val="0"/>
          <c:order val="0"/>
          <c:tx>
            <c:strRef>
              <c:f>Sheet1!$B$1</c:f>
              <c:strCache>
                <c:ptCount val="1"/>
                <c:pt idx="0">
                  <c:v>% Strongly agree</c:v>
                </c:pt>
              </c:strCache>
            </c:strRef>
          </c:tx>
          <c:spPr>
            <a:solidFill>
              <a:srgbClr val="1CB3BC"/>
            </a:solidFill>
            <a:ln>
              <a:noFill/>
            </a:ln>
            <a:effectLst/>
          </c:spPr>
          <c:invertIfNegative val="0"/>
          <c:dLbls>
            <c:dLbl>
              <c:idx val="1"/>
              <c:layout>
                <c:manualLayout>
                  <c:x val="-5.6880824014134811E-3"/>
                  <c:y val="-2.890485863361900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47-475F-A14B-AF68643C1C9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When New Zealand sends recycling to other countries it just creates a waste problem over there</c:v>
                </c:pt>
                <c:pt idx="1">
                  <c:v>Knowing what I can and can't recycle at home is confusing</c:v>
                </c:pt>
                <c:pt idx="2">
                  <c:v>I believe most recycling ends up in landfill</c:v>
                </c:pt>
                <c:pt idx="3">
                  <c:v>I am confident that all the recyclable items I put in the recycling actually get recycled</c:v>
                </c:pt>
                <c:pt idx="4">
                  <c:v>All New Zealand's recycling goes to other countries</c:v>
                </c:pt>
              </c:strCache>
            </c:strRef>
          </c:cat>
          <c:val>
            <c:numRef>
              <c:f>Sheet1!$B$2:$B$6</c:f>
              <c:numCache>
                <c:formatCode>General</c:formatCode>
                <c:ptCount val="5"/>
                <c:pt idx="0">
                  <c:v>27</c:v>
                </c:pt>
                <c:pt idx="1">
                  <c:v>17</c:v>
                </c:pt>
                <c:pt idx="2">
                  <c:v>7</c:v>
                </c:pt>
                <c:pt idx="3">
                  <c:v>3</c:v>
                </c:pt>
                <c:pt idx="4">
                  <c:v>4</c:v>
                </c:pt>
              </c:numCache>
            </c:numRef>
          </c:val>
          <c:extLst>
            <c:ext xmlns:c16="http://schemas.microsoft.com/office/drawing/2014/chart" uri="{C3380CC4-5D6E-409C-BE32-E72D297353CC}">
              <c16:uniqueId val="{00000000-D31D-400C-B692-0D0B4FBF3BE4}"/>
            </c:ext>
          </c:extLst>
        </c:ser>
        <c:ser>
          <c:idx val="1"/>
          <c:order val="1"/>
          <c:tx>
            <c:strRef>
              <c:f>Sheet1!$C$1</c:f>
              <c:strCache>
                <c:ptCount val="1"/>
                <c:pt idx="0">
                  <c:v>% Tend to agree</c:v>
                </c:pt>
              </c:strCache>
            </c:strRef>
          </c:tx>
          <c:spPr>
            <a:solidFill>
              <a:srgbClr val="8EC7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When New Zealand sends recycling to other countries it just creates a waste problem over there</c:v>
                </c:pt>
                <c:pt idx="1">
                  <c:v>Knowing what I can and can't recycle at home is confusing</c:v>
                </c:pt>
                <c:pt idx="2">
                  <c:v>I believe most recycling ends up in landfill</c:v>
                </c:pt>
                <c:pt idx="3">
                  <c:v>I am confident that all the recyclable items I put in the recycling actually get recycled</c:v>
                </c:pt>
                <c:pt idx="4">
                  <c:v>All New Zealand's recycling goes to other countries</c:v>
                </c:pt>
              </c:strCache>
            </c:strRef>
          </c:cat>
          <c:val>
            <c:numRef>
              <c:f>Sheet1!$C$2:$C$6</c:f>
              <c:numCache>
                <c:formatCode>General</c:formatCode>
                <c:ptCount val="5"/>
                <c:pt idx="0">
                  <c:v>40</c:v>
                </c:pt>
                <c:pt idx="1">
                  <c:v>40</c:v>
                </c:pt>
                <c:pt idx="2">
                  <c:v>29</c:v>
                </c:pt>
                <c:pt idx="3">
                  <c:v>28</c:v>
                </c:pt>
                <c:pt idx="4">
                  <c:v>16</c:v>
                </c:pt>
              </c:numCache>
            </c:numRef>
          </c:val>
          <c:extLst>
            <c:ext xmlns:c16="http://schemas.microsoft.com/office/drawing/2014/chart" uri="{C3380CC4-5D6E-409C-BE32-E72D297353CC}">
              <c16:uniqueId val="{00000001-D31D-400C-B692-0D0B4FBF3BE4}"/>
            </c:ext>
          </c:extLst>
        </c:ser>
        <c:ser>
          <c:idx val="2"/>
          <c:order val="2"/>
          <c:tx>
            <c:strRef>
              <c:f>Sheet1!$D$1</c:f>
              <c:strCache>
                <c:ptCount val="1"/>
                <c:pt idx="0">
                  <c:v>% Neither agree nor disagree</c:v>
                </c:pt>
              </c:strCache>
            </c:strRef>
          </c:tx>
          <c:spPr>
            <a:solidFill>
              <a:srgbClr val="A7A8A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When New Zealand sends recycling to other countries it just creates a waste problem over there</c:v>
                </c:pt>
                <c:pt idx="1">
                  <c:v>Knowing what I can and can't recycle at home is confusing</c:v>
                </c:pt>
                <c:pt idx="2">
                  <c:v>I believe most recycling ends up in landfill</c:v>
                </c:pt>
                <c:pt idx="3">
                  <c:v>I am confident that all the recyclable items I put in the recycling actually get recycled</c:v>
                </c:pt>
                <c:pt idx="4">
                  <c:v>All New Zealand's recycling goes to other countries</c:v>
                </c:pt>
              </c:strCache>
            </c:strRef>
          </c:cat>
          <c:val>
            <c:numRef>
              <c:f>Sheet1!$D$2:$D$6</c:f>
              <c:numCache>
                <c:formatCode>General</c:formatCode>
                <c:ptCount val="5"/>
                <c:pt idx="0">
                  <c:v>14</c:v>
                </c:pt>
                <c:pt idx="1">
                  <c:v>17</c:v>
                </c:pt>
                <c:pt idx="2">
                  <c:v>23</c:v>
                </c:pt>
                <c:pt idx="3">
                  <c:v>22</c:v>
                </c:pt>
                <c:pt idx="4">
                  <c:v>18</c:v>
                </c:pt>
              </c:numCache>
            </c:numRef>
          </c:val>
          <c:extLst>
            <c:ext xmlns:c16="http://schemas.microsoft.com/office/drawing/2014/chart" uri="{C3380CC4-5D6E-409C-BE32-E72D297353CC}">
              <c16:uniqueId val="{00000002-D31D-400C-B692-0D0B4FBF3BE4}"/>
            </c:ext>
          </c:extLst>
        </c:ser>
        <c:ser>
          <c:idx val="3"/>
          <c:order val="3"/>
          <c:tx>
            <c:strRef>
              <c:f>Sheet1!$E$1</c:f>
              <c:strCache>
                <c:ptCount val="1"/>
                <c:pt idx="0">
                  <c:v>% Tend to disagree</c:v>
                </c:pt>
              </c:strCache>
            </c:strRef>
          </c:tx>
          <c:spPr>
            <a:solidFill>
              <a:srgbClr val="FFDB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B5C6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When New Zealand sends recycling to other countries it just creates a waste problem over there</c:v>
                </c:pt>
                <c:pt idx="1">
                  <c:v>Knowing what I can and can't recycle at home is confusing</c:v>
                </c:pt>
                <c:pt idx="2">
                  <c:v>I believe most recycling ends up in landfill</c:v>
                </c:pt>
                <c:pt idx="3">
                  <c:v>I am confident that all the recyclable items I put in the recycling actually get recycled</c:v>
                </c:pt>
                <c:pt idx="4">
                  <c:v>All New Zealand's recycling goes to other countries</c:v>
                </c:pt>
              </c:strCache>
            </c:strRef>
          </c:cat>
          <c:val>
            <c:numRef>
              <c:f>Sheet1!$E$2:$E$6</c:f>
              <c:numCache>
                <c:formatCode>General</c:formatCode>
                <c:ptCount val="5"/>
                <c:pt idx="0">
                  <c:v>8</c:v>
                </c:pt>
                <c:pt idx="1">
                  <c:v>19</c:v>
                </c:pt>
                <c:pt idx="2">
                  <c:v>24</c:v>
                </c:pt>
                <c:pt idx="3">
                  <c:v>25</c:v>
                </c:pt>
                <c:pt idx="4">
                  <c:v>29</c:v>
                </c:pt>
              </c:numCache>
            </c:numRef>
          </c:val>
          <c:extLst>
            <c:ext xmlns:c16="http://schemas.microsoft.com/office/drawing/2014/chart" uri="{C3380CC4-5D6E-409C-BE32-E72D297353CC}">
              <c16:uniqueId val="{00000003-D31D-400C-B692-0D0B4FBF3BE4}"/>
            </c:ext>
          </c:extLst>
        </c:ser>
        <c:ser>
          <c:idx val="4"/>
          <c:order val="4"/>
          <c:tx>
            <c:strRef>
              <c:f>Sheet1!$F$1</c:f>
              <c:strCache>
                <c:ptCount val="1"/>
                <c:pt idx="0">
                  <c:v>% Strongly disagree</c:v>
                </c:pt>
              </c:strCache>
            </c:strRef>
          </c:tx>
          <c:spPr>
            <a:solidFill>
              <a:srgbClr val="F690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When New Zealand sends recycling to other countries it just creates a waste problem over there</c:v>
                </c:pt>
                <c:pt idx="1">
                  <c:v>Knowing what I can and can't recycle at home is confusing</c:v>
                </c:pt>
                <c:pt idx="2">
                  <c:v>I believe most recycling ends up in landfill</c:v>
                </c:pt>
                <c:pt idx="3">
                  <c:v>I am confident that all the recyclable items I put in the recycling actually get recycled</c:v>
                </c:pt>
                <c:pt idx="4">
                  <c:v>All New Zealand's recycling goes to other countries</c:v>
                </c:pt>
              </c:strCache>
            </c:strRef>
          </c:cat>
          <c:val>
            <c:numRef>
              <c:f>Sheet1!$F$2:$F$6</c:f>
              <c:numCache>
                <c:formatCode>General</c:formatCode>
                <c:ptCount val="5"/>
                <c:pt idx="0">
                  <c:v>2</c:v>
                </c:pt>
                <c:pt idx="1">
                  <c:v>3</c:v>
                </c:pt>
                <c:pt idx="2">
                  <c:v>3</c:v>
                </c:pt>
                <c:pt idx="3">
                  <c:v>10</c:v>
                </c:pt>
                <c:pt idx="4">
                  <c:v>7</c:v>
                </c:pt>
              </c:numCache>
            </c:numRef>
          </c:val>
          <c:extLst>
            <c:ext xmlns:c16="http://schemas.microsoft.com/office/drawing/2014/chart" uri="{C3380CC4-5D6E-409C-BE32-E72D297353CC}">
              <c16:uniqueId val="{00000004-D31D-400C-B692-0D0B4FBF3BE4}"/>
            </c:ext>
          </c:extLst>
        </c:ser>
        <c:ser>
          <c:idx val="5"/>
          <c:order val="5"/>
          <c:tx>
            <c:strRef>
              <c:f>Sheet1!$G$1</c:f>
              <c:strCache>
                <c:ptCount val="1"/>
                <c:pt idx="0">
                  <c:v>% Don't know</c:v>
                </c:pt>
              </c:strCache>
            </c:strRef>
          </c:tx>
          <c:spPr>
            <a:solidFill>
              <a:srgbClr val="5B5C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When New Zealand sends recycling to other countries it just creates a waste problem over there</c:v>
                </c:pt>
                <c:pt idx="1">
                  <c:v>Knowing what I can and can't recycle at home is confusing</c:v>
                </c:pt>
                <c:pt idx="2">
                  <c:v>I believe most recycling ends up in landfill</c:v>
                </c:pt>
                <c:pt idx="3">
                  <c:v>I am confident that all the recyclable items I put in the recycling actually get recycled</c:v>
                </c:pt>
                <c:pt idx="4">
                  <c:v>All New Zealand's recycling goes to other countries</c:v>
                </c:pt>
              </c:strCache>
            </c:strRef>
          </c:cat>
          <c:val>
            <c:numRef>
              <c:f>Sheet1!$G$2:$G$6</c:f>
              <c:numCache>
                <c:formatCode>General</c:formatCode>
                <c:ptCount val="5"/>
                <c:pt idx="0">
                  <c:v>9</c:v>
                </c:pt>
                <c:pt idx="1">
                  <c:v>3</c:v>
                </c:pt>
                <c:pt idx="2">
                  <c:v>13</c:v>
                </c:pt>
                <c:pt idx="3">
                  <c:v>12</c:v>
                </c:pt>
                <c:pt idx="4">
                  <c:v>26</c:v>
                </c:pt>
              </c:numCache>
            </c:numRef>
          </c:val>
          <c:extLst>
            <c:ext xmlns:c16="http://schemas.microsoft.com/office/drawing/2014/chart" uri="{C3380CC4-5D6E-409C-BE32-E72D297353CC}">
              <c16:uniqueId val="{00000005-D31D-400C-B692-0D0B4FBF3BE4}"/>
            </c:ext>
          </c:extLst>
        </c:ser>
        <c:dLbls>
          <c:dLblPos val="ctr"/>
          <c:showLegendKey val="0"/>
          <c:showVal val="1"/>
          <c:showCatName val="0"/>
          <c:showSerName val="0"/>
          <c:showPercent val="0"/>
          <c:showBubbleSize val="0"/>
        </c:dLbls>
        <c:gapWidth val="150"/>
        <c:overlap val="100"/>
        <c:axId val="678380463"/>
        <c:axId val="1253028095"/>
      </c:barChart>
      <c:catAx>
        <c:axId val="678380463"/>
        <c:scaling>
          <c:orientation val="maxMin"/>
        </c:scaling>
        <c:delete val="1"/>
        <c:axPos val="l"/>
        <c:numFmt formatCode="General" sourceLinked="1"/>
        <c:majorTickMark val="none"/>
        <c:minorTickMark val="none"/>
        <c:tickLblPos val="nextTo"/>
        <c:crossAx val="1253028095"/>
        <c:crosses val="autoZero"/>
        <c:auto val="1"/>
        <c:lblAlgn val="ctr"/>
        <c:lblOffset val="100"/>
        <c:noMultiLvlLbl val="0"/>
      </c:catAx>
      <c:valAx>
        <c:axId val="1253028095"/>
        <c:scaling>
          <c:orientation val="minMax"/>
        </c:scaling>
        <c:delete val="1"/>
        <c:axPos val="t"/>
        <c:numFmt formatCode="0%" sourceLinked="1"/>
        <c:majorTickMark val="none"/>
        <c:minorTickMark val="none"/>
        <c:tickLblPos val="nextTo"/>
        <c:crossAx val="678380463"/>
        <c:crosses val="autoZero"/>
        <c:crossBetween val="between"/>
      </c:valAx>
      <c:spPr>
        <a:noFill/>
        <a:ln>
          <a:noFill/>
        </a:ln>
        <a:effectLst/>
      </c:spPr>
    </c:plotArea>
    <c:legend>
      <c:legendPos val="b"/>
      <c:layout>
        <c:manualLayout>
          <c:xMode val="edge"/>
          <c:yMode val="edge"/>
          <c:x val="1.4785610351844178E-2"/>
          <c:y val="0.763292877911112"/>
          <c:w val="0.98521436484991243"/>
          <c:h val="7.773039960398067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335447320321253"/>
          <c:y val="0.13139663504727178"/>
          <c:w val="0.44074013155920105"/>
          <c:h val="0.68315093603841026"/>
        </c:manualLayout>
      </c:layout>
      <c:barChart>
        <c:barDir val="bar"/>
        <c:grouping val="percentStacked"/>
        <c:varyColors val="0"/>
        <c:ser>
          <c:idx val="0"/>
          <c:order val="0"/>
          <c:tx>
            <c:strRef>
              <c:f>Sheet1!$B$1</c:f>
              <c:strCache>
                <c:ptCount val="1"/>
                <c:pt idx="0">
                  <c:v>% Strongly agree</c:v>
                </c:pt>
              </c:strCache>
            </c:strRef>
          </c:tx>
          <c:spPr>
            <a:solidFill>
              <a:srgbClr val="1CB3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If there are any incorrect items in the recycling, it all gets dumped</c:v>
                </c:pt>
                <c:pt idx="1">
                  <c:v>If I put the wrong items in my recycling, someone will let me know</c:v>
                </c:pt>
                <c:pt idx="2">
                  <c:v>It's OK to put a few incorrect items in the recycling because it will be sorted later</c:v>
                </c:pt>
                <c:pt idx="3">
                  <c:v>I don’t need to bother rinsing it because machines clean the recycling</c:v>
                </c:pt>
                <c:pt idx="4">
                  <c:v>Only machines are used to sort recycling</c:v>
                </c:pt>
              </c:strCache>
            </c:strRef>
          </c:cat>
          <c:val>
            <c:numRef>
              <c:f>Sheet1!$B$2:$B$6</c:f>
              <c:numCache>
                <c:formatCode>General</c:formatCode>
                <c:ptCount val="5"/>
                <c:pt idx="0">
                  <c:v>10</c:v>
                </c:pt>
                <c:pt idx="1">
                  <c:v>4</c:v>
                </c:pt>
                <c:pt idx="2">
                  <c:v>2</c:v>
                </c:pt>
                <c:pt idx="3">
                  <c:v>2</c:v>
                </c:pt>
                <c:pt idx="4">
                  <c:v>1</c:v>
                </c:pt>
              </c:numCache>
            </c:numRef>
          </c:val>
          <c:extLst>
            <c:ext xmlns:c16="http://schemas.microsoft.com/office/drawing/2014/chart" uri="{C3380CC4-5D6E-409C-BE32-E72D297353CC}">
              <c16:uniqueId val="{00000000-9150-4EC1-8646-248077A9C6D3}"/>
            </c:ext>
          </c:extLst>
        </c:ser>
        <c:ser>
          <c:idx val="1"/>
          <c:order val="1"/>
          <c:tx>
            <c:strRef>
              <c:f>Sheet1!$C$1</c:f>
              <c:strCache>
                <c:ptCount val="1"/>
                <c:pt idx="0">
                  <c:v>% Tend to agree</c:v>
                </c:pt>
              </c:strCache>
            </c:strRef>
          </c:tx>
          <c:spPr>
            <a:solidFill>
              <a:srgbClr val="8EC7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If there are any incorrect items in the recycling, it all gets dumped</c:v>
                </c:pt>
                <c:pt idx="1">
                  <c:v>If I put the wrong items in my recycling, someone will let me know</c:v>
                </c:pt>
                <c:pt idx="2">
                  <c:v>It's OK to put a few incorrect items in the recycling because it will be sorted later</c:v>
                </c:pt>
                <c:pt idx="3">
                  <c:v>I don’t need to bother rinsing it because machines clean the recycling</c:v>
                </c:pt>
                <c:pt idx="4">
                  <c:v>Only machines are used to sort recycling</c:v>
                </c:pt>
              </c:strCache>
            </c:strRef>
          </c:cat>
          <c:val>
            <c:numRef>
              <c:f>Sheet1!$C$2:$C$6</c:f>
              <c:numCache>
                <c:formatCode>General</c:formatCode>
                <c:ptCount val="5"/>
                <c:pt idx="0">
                  <c:v>37</c:v>
                </c:pt>
                <c:pt idx="1">
                  <c:v>17</c:v>
                </c:pt>
                <c:pt idx="2">
                  <c:v>18</c:v>
                </c:pt>
                <c:pt idx="3">
                  <c:v>7</c:v>
                </c:pt>
                <c:pt idx="4">
                  <c:v>7</c:v>
                </c:pt>
              </c:numCache>
            </c:numRef>
          </c:val>
          <c:extLst>
            <c:ext xmlns:c16="http://schemas.microsoft.com/office/drawing/2014/chart" uri="{C3380CC4-5D6E-409C-BE32-E72D297353CC}">
              <c16:uniqueId val="{00000001-9150-4EC1-8646-248077A9C6D3}"/>
            </c:ext>
          </c:extLst>
        </c:ser>
        <c:ser>
          <c:idx val="2"/>
          <c:order val="2"/>
          <c:tx>
            <c:strRef>
              <c:f>Sheet1!$D$1</c:f>
              <c:strCache>
                <c:ptCount val="1"/>
                <c:pt idx="0">
                  <c:v>% Neither agree nor disagree</c:v>
                </c:pt>
              </c:strCache>
            </c:strRef>
          </c:tx>
          <c:spPr>
            <a:solidFill>
              <a:srgbClr val="A7A8A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If there are any incorrect items in the recycling, it all gets dumped</c:v>
                </c:pt>
                <c:pt idx="1">
                  <c:v>If I put the wrong items in my recycling, someone will let me know</c:v>
                </c:pt>
                <c:pt idx="2">
                  <c:v>It's OK to put a few incorrect items in the recycling because it will be sorted later</c:v>
                </c:pt>
                <c:pt idx="3">
                  <c:v>I don’t need to bother rinsing it because machines clean the recycling</c:v>
                </c:pt>
                <c:pt idx="4">
                  <c:v>Only machines are used to sort recycling</c:v>
                </c:pt>
              </c:strCache>
            </c:strRef>
          </c:cat>
          <c:val>
            <c:numRef>
              <c:f>Sheet1!$D$2:$D$6</c:f>
              <c:numCache>
                <c:formatCode>General</c:formatCode>
                <c:ptCount val="5"/>
                <c:pt idx="0">
                  <c:v>17</c:v>
                </c:pt>
                <c:pt idx="1">
                  <c:v>12</c:v>
                </c:pt>
                <c:pt idx="2">
                  <c:v>18</c:v>
                </c:pt>
                <c:pt idx="3">
                  <c:v>7</c:v>
                </c:pt>
                <c:pt idx="4">
                  <c:v>14</c:v>
                </c:pt>
              </c:numCache>
            </c:numRef>
          </c:val>
          <c:extLst>
            <c:ext xmlns:c16="http://schemas.microsoft.com/office/drawing/2014/chart" uri="{C3380CC4-5D6E-409C-BE32-E72D297353CC}">
              <c16:uniqueId val="{00000002-9150-4EC1-8646-248077A9C6D3}"/>
            </c:ext>
          </c:extLst>
        </c:ser>
        <c:ser>
          <c:idx val="3"/>
          <c:order val="3"/>
          <c:tx>
            <c:strRef>
              <c:f>Sheet1!$E$1</c:f>
              <c:strCache>
                <c:ptCount val="1"/>
                <c:pt idx="0">
                  <c:v>% Tend to disagree</c:v>
                </c:pt>
              </c:strCache>
            </c:strRef>
          </c:tx>
          <c:spPr>
            <a:solidFill>
              <a:srgbClr val="FFDB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B5C6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If there are any incorrect items in the recycling, it all gets dumped</c:v>
                </c:pt>
                <c:pt idx="1">
                  <c:v>If I put the wrong items in my recycling, someone will let me know</c:v>
                </c:pt>
                <c:pt idx="2">
                  <c:v>It's OK to put a few incorrect items in the recycling because it will be sorted later</c:v>
                </c:pt>
                <c:pt idx="3">
                  <c:v>I don’t need to bother rinsing it because machines clean the recycling</c:v>
                </c:pt>
                <c:pt idx="4">
                  <c:v>Only machines are used to sort recycling</c:v>
                </c:pt>
              </c:strCache>
            </c:strRef>
          </c:cat>
          <c:val>
            <c:numRef>
              <c:f>Sheet1!$E$2:$E$6</c:f>
              <c:numCache>
                <c:formatCode>General</c:formatCode>
                <c:ptCount val="5"/>
                <c:pt idx="0">
                  <c:v>10</c:v>
                </c:pt>
                <c:pt idx="1">
                  <c:v>29</c:v>
                </c:pt>
                <c:pt idx="2">
                  <c:v>33</c:v>
                </c:pt>
                <c:pt idx="3">
                  <c:v>32</c:v>
                </c:pt>
                <c:pt idx="4">
                  <c:v>39</c:v>
                </c:pt>
              </c:numCache>
            </c:numRef>
          </c:val>
          <c:extLst>
            <c:ext xmlns:c16="http://schemas.microsoft.com/office/drawing/2014/chart" uri="{C3380CC4-5D6E-409C-BE32-E72D297353CC}">
              <c16:uniqueId val="{00000003-9150-4EC1-8646-248077A9C6D3}"/>
            </c:ext>
          </c:extLst>
        </c:ser>
        <c:ser>
          <c:idx val="4"/>
          <c:order val="4"/>
          <c:tx>
            <c:strRef>
              <c:f>Sheet1!$F$1</c:f>
              <c:strCache>
                <c:ptCount val="1"/>
                <c:pt idx="0">
                  <c:v>% Strongly disagree</c:v>
                </c:pt>
              </c:strCache>
            </c:strRef>
          </c:tx>
          <c:spPr>
            <a:solidFill>
              <a:srgbClr val="F690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If there are any incorrect items in the recycling, it all gets dumped</c:v>
                </c:pt>
                <c:pt idx="1">
                  <c:v>If I put the wrong items in my recycling, someone will let me know</c:v>
                </c:pt>
                <c:pt idx="2">
                  <c:v>It's OK to put a few incorrect items in the recycling because it will be sorted later</c:v>
                </c:pt>
                <c:pt idx="3">
                  <c:v>I don’t need to bother rinsing it because machines clean the recycling</c:v>
                </c:pt>
                <c:pt idx="4">
                  <c:v>Only machines are used to sort recycling</c:v>
                </c:pt>
              </c:strCache>
            </c:strRef>
          </c:cat>
          <c:val>
            <c:numRef>
              <c:f>Sheet1!$F$2:$F$6</c:f>
              <c:numCache>
                <c:formatCode>General</c:formatCode>
                <c:ptCount val="5"/>
                <c:pt idx="0">
                  <c:v>2</c:v>
                </c:pt>
                <c:pt idx="1">
                  <c:v>26</c:v>
                </c:pt>
                <c:pt idx="2">
                  <c:v>22</c:v>
                </c:pt>
                <c:pt idx="3">
                  <c:v>43</c:v>
                </c:pt>
                <c:pt idx="4">
                  <c:v>19</c:v>
                </c:pt>
              </c:numCache>
            </c:numRef>
          </c:val>
          <c:extLst>
            <c:ext xmlns:c16="http://schemas.microsoft.com/office/drawing/2014/chart" uri="{C3380CC4-5D6E-409C-BE32-E72D297353CC}">
              <c16:uniqueId val="{00000004-9150-4EC1-8646-248077A9C6D3}"/>
            </c:ext>
          </c:extLst>
        </c:ser>
        <c:ser>
          <c:idx val="5"/>
          <c:order val="5"/>
          <c:tx>
            <c:strRef>
              <c:f>Sheet1!$G$1</c:f>
              <c:strCache>
                <c:ptCount val="1"/>
                <c:pt idx="0">
                  <c:v>% Don't know</c:v>
                </c:pt>
              </c:strCache>
            </c:strRef>
          </c:tx>
          <c:spPr>
            <a:solidFill>
              <a:srgbClr val="5B5C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If there are any incorrect items in the recycling, it all gets dumped</c:v>
                </c:pt>
                <c:pt idx="1">
                  <c:v>If I put the wrong items in my recycling, someone will let me know</c:v>
                </c:pt>
                <c:pt idx="2">
                  <c:v>It's OK to put a few incorrect items in the recycling because it will be sorted later</c:v>
                </c:pt>
                <c:pt idx="3">
                  <c:v>I don’t need to bother rinsing it because machines clean the recycling</c:v>
                </c:pt>
                <c:pt idx="4">
                  <c:v>Only machines are used to sort recycling</c:v>
                </c:pt>
              </c:strCache>
            </c:strRef>
          </c:cat>
          <c:val>
            <c:numRef>
              <c:f>Sheet1!$G$2:$G$6</c:f>
              <c:numCache>
                <c:formatCode>General</c:formatCode>
                <c:ptCount val="5"/>
                <c:pt idx="0">
                  <c:v>24</c:v>
                </c:pt>
                <c:pt idx="1">
                  <c:v>12</c:v>
                </c:pt>
                <c:pt idx="2">
                  <c:v>7</c:v>
                </c:pt>
                <c:pt idx="3">
                  <c:v>10</c:v>
                </c:pt>
                <c:pt idx="4">
                  <c:v>20</c:v>
                </c:pt>
              </c:numCache>
            </c:numRef>
          </c:val>
          <c:extLst>
            <c:ext xmlns:c16="http://schemas.microsoft.com/office/drawing/2014/chart" uri="{C3380CC4-5D6E-409C-BE32-E72D297353CC}">
              <c16:uniqueId val="{00000005-9150-4EC1-8646-248077A9C6D3}"/>
            </c:ext>
          </c:extLst>
        </c:ser>
        <c:dLbls>
          <c:dLblPos val="ctr"/>
          <c:showLegendKey val="0"/>
          <c:showVal val="1"/>
          <c:showCatName val="0"/>
          <c:showSerName val="0"/>
          <c:showPercent val="0"/>
          <c:showBubbleSize val="0"/>
        </c:dLbls>
        <c:gapWidth val="150"/>
        <c:overlap val="100"/>
        <c:axId val="678380463"/>
        <c:axId val="1253028095"/>
      </c:barChart>
      <c:catAx>
        <c:axId val="6783804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3028095"/>
        <c:crosses val="autoZero"/>
        <c:auto val="1"/>
        <c:lblAlgn val="ctr"/>
        <c:lblOffset val="100"/>
        <c:noMultiLvlLbl val="0"/>
      </c:catAx>
      <c:valAx>
        <c:axId val="1253028095"/>
        <c:scaling>
          <c:orientation val="minMax"/>
        </c:scaling>
        <c:delete val="1"/>
        <c:axPos val="t"/>
        <c:numFmt formatCode="0%" sourceLinked="1"/>
        <c:majorTickMark val="none"/>
        <c:minorTickMark val="none"/>
        <c:tickLblPos val="nextTo"/>
        <c:crossAx val="678380463"/>
        <c:crosses val="autoZero"/>
        <c:crossBetween val="between"/>
      </c:valAx>
      <c:spPr>
        <a:noFill/>
        <a:ln>
          <a:noFill/>
        </a:ln>
        <a:effectLst/>
      </c:spPr>
    </c:plotArea>
    <c:legend>
      <c:legendPos val="b"/>
      <c:layout>
        <c:manualLayout>
          <c:xMode val="edge"/>
          <c:yMode val="edge"/>
          <c:x val="3.8946709999483752E-3"/>
          <c:y val="1.7220316558246667E-2"/>
          <c:w val="0.89264133918505884"/>
          <c:h val="0.103744772374238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83258771955542"/>
          <c:y val="0.12235519697552678"/>
          <c:w val="0.46541462836250969"/>
          <c:h val="0.85812556473025658"/>
        </c:manualLayout>
      </c:layout>
      <c:barChart>
        <c:barDir val="bar"/>
        <c:grouping val="clustered"/>
        <c:varyColors val="0"/>
        <c:ser>
          <c:idx val="0"/>
          <c:order val="0"/>
          <c:tx>
            <c:strRef>
              <c:f>Sheet1!$B$1</c:f>
              <c:strCache>
                <c:ptCount val="1"/>
                <c:pt idx="0">
                  <c:v>Series 1</c:v>
                </c:pt>
              </c:strCache>
            </c:strRef>
          </c:tx>
          <c:spPr>
            <a:solidFill>
              <a:srgbClr val="5B5C60"/>
            </a:solidFill>
            <a:ln>
              <a:noFill/>
            </a:ln>
            <a:effectLst/>
          </c:spPr>
          <c:invertIfNegative val="0"/>
          <c:dPt>
            <c:idx val="0"/>
            <c:invertIfNegative val="0"/>
            <c:bubble3D val="0"/>
            <c:spPr>
              <a:solidFill>
                <a:schemeClr val="bg2">
                  <a:lumMod val="75000"/>
                </a:schemeClr>
              </a:solidFill>
              <a:ln>
                <a:noFill/>
              </a:ln>
              <a:effectLst/>
            </c:spPr>
            <c:extLst>
              <c:ext xmlns:c16="http://schemas.microsoft.com/office/drawing/2014/chart" uri="{C3380CC4-5D6E-409C-BE32-E72D297353CC}">
                <c16:uniqueId val="{00000001-E424-482A-AC12-06D14698B9F6}"/>
              </c:ext>
            </c:extLst>
          </c:dPt>
          <c:dPt>
            <c:idx val="2"/>
            <c:invertIfNegative val="0"/>
            <c:bubble3D val="0"/>
            <c:spPr>
              <a:solidFill>
                <a:srgbClr val="8EC742"/>
              </a:solidFill>
              <a:ln>
                <a:noFill/>
              </a:ln>
              <a:effectLst/>
            </c:spPr>
            <c:extLst>
              <c:ext xmlns:c16="http://schemas.microsoft.com/office/drawing/2014/chart" uri="{C3380CC4-5D6E-409C-BE32-E72D297353CC}">
                <c16:uniqueId val="{00000003-E424-482A-AC12-06D14698B9F6}"/>
              </c:ext>
            </c:extLst>
          </c:dPt>
          <c:dPt>
            <c:idx val="3"/>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5-E424-482A-AC12-06D14698B9F6}"/>
              </c:ext>
            </c:extLst>
          </c:dPt>
          <c:dPt>
            <c:idx val="4"/>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7-E424-482A-AC12-06D14698B9F6}"/>
              </c:ext>
            </c:extLst>
          </c:dPt>
          <c:dPt>
            <c:idx val="6"/>
            <c:invertIfNegative val="0"/>
            <c:bubble3D val="0"/>
            <c:spPr>
              <a:solidFill>
                <a:srgbClr val="D6B700"/>
              </a:solidFill>
              <a:ln>
                <a:noFill/>
              </a:ln>
              <a:effectLst/>
            </c:spPr>
            <c:extLst>
              <c:ext xmlns:c16="http://schemas.microsoft.com/office/drawing/2014/chart" uri="{C3380CC4-5D6E-409C-BE32-E72D297353CC}">
                <c16:uniqueId val="{0000000B-E424-482A-AC12-06D14698B9F6}"/>
              </c:ext>
            </c:extLst>
          </c:dPt>
          <c:dPt>
            <c:idx val="7"/>
            <c:invertIfNegative val="0"/>
            <c:bubble3D val="0"/>
            <c:spPr>
              <a:solidFill>
                <a:srgbClr val="FFDB00"/>
              </a:solidFill>
              <a:ln>
                <a:noFill/>
              </a:ln>
              <a:effectLst/>
            </c:spPr>
            <c:extLst>
              <c:ext xmlns:c16="http://schemas.microsoft.com/office/drawing/2014/chart" uri="{C3380CC4-5D6E-409C-BE32-E72D297353CC}">
                <c16:uniqueId val="{00000000-37A0-49A8-B36C-EA33E278B8C4}"/>
              </c:ext>
            </c:extLst>
          </c:dPt>
          <c:dPt>
            <c:idx val="8"/>
            <c:invertIfNegative val="0"/>
            <c:bubble3D val="0"/>
            <c:spPr>
              <a:solidFill>
                <a:srgbClr val="FFDB00"/>
              </a:solidFill>
              <a:ln>
                <a:noFill/>
              </a:ln>
              <a:effectLst/>
            </c:spPr>
            <c:extLst>
              <c:ext xmlns:c16="http://schemas.microsoft.com/office/drawing/2014/chart" uri="{C3380CC4-5D6E-409C-BE32-E72D297353CC}">
                <c16:uniqueId val="{00000020-BEE0-42BF-B9FC-6B892DF00BB7}"/>
              </c:ext>
            </c:extLst>
          </c:dPt>
          <c:dPt>
            <c:idx val="9"/>
            <c:invertIfNegative val="0"/>
            <c:bubble3D val="0"/>
            <c:spPr>
              <a:solidFill>
                <a:srgbClr val="FFDB00"/>
              </a:solidFill>
              <a:ln>
                <a:noFill/>
              </a:ln>
              <a:effectLst/>
            </c:spPr>
            <c:extLst>
              <c:ext xmlns:c16="http://schemas.microsoft.com/office/drawing/2014/chart" uri="{C3380CC4-5D6E-409C-BE32-E72D297353CC}">
                <c16:uniqueId val="{0000000F-E424-482A-AC12-06D14698B9F6}"/>
              </c:ext>
            </c:extLst>
          </c:dPt>
          <c:dPt>
            <c:idx val="10"/>
            <c:invertIfNegative val="0"/>
            <c:bubble3D val="0"/>
            <c:spPr>
              <a:solidFill>
                <a:srgbClr val="FFDB00"/>
              </a:solidFill>
              <a:ln>
                <a:noFill/>
              </a:ln>
              <a:effectLst/>
            </c:spPr>
            <c:extLst>
              <c:ext xmlns:c16="http://schemas.microsoft.com/office/drawing/2014/chart" uri="{C3380CC4-5D6E-409C-BE32-E72D297353CC}">
                <c16:uniqueId val="{00000011-E424-482A-AC12-06D14698B9F6}"/>
              </c:ext>
            </c:extLst>
          </c:dPt>
          <c:dPt>
            <c:idx val="11"/>
            <c:invertIfNegative val="0"/>
            <c:bubble3D val="0"/>
            <c:spPr>
              <a:solidFill>
                <a:srgbClr val="FFDB00"/>
              </a:solidFill>
              <a:ln>
                <a:noFill/>
              </a:ln>
              <a:effectLst/>
            </c:spPr>
            <c:extLst>
              <c:ext xmlns:c16="http://schemas.microsoft.com/office/drawing/2014/chart" uri="{C3380CC4-5D6E-409C-BE32-E72D297353CC}">
                <c16:uniqueId val="{00000013-E424-482A-AC12-06D14698B9F6}"/>
              </c:ext>
            </c:extLst>
          </c:dPt>
          <c:dPt>
            <c:idx val="12"/>
            <c:invertIfNegative val="0"/>
            <c:bubble3D val="0"/>
            <c:spPr>
              <a:solidFill>
                <a:srgbClr val="FFDB00"/>
              </a:solidFill>
              <a:ln>
                <a:noFill/>
              </a:ln>
              <a:effectLst/>
            </c:spPr>
            <c:extLst>
              <c:ext xmlns:c16="http://schemas.microsoft.com/office/drawing/2014/chart" uri="{C3380CC4-5D6E-409C-BE32-E72D297353CC}">
                <c16:uniqueId val="{00000021-BEE0-42BF-B9FC-6B892DF00BB7}"/>
              </c:ext>
            </c:extLst>
          </c:dPt>
          <c:dPt>
            <c:idx val="13"/>
            <c:invertIfNegative val="0"/>
            <c:bubble3D val="0"/>
            <c:spPr>
              <a:solidFill>
                <a:srgbClr val="FFDB00"/>
              </a:solidFill>
              <a:ln>
                <a:noFill/>
              </a:ln>
              <a:effectLst/>
            </c:spPr>
            <c:extLst>
              <c:ext xmlns:c16="http://schemas.microsoft.com/office/drawing/2014/chart" uri="{C3380CC4-5D6E-409C-BE32-E72D297353CC}">
                <c16:uniqueId val="{00000015-E424-482A-AC12-06D14698B9F6}"/>
              </c:ext>
            </c:extLst>
          </c:dPt>
          <c:dPt>
            <c:idx val="14"/>
            <c:invertIfNegative val="0"/>
            <c:bubble3D val="0"/>
            <c:spPr>
              <a:solidFill>
                <a:srgbClr val="C9E4A6"/>
              </a:solidFill>
              <a:ln>
                <a:noFill/>
              </a:ln>
              <a:effectLst/>
            </c:spPr>
            <c:extLst>
              <c:ext xmlns:c16="http://schemas.microsoft.com/office/drawing/2014/chart" uri="{C3380CC4-5D6E-409C-BE32-E72D297353CC}">
                <c16:uniqueId val="{00000001-37A0-49A8-B36C-EA33E278B8C4}"/>
              </c:ext>
            </c:extLst>
          </c:dPt>
          <c:dPt>
            <c:idx val="15"/>
            <c:invertIfNegative val="0"/>
            <c:bubble3D val="0"/>
            <c:spPr>
              <a:solidFill>
                <a:srgbClr val="1CB3BC"/>
              </a:solidFill>
              <a:ln>
                <a:noFill/>
              </a:ln>
              <a:effectLst/>
            </c:spPr>
            <c:extLst>
              <c:ext xmlns:c16="http://schemas.microsoft.com/office/drawing/2014/chart" uri="{C3380CC4-5D6E-409C-BE32-E72D297353CC}">
                <c16:uniqueId val="{00000019-E424-482A-AC12-06D14698B9F6}"/>
              </c:ext>
            </c:extLst>
          </c:dPt>
          <c:dPt>
            <c:idx val="16"/>
            <c:invertIfNegative val="0"/>
            <c:bubble3D val="0"/>
            <c:spPr>
              <a:solidFill>
                <a:srgbClr val="5BE0E7"/>
              </a:solidFill>
              <a:ln>
                <a:noFill/>
              </a:ln>
              <a:effectLst/>
            </c:spPr>
            <c:extLst>
              <c:ext xmlns:c16="http://schemas.microsoft.com/office/drawing/2014/chart" uri="{C3380CC4-5D6E-409C-BE32-E72D297353CC}">
                <c16:uniqueId val="{0000001B-E424-482A-AC12-06D14698B9F6}"/>
              </c:ext>
            </c:extLst>
          </c:dPt>
          <c:dPt>
            <c:idx val="17"/>
            <c:invertIfNegative val="0"/>
            <c:bubble3D val="0"/>
            <c:spPr>
              <a:solidFill>
                <a:srgbClr val="5BE0E7"/>
              </a:solidFill>
              <a:ln>
                <a:noFill/>
              </a:ln>
              <a:effectLst/>
            </c:spPr>
            <c:extLst>
              <c:ext xmlns:c16="http://schemas.microsoft.com/office/drawing/2014/chart" uri="{C3380CC4-5D6E-409C-BE32-E72D297353CC}">
                <c16:uniqueId val="{0000001D-E424-482A-AC12-06D14698B9F6}"/>
              </c:ext>
            </c:extLst>
          </c:dPt>
          <c:dPt>
            <c:idx val="18"/>
            <c:invertIfNegative val="0"/>
            <c:bubble3D val="0"/>
            <c:spPr>
              <a:solidFill>
                <a:srgbClr val="5BE0E7"/>
              </a:solidFill>
              <a:ln>
                <a:noFill/>
              </a:ln>
              <a:effectLst/>
            </c:spPr>
            <c:extLst>
              <c:ext xmlns:c16="http://schemas.microsoft.com/office/drawing/2014/chart" uri="{C3380CC4-5D6E-409C-BE32-E72D297353CC}">
                <c16:uniqueId val="{00000002-37A0-49A8-B36C-EA33E278B8C4}"/>
              </c:ext>
            </c:extLst>
          </c:dPt>
          <c:dPt>
            <c:idx val="19"/>
            <c:invertIfNegative val="0"/>
            <c:bubble3D val="0"/>
            <c:spPr>
              <a:solidFill>
                <a:srgbClr val="5BE0E7"/>
              </a:solidFill>
              <a:ln>
                <a:noFill/>
              </a:ln>
              <a:effectLst/>
            </c:spPr>
            <c:extLst>
              <c:ext xmlns:c16="http://schemas.microsoft.com/office/drawing/2014/chart" uri="{C3380CC4-5D6E-409C-BE32-E72D297353CC}">
                <c16:uniqueId val="{00000003-37A0-49A8-B36C-EA33E278B8C4}"/>
              </c:ext>
            </c:extLst>
          </c:dPt>
          <c:dPt>
            <c:idx val="20"/>
            <c:invertIfNegative val="0"/>
            <c:bubble3D val="0"/>
            <c:spPr>
              <a:solidFill>
                <a:srgbClr val="5BE0E7"/>
              </a:solidFill>
              <a:ln>
                <a:noFill/>
              </a:ln>
              <a:effectLst/>
            </c:spPr>
            <c:extLst>
              <c:ext xmlns:c16="http://schemas.microsoft.com/office/drawing/2014/chart" uri="{C3380CC4-5D6E-409C-BE32-E72D297353CC}">
                <c16:uniqueId val="{00000004-37A0-49A8-B36C-EA33E278B8C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Nothing</c:v>
                </c:pt>
                <c:pt idx="2">
                  <c:v>NETT Knowledge/information issues</c:v>
                </c:pt>
                <c:pt idx="3">
                  <c:v>Uncertain about what can be recycled</c:v>
                </c:pt>
                <c:pt idx="4">
                  <c:v>Hard to find/understand classification numbers</c:v>
                </c:pt>
                <c:pt idx="6">
                  <c:v>NETT Collection/capacity issues</c:v>
                </c:pt>
                <c:pt idx="7">
                  <c:v>Need more frequent collections</c:v>
                </c:pt>
                <c:pt idx="8">
                  <c:v>Rubbish/bin bags blowing around</c:v>
                </c:pt>
                <c:pt idx="9">
                  <c:v>Bins too small</c:v>
                </c:pt>
                <c:pt idx="10">
                  <c:v>Not enough recycling facilities/infrastructure</c:v>
                </c:pt>
                <c:pt idx="11">
                  <c:v>Lack of council provided recycling wheelie bin</c:v>
                </c:pt>
                <c:pt idx="12">
                  <c:v>Collections too expensive</c:v>
                </c:pt>
                <c:pt idx="13">
                  <c:v>Not collected at correct/consistent time</c:v>
                </c:pt>
                <c:pt idx="15">
                  <c:v>NETT Recyclability options</c:v>
                </c:pt>
                <c:pt idx="16">
                  <c:v>Can't recycle all plastics</c:v>
                </c:pt>
                <c:pt idx="17">
                  <c:v>Not all items are accepted</c:v>
                </c:pt>
                <c:pt idx="18">
                  <c:v>Different rules in different areas</c:v>
                </c:pt>
                <c:pt idx="19">
                  <c:v>No composting or green waste options</c:v>
                </c:pt>
                <c:pt idx="20">
                  <c:v>Rules change often</c:v>
                </c:pt>
              </c:strCache>
            </c:strRef>
          </c:cat>
          <c:val>
            <c:numRef>
              <c:f>Sheet1!$B$2:$B$22</c:f>
              <c:numCache>
                <c:formatCode>General</c:formatCode>
                <c:ptCount val="21"/>
                <c:pt idx="0">
                  <c:v>44</c:v>
                </c:pt>
                <c:pt idx="2">
                  <c:v>16</c:v>
                </c:pt>
                <c:pt idx="3">
                  <c:v>15</c:v>
                </c:pt>
                <c:pt idx="4">
                  <c:v>1</c:v>
                </c:pt>
                <c:pt idx="6">
                  <c:v>12</c:v>
                </c:pt>
                <c:pt idx="7">
                  <c:v>3</c:v>
                </c:pt>
                <c:pt idx="8">
                  <c:v>3</c:v>
                </c:pt>
                <c:pt idx="9">
                  <c:v>2</c:v>
                </c:pt>
                <c:pt idx="10">
                  <c:v>2</c:v>
                </c:pt>
                <c:pt idx="11">
                  <c:v>2</c:v>
                </c:pt>
                <c:pt idx="12">
                  <c:v>1</c:v>
                </c:pt>
                <c:pt idx="13">
                  <c:v>1</c:v>
                </c:pt>
                <c:pt idx="15">
                  <c:v>11</c:v>
                </c:pt>
                <c:pt idx="16">
                  <c:v>6</c:v>
                </c:pt>
                <c:pt idx="17">
                  <c:v>2</c:v>
                </c:pt>
                <c:pt idx="18">
                  <c:v>2</c:v>
                </c:pt>
                <c:pt idx="19">
                  <c:v>2</c:v>
                </c:pt>
                <c:pt idx="20">
                  <c:v>1</c:v>
                </c:pt>
              </c:numCache>
            </c:numRef>
          </c:val>
          <c:extLst>
            <c:ext xmlns:c16="http://schemas.microsoft.com/office/drawing/2014/chart" uri="{C3380CC4-5D6E-409C-BE32-E72D297353CC}">
              <c16:uniqueId val="{0000003C-E424-482A-AC12-06D14698B9F6}"/>
            </c:ext>
          </c:extLst>
        </c:ser>
        <c:dLbls>
          <c:dLblPos val="outEnd"/>
          <c:showLegendKey val="0"/>
          <c:showVal val="1"/>
          <c:showCatName val="0"/>
          <c:showSerName val="0"/>
          <c:showPercent val="0"/>
          <c:showBubbleSize val="0"/>
        </c:dLbls>
        <c:gapWidth val="59"/>
        <c:axId val="640330479"/>
        <c:axId val="922846847"/>
      </c:barChart>
      <c:catAx>
        <c:axId val="64033047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22846847"/>
        <c:crosses val="autoZero"/>
        <c:auto val="1"/>
        <c:lblAlgn val="ctr"/>
        <c:lblOffset val="100"/>
        <c:noMultiLvlLbl val="0"/>
      </c:catAx>
      <c:valAx>
        <c:axId val="922846847"/>
        <c:scaling>
          <c:orientation val="minMax"/>
        </c:scaling>
        <c:delete val="1"/>
        <c:axPos val="t"/>
        <c:numFmt formatCode="General" sourceLinked="1"/>
        <c:majorTickMark val="out"/>
        <c:minorTickMark val="none"/>
        <c:tickLblPos val="nextTo"/>
        <c:crossAx val="640330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83258771955542"/>
          <c:y val="0.12235519697552678"/>
          <c:w val="0.46541462836250969"/>
          <c:h val="0.85812556473025658"/>
        </c:manualLayout>
      </c:layout>
      <c:barChart>
        <c:barDir val="bar"/>
        <c:grouping val="clustered"/>
        <c:varyColors val="0"/>
        <c:ser>
          <c:idx val="0"/>
          <c:order val="0"/>
          <c:tx>
            <c:strRef>
              <c:f>Sheet1!$B$1</c:f>
              <c:strCache>
                <c:ptCount val="1"/>
                <c:pt idx="0">
                  <c:v>Series 1</c:v>
                </c:pt>
              </c:strCache>
            </c:strRef>
          </c:tx>
          <c:spPr>
            <a:solidFill>
              <a:srgbClr val="5B5C60"/>
            </a:solidFill>
            <a:ln>
              <a:noFill/>
            </a:ln>
            <a:effectLst/>
          </c:spPr>
          <c:invertIfNegative val="0"/>
          <c:dPt>
            <c:idx val="0"/>
            <c:invertIfNegative val="0"/>
            <c:bubble3D val="0"/>
            <c:spPr>
              <a:solidFill>
                <a:srgbClr val="F69021"/>
              </a:solidFill>
              <a:ln>
                <a:noFill/>
              </a:ln>
              <a:effectLst/>
            </c:spPr>
            <c:extLst>
              <c:ext xmlns:c16="http://schemas.microsoft.com/office/drawing/2014/chart" uri="{C3380CC4-5D6E-409C-BE32-E72D297353CC}">
                <c16:uniqueId val="{00000001-22A7-4D67-8211-6F381D7D7C33}"/>
              </c:ext>
            </c:extLst>
          </c:dPt>
          <c:dPt>
            <c:idx val="1"/>
            <c:invertIfNegative val="0"/>
            <c:bubble3D val="0"/>
            <c:spPr>
              <a:solidFill>
                <a:srgbClr val="FAC890"/>
              </a:solidFill>
              <a:ln>
                <a:noFill/>
              </a:ln>
              <a:effectLst/>
            </c:spPr>
            <c:extLst>
              <c:ext xmlns:c16="http://schemas.microsoft.com/office/drawing/2014/chart" uri="{C3380CC4-5D6E-409C-BE32-E72D297353CC}">
                <c16:uniqueId val="{00000003-22A7-4D67-8211-6F381D7D7C33}"/>
              </c:ext>
            </c:extLst>
          </c:dPt>
          <c:dPt>
            <c:idx val="2"/>
            <c:invertIfNegative val="0"/>
            <c:bubble3D val="0"/>
            <c:spPr>
              <a:solidFill>
                <a:srgbClr val="FAC890"/>
              </a:solidFill>
              <a:ln>
                <a:noFill/>
              </a:ln>
              <a:effectLst/>
            </c:spPr>
            <c:extLst>
              <c:ext xmlns:c16="http://schemas.microsoft.com/office/drawing/2014/chart" uri="{C3380CC4-5D6E-409C-BE32-E72D297353CC}">
                <c16:uniqueId val="{00000005-22A7-4D67-8211-6F381D7D7C33}"/>
              </c:ext>
            </c:extLst>
          </c:dPt>
          <c:dPt>
            <c:idx val="3"/>
            <c:invertIfNegative val="0"/>
            <c:bubble3D val="0"/>
            <c:spPr>
              <a:solidFill>
                <a:srgbClr val="FAC890"/>
              </a:solidFill>
              <a:ln>
                <a:noFill/>
              </a:ln>
              <a:effectLst/>
            </c:spPr>
            <c:extLst>
              <c:ext xmlns:c16="http://schemas.microsoft.com/office/drawing/2014/chart" uri="{C3380CC4-5D6E-409C-BE32-E72D297353CC}">
                <c16:uniqueId val="{00000007-22A7-4D67-8211-6F381D7D7C33}"/>
              </c:ext>
            </c:extLst>
          </c:dPt>
          <c:dPt>
            <c:idx val="4"/>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3-22A7-4D67-8211-6F381D7D7C33}"/>
              </c:ext>
            </c:extLst>
          </c:dPt>
          <c:dPt>
            <c:idx val="5"/>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4-22A7-4D67-8211-6F381D7D7C33}"/>
              </c:ext>
            </c:extLst>
          </c:dPt>
          <c:dPt>
            <c:idx val="8"/>
            <c:invertIfNegative val="0"/>
            <c:bubble3D val="0"/>
            <c:spPr>
              <a:solidFill>
                <a:schemeClr val="bg1">
                  <a:lumMod val="65000"/>
                </a:schemeClr>
              </a:solidFill>
              <a:ln>
                <a:noFill/>
              </a:ln>
              <a:effectLst/>
            </c:spPr>
            <c:extLst>
              <c:ext xmlns:c16="http://schemas.microsoft.com/office/drawing/2014/chart" uri="{C3380CC4-5D6E-409C-BE32-E72D297353CC}">
                <c16:uniqueId val="{0000000D-41E8-4777-98AA-CBD17BACE97C}"/>
              </c:ext>
            </c:extLst>
          </c:dPt>
          <c:dPt>
            <c:idx val="9"/>
            <c:invertIfNegative val="0"/>
            <c:bubble3D val="0"/>
            <c:spPr>
              <a:solidFill>
                <a:schemeClr val="bg1">
                  <a:lumMod val="65000"/>
                </a:schemeClr>
              </a:solidFill>
              <a:ln>
                <a:noFill/>
              </a:ln>
              <a:effectLst/>
            </c:spPr>
            <c:extLst>
              <c:ext xmlns:c16="http://schemas.microsoft.com/office/drawing/2014/chart" uri="{C3380CC4-5D6E-409C-BE32-E72D297353CC}">
                <c16:uniqueId val="{0000000D-22A7-4D67-8211-6F381D7D7C33}"/>
              </c:ext>
            </c:extLst>
          </c:dPt>
          <c:dPt>
            <c:idx val="10"/>
            <c:invertIfNegative val="0"/>
            <c:bubble3D val="0"/>
            <c:spPr>
              <a:solidFill>
                <a:schemeClr val="bg1">
                  <a:lumMod val="65000"/>
                </a:schemeClr>
              </a:solidFill>
              <a:ln>
                <a:noFill/>
              </a:ln>
              <a:effectLst/>
            </c:spPr>
            <c:extLst>
              <c:ext xmlns:c16="http://schemas.microsoft.com/office/drawing/2014/chart" uri="{C3380CC4-5D6E-409C-BE32-E72D297353CC}">
                <c16:uniqueId val="{0000000F-22A7-4D67-8211-6F381D7D7C33}"/>
              </c:ext>
            </c:extLst>
          </c:dPt>
          <c:dPt>
            <c:idx val="12"/>
            <c:invertIfNegative val="0"/>
            <c:bubble3D val="0"/>
            <c:spPr>
              <a:solidFill>
                <a:schemeClr val="bg2">
                  <a:lumMod val="50000"/>
                </a:schemeClr>
              </a:solidFill>
              <a:ln>
                <a:noFill/>
              </a:ln>
              <a:effectLst/>
            </c:spPr>
            <c:extLst>
              <c:ext xmlns:c16="http://schemas.microsoft.com/office/drawing/2014/chart" uri="{C3380CC4-5D6E-409C-BE32-E72D297353CC}">
                <c16:uniqueId val="{00000013-41E8-4777-98AA-CBD17BACE97C}"/>
              </c:ext>
            </c:extLst>
          </c:dPt>
          <c:dPt>
            <c:idx val="13"/>
            <c:invertIfNegative val="0"/>
            <c:bubble3D val="0"/>
            <c:spPr>
              <a:solidFill>
                <a:schemeClr val="bg1">
                  <a:lumMod val="85000"/>
                </a:schemeClr>
              </a:solidFill>
              <a:ln>
                <a:noFill/>
              </a:ln>
              <a:effectLst/>
            </c:spPr>
            <c:extLst>
              <c:ext xmlns:c16="http://schemas.microsoft.com/office/drawing/2014/chart" uri="{C3380CC4-5D6E-409C-BE32-E72D297353CC}">
                <c16:uniqueId val="{00000015-22A7-4D67-8211-6F381D7D7C33}"/>
              </c:ext>
            </c:extLst>
          </c:dPt>
          <c:dPt>
            <c:idx val="14"/>
            <c:invertIfNegative val="0"/>
            <c:bubble3D val="0"/>
            <c:spPr>
              <a:solidFill>
                <a:schemeClr val="bg1">
                  <a:lumMod val="85000"/>
                </a:schemeClr>
              </a:solidFill>
              <a:ln>
                <a:noFill/>
              </a:ln>
              <a:effectLst/>
            </c:spPr>
            <c:extLst>
              <c:ext xmlns:c16="http://schemas.microsoft.com/office/drawing/2014/chart" uri="{C3380CC4-5D6E-409C-BE32-E72D297353CC}">
                <c16:uniqueId val="{00000016-22A7-4D67-8211-6F381D7D7C33}"/>
              </c:ext>
            </c:extLst>
          </c:dPt>
          <c:dPt>
            <c:idx val="15"/>
            <c:invertIfNegative val="0"/>
            <c:bubble3D val="0"/>
            <c:spPr>
              <a:solidFill>
                <a:schemeClr val="bg1">
                  <a:lumMod val="85000"/>
                </a:schemeClr>
              </a:solidFill>
              <a:ln>
                <a:noFill/>
              </a:ln>
              <a:effectLst/>
            </c:spPr>
            <c:extLst>
              <c:ext xmlns:c16="http://schemas.microsoft.com/office/drawing/2014/chart" uri="{C3380CC4-5D6E-409C-BE32-E72D297353CC}">
                <c16:uniqueId val="{00000017-22A7-4D67-8211-6F381D7D7C3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NETT Sorting/effort required</c:v>
                </c:pt>
                <c:pt idx="1">
                  <c:v>Cleaning items/containers</c:v>
                </c:pt>
                <c:pt idx="2">
                  <c:v>Sorting items</c:v>
                </c:pt>
                <c:pt idx="3">
                  <c:v>Should be separated more</c:v>
                </c:pt>
                <c:pt idx="4">
                  <c:v>Taking lids off bottles/containers</c:v>
                </c:pt>
                <c:pt idx="5">
                  <c:v>Time consuming</c:v>
                </c:pt>
                <c:pt idx="7">
                  <c:v>NETT Doing it wrong</c:v>
                </c:pt>
                <c:pt idx="8">
                  <c:v>Others not recycling</c:v>
                </c:pt>
                <c:pt idx="9">
                  <c:v>Others doing it wrong</c:v>
                </c:pt>
                <c:pt idx="10">
                  <c:v>Doing it wrong (not otherwise specified)</c:v>
                </c:pt>
                <c:pt idx="12">
                  <c:v>NETT Other</c:v>
                </c:pt>
                <c:pt idx="13">
                  <c:v>Unsure whether everything is actually recycled</c:v>
                </c:pt>
                <c:pt idx="14">
                  <c:v>Too much plastic packaging on products</c:v>
                </c:pt>
                <c:pt idx="15">
                  <c:v>Other</c:v>
                </c:pt>
              </c:strCache>
            </c:strRef>
          </c:cat>
          <c:val>
            <c:numRef>
              <c:f>Sheet1!$B$2:$B$17</c:f>
              <c:numCache>
                <c:formatCode>General</c:formatCode>
                <c:ptCount val="16"/>
                <c:pt idx="0">
                  <c:v>10</c:v>
                </c:pt>
                <c:pt idx="1">
                  <c:v>5</c:v>
                </c:pt>
                <c:pt idx="2">
                  <c:v>3</c:v>
                </c:pt>
                <c:pt idx="3">
                  <c:v>1</c:v>
                </c:pt>
                <c:pt idx="4">
                  <c:v>1</c:v>
                </c:pt>
                <c:pt idx="5">
                  <c:v>1</c:v>
                </c:pt>
                <c:pt idx="7">
                  <c:v>6</c:v>
                </c:pt>
                <c:pt idx="8">
                  <c:v>2</c:v>
                </c:pt>
                <c:pt idx="9">
                  <c:v>2</c:v>
                </c:pt>
                <c:pt idx="10">
                  <c:v>2</c:v>
                </c:pt>
                <c:pt idx="12">
                  <c:v>13</c:v>
                </c:pt>
                <c:pt idx="13">
                  <c:v>5</c:v>
                </c:pt>
                <c:pt idx="14">
                  <c:v>3</c:v>
                </c:pt>
                <c:pt idx="15">
                  <c:v>5</c:v>
                </c:pt>
              </c:numCache>
            </c:numRef>
          </c:val>
          <c:extLst>
            <c:ext xmlns:c16="http://schemas.microsoft.com/office/drawing/2014/chart" uri="{C3380CC4-5D6E-409C-BE32-E72D297353CC}">
              <c16:uniqueId val="{00000012-22A7-4D67-8211-6F381D7D7C33}"/>
            </c:ext>
          </c:extLst>
        </c:ser>
        <c:dLbls>
          <c:dLblPos val="outEnd"/>
          <c:showLegendKey val="0"/>
          <c:showVal val="1"/>
          <c:showCatName val="0"/>
          <c:showSerName val="0"/>
          <c:showPercent val="0"/>
          <c:showBubbleSize val="0"/>
        </c:dLbls>
        <c:gapWidth val="59"/>
        <c:axId val="640330479"/>
        <c:axId val="922846847"/>
      </c:barChart>
      <c:catAx>
        <c:axId val="64033047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22846847"/>
        <c:crosses val="autoZero"/>
        <c:auto val="1"/>
        <c:lblAlgn val="ctr"/>
        <c:lblOffset val="100"/>
        <c:noMultiLvlLbl val="0"/>
      </c:catAx>
      <c:valAx>
        <c:axId val="922846847"/>
        <c:scaling>
          <c:orientation val="minMax"/>
          <c:max val="60"/>
        </c:scaling>
        <c:delete val="1"/>
        <c:axPos val="t"/>
        <c:numFmt formatCode="General" sourceLinked="1"/>
        <c:majorTickMark val="out"/>
        <c:minorTickMark val="none"/>
        <c:tickLblPos val="nextTo"/>
        <c:crossAx val="640330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46907186723908"/>
          <c:y val="0.15232157941122379"/>
          <c:w val="0.86097347092004695"/>
          <c:h val="0.43716334977947313"/>
        </c:manualLayout>
      </c:layout>
      <c:barChart>
        <c:barDir val="bar"/>
        <c:grouping val="percentStacked"/>
        <c:varyColors val="0"/>
        <c:ser>
          <c:idx val="0"/>
          <c:order val="0"/>
          <c:tx>
            <c:strRef>
              <c:f>Sheet1!$B$1</c:f>
              <c:strCache>
                <c:ptCount val="1"/>
                <c:pt idx="0">
                  <c:v>% fast correct</c:v>
                </c:pt>
              </c:strCache>
            </c:strRef>
          </c:tx>
          <c:spPr>
            <a:solidFill>
              <a:srgbClr val="1CB3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Item</c:v>
                </c:pt>
              </c:strCache>
            </c:strRef>
          </c:cat>
          <c:val>
            <c:numRef>
              <c:f>Sheet1!$B$2</c:f>
              <c:numCache>
                <c:formatCode>General</c:formatCode>
                <c:ptCount val="1"/>
                <c:pt idx="0">
                  <c:v>60</c:v>
                </c:pt>
              </c:numCache>
            </c:numRef>
          </c:val>
          <c:extLst>
            <c:ext xmlns:c16="http://schemas.microsoft.com/office/drawing/2014/chart" uri="{C3380CC4-5D6E-409C-BE32-E72D297353CC}">
              <c16:uniqueId val="{00000000-69CD-42CB-B0BC-DE5689DE442E}"/>
            </c:ext>
          </c:extLst>
        </c:ser>
        <c:ser>
          <c:idx val="1"/>
          <c:order val="1"/>
          <c:tx>
            <c:strRef>
              <c:f>Sheet1!$C$1</c:f>
              <c:strCache>
                <c:ptCount val="1"/>
                <c:pt idx="0">
                  <c:v>% slow correct</c:v>
                </c:pt>
              </c:strCache>
            </c:strRef>
          </c:tx>
          <c:spPr>
            <a:solidFill>
              <a:srgbClr val="8EC7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Item</c:v>
                </c:pt>
              </c:strCache>
            </c:strRef>
          </c:cat>
          <c:val>
            <c:numRef>
              <c:f>Sheet1!$C$2</c:f>
              <c:numCache>
                <c:formatCode>General</c:formatCode>
                <c:ptCount val="1"/>
                <c:pt idx="0">
                  <c:v>12</c:v>
                </c:pt>
              </c:numCache>
            </c:numRef>
          </c:val>
          <c:extLst>
            <c:ext xmlns:c16="http://schemas.microsoft.com/office/drawing/2014/chart" uri="{C3380CC4-5D6E-409C-BE32-E72D297353CC}">
              <c16:uniqueId val="{00000001-69CD-42CB-B0BC-DE5689DE442E}"/>
            </c:ext>
          </c:extLst>
        </c:ser>
        <c:ser>
          <c:idx val="2"/>
          <c:order val="2"/>
          <c:tx>
            <c:strRef>
              <c:f>Sheet1!$D$1</c:f>
              <c:strCache>
                <c:ptCount val="1"/>
                <c:pt idx="0">
                  <c:v>% slow incorrect</c:v>
                </c:pt>
              </c:strCache>
            </c:strRef>
          </c:tx>
          <c:spPr>
            <a:solidFill>
              <a:srgbClr val="FFDB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Item</c:v>
                </c:pt>
              </c:strCache>
            </c:strRef>
          </c:cat>
          <c:val>
            <c:numRef>
              <c:f>Sheet1!$D$2</c:f>
              <c:numCache>
                <c:formatCode>General</c:formatCode>
                <c:ptCount val="1"/>
                <c:pt idx="0">
                  <c:v>11</c:v>
                </c:pt>
              </c:numCache>
            </c:numRef>
          </c:val>
          <c:extLst>
            <c:ext xmlns:c16="http://schemas.microsoft.com/office/drawing/2014/chart" uri="{C3380CC4-5D6E-409C-BE32-E72D297353CC}">
              <c16:uniqueId val="{00000002-69CD-42CB-B0BC-DE5689DE442E}"/>
            </c:ext>
          </c:extLst>
        </c:ser>
        <c:ser>
          <c:idx val="3"/>
          <c:order val="3"/>
          <c:tx>
            <c:strRef>
              <c:f>Sheet1!$E$1</c:f>
              <c:strCache>
                <c:ptCount val="1"/>
                <c:pt idx="0">
                  <c:v>% fast incorrect</c:v>
                </c:pt>
              </c:strCache>
            </c:strRef>
          </c:tx>
          <c:spPr>
            <a:solidFill>
              <a:srgbClr val="F690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Item</c:v>
                </c:pt>
              </c:strCache>
            </c:strRef>
          </c:cat>
          <c:val>
            <c:numRef>
              <c:f>Sheet1!$E$2</c:f>
              <c:numCache>
                <c:formatCode>General</c:formatCode>
                <c:ptCount val="1"/>
                <c:pt idx="0">
                  <c:v>10</c:v>
                </c:pt>
              </c:numCache>
            </c:numRef>
          </c:val>
          <c:extLst>
            <c:ext xmlns:c16="http://schemas.microsoft.com/office/drawing/2014/chart" uri="{C3380CC4-5D6E-409C-BE32-E72D297353CC}">
              <c16:uniqueId val="{00000003-69CD-42CB-B0BC-DE5689DE442E}"/>
            </c:ext>
          </c:extLst>
        </c:ser>
        <c:ser>
          <c:idx val="4"/>
          <c:order val="4"/>
          <c:tx>
            <c:strRef>
              <c:f>Sheet1!$F$1</c:f>
              <c:strCache>
                <c:ptCount val="1"/>
                <c:pt idx="0">
                  <c:v>% don't know</c:v>
                </c:pt>
              </c:strCache>
            </c:strRef>
          </c:tx>
          <c:spPr>
            <a:solidFill>
              <a:srgbClr val="5B5C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Item</c:v>
                </c:pt>
              </c:strCache>
            </c:strRef>
          </c:cat>
          <c:val>
            <c:numRef>
              <c:f>Sheet1!$F$2</c:f>
              <c:numCache>
                <c:formatCode>General</c:formatCode>
                <c:ptCount val="1"/>
                <c:pt idx="0">
                  <c:v>7</c:v>
                </c:pt>
              </c:numCache>
            </c:numRef>
          </c:val>
          <c:extLst>
            <c:ext xmlns:c16="http://schemas.microsoft.com/office/drawing/2014/chart" uri="{C3380CC4-5D6E-409C-BE32-E72D297353CC}">
              <c16:uniqueId val="{00000004-69CD-42CB-B0BC-DE5689DE442E}"/>
            </c:ext>
          </c:extLst>
        </c:ser>
        <c:dLbls>
          <c:dLblPos val="ctr"/>
          <c:showLegendKey val="0"/>
          <c:showVal val="1"/>
          <c:showCatName val="0"/>
          <c:showSerName val="0"/>
          <c:showPercent val="0"/>
          <c:showBubbleSize val="0"/>
        </c:dLbls>
        <c:gapWidth val="150"/>
        <c:overlap val="100"/>
        <c:axId val="678380463"/>
        <c:axId val="1253028095"/>
      </c:barChart>
      <c:catAx>
        <c:axId val="6783804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3028095"/>
        <c:crosses val="autoZero"/>
        <c:auto val="1"/>
        <c:lblAlgn val="ctr"/>
        <c:lblOffset val="100"/>
        <c:noMultiLvlLbl val="0"/>
      </c:catAx>
      <c:valAx>
        <c:axId val="1253028095"/>
        <c:scaling>
          <c:orientation val="minMax"/>
        </c:scaling>
        <c:delete val="1"/>
        <c:axPos val="t"/>
        <c:numFmt formatCode="0%" sourceLinked="1"/>
        <c:majorTickMark val="none"/>
        <c:minorTickMark val="none"/>
        <c:tickLblPos val="nextTo"/>
        <c:crossAx val="678380463"/>
        <c:crosses val="autoZero"/>
        <c:crossBetween val="between"/>
      </c:valAx>
      <c:spPr>
        <a:noFill/>
        <a:ln>
          <a:noFill/>
        </a:ln>
        <a:effectLst/>
      </c:spPr>
    </c:plotArea>
    <c:legend>
      <c:legendPos val="b"/>
      <c:layout>
        <c:manualLayout>
          <c:xMode val="edge"/>
          <c:yMode val="edge"/>
          <c:x val="1.8847714517645241E-2"/>
          <c:y val="0.89666609835513222"/>
          <c:w val="0.97008364579725492"/>
          <c:h val="5.38362004781172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 fast correct</c:v>
                </c:pt>
              </c:strCache>
            </c:strRef>
          </c:tx>
          <c:spPr>
            <a:solidFill>
              <a:srgbClr val="1CB3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Soft Drink Bottles</c:v>
                </c:pt>
                <c:pt idx="1">
                  <c:v>Milk Bottles</c:v>
                </c:pt>
                <c:pt idx="2">
                  <c:v>Aluminium Cans</c:v>
                </c:pt>
                <c:pt idx="3">
                  <c:v>Cereal Boxes</c:v>
                </c:pt>
                <c:pt idx="4">
                  <c:v>Newspapers</c:v>
                </c:pt>
                <c:pt idx="5">
                  <c:v>Ice Cream Containers</c:v>
                </c:pt>
                <c:pt idx="6">
                  <c:v>Flavoured Milk Bottles</c:v>
                </c:pt>
                <c:pt idx="7">
                  <c:v>Glass Jars</c:v>
                </c:pt>
                <c:pt idx="8">
                  <c:v>Margarine Tubs</c:v>
                </c:pt>
                <c:pt idx="9">
                  <c:v>Magazines</c:v>
                </c:pt>
                <c:pt idx="10">
                  <c:v>Tomato Sauce Bottles</c:v>
                </c:pt>
                <c:pt idx="11">
                  <c:v>Yoghurt Containers</c:v>
                </c:pt>
                <c:pt idx="12">
                  <c:v>Pizza Boxes</c:v>
                </c:pt>
                <c:pt idx="13">
                  <c:v>Books</c:v>
                </c:pt>
              </c:strCache>
            </c:strRef>
          </c:cat>
          <c:val>
            <c:numRef>
              <c:f>Sheet1!$B$2:$B$15</c:f>
              <c:numCache>
                <c:formatCode>General</c:formatCode>
                <c:ptCount val="14"/>
                <c:pt idx="0">
                  <c:v>76</c:v>
                </c:pt>
                <c:pt idx="1">
                  <c:v>87</c:v>
                </c:pt>
                <c:pt idx="2">
                  <c:v>82</c:v>
                </c:pt>
                <c:pt idx="3">
                  <c:v>75</c:v>
                </c:pt>
                <c:pt idx="4">
                  <c:v>82</c:v>
                </c:pt>
                <c:pt idx="5">
                  <c:v>68</c:v>
                </c:pt>
                <c:pt idx="6">
                  <c:v>57</c:v>
                </c:pt>
                <c:pt idx="7">
                  <c:v>57</c:v>
                </c:pt>
                <c:pt idx="8">
                  <c:v>69</c:v>
                </c:pt>
                <c:pt idx="9">
                  <c:v>56</c:v>
                </c:pt>
                <c:pt idx="10" formatCode="0">
                  <c:v>59</c:v>
                </c:pt>
                <c:pt idx="11" formatCode="0">
                  <c:v>58</c:v>
                </c:pt>
                <c:pt idx="12">
                  <c:v>62</c:v>
                </c:pt>
                <c:pt idx="13">
                  <c:v>41</c:v>
                </c:pt>
              </c:numCache>
            </c:numRef>
          </c:val>
          <c:extLst>
            <c:ext xmlns:c16="http://schemas.microsoft.com/office/drawing/2014/chart" uri="{C3380CC4-5D6E-409C-BE32-E72D297353CC}">
              <c16:uniqueId val="{00000000-ABCA-431D-8663-369A1C61BC92}"/>
            </c:ext>
          </c:extLst>
        </c:ser>
        <c:ser>
          <c:idx val="1"/>
          <c:order val="1"/>
          <c:tx>
            <c:strRef>
              <c:f>Sheet1!$C$1</c:f>
              <c:strCache>
                <c:ptCount val="1"/>
                <c:pt idx="0">
                  <c:v>% slow correct</c:v>
                </c:pt>
              </c:strCache>
            </c:strRef>
          </c:tx>
          <c:spPr>
            <a:solidFill>
              <a:srgbClr val="8EC7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Soft Drink Bottles</c:v>
                </c:pt>
                <c:pt idx="1">
                  <c:v>Milk Bottles</c:v>
                </c:pt>
                <c:pt idx="2">
                  <c:v>Aluminium Cans</c:v>
                </c:pt>
                <c:pt idx="3">
                  <c:v>Cereal Boxes</c:v>
                </c:pt>
                <c:pt idx="4">
                  <c:v>Newspapers</c:v>
                </c:pt>
                <c:pt idx="5">
                  <c:v>Ice Cream Containers</c:v>
                </c:pt>
                <c:pt idx="6">
                  <c:v>Flavoured Milk Bottles</c:v>
                </c:pt>
                <c:pt idx="7">
                  <c:v>Glass Jars</c:v>
                </c:pt>
                <c:pt idx="8">
                  <c:v>Margarine Tubs</c:v>
                </c:pt>
                <c:pt idx="9">
                  <c:v>Magazines</c:v>
                </c:pt>
                <c:pt idx="10">
                  <c:v>Tomato Sauce Bottles</c:v>
                </c:pt>
                <c:pt idx="11">
                  <c:v>Yoghurt Containers</c:v>
                </c:pt>
                <c:pt idx="12">
                  <c:v>Pizza Boxes</c:v>
                </c:pt>
                <c:pt idx="13">
                  <c:v>Books</c:v>
                </c:pt>
              </c:strCache>
            </c:strRef>
          </c:cat>
          <c:val>
            <c:numRef>
              <c:f>Sheet1!$C$2:$C$15</c:f>
              <c:numCache>
                <c:formatCode>General</c:formatCode>
                <c:ptCount val="14"/>
                <c:pt idx="0">
                  <c:v>19</c:v>
                </c:pt>
                <c:pt idx="1">
                  <c:v>9</c:v>
                </c:pt>
                <c:pt idx="2">
                  <c:v>11</c:v>
                </c:pt>
                <c:pt idx="3">
                  <c:v>18</c:v>
                </c:pt>
                <c:pt idx="4">
                  <c:v>12</c:v>
                </c:pt>
                <c:pt idx="5">
                  <c:v>22</c:v>
                </c:pt>
                <c:pt idx="6">
                  <c:v>30</c:v>
                </c:pt>
                <c:pt idx="7">
                  <c:v>26</c:v>
                </c:pt>
                <c:pt idx="8">
                  <c:v>13</c:v>
                </c:pt>
                <c:pt idx="9">
                  <c:v>25</c:v>
                </c:pt>
                <c:pt idx="10" formatCode="0">
                  <c:v>21</c:v>
                </c:pt>
                <c:pt idx="11" formatCode="0">
                  <c:v>22</c:v>
                </c:pt>
                <c:pt idx="12">
                  <c:v>12</c:v>
                </c:pt>
                <c:pt idx="13">
                  <c:v>29</c:v>
                </c:pt>
              </c:numCache>
            </c:numRef>
          </c:val>
          <c:extLst>
            <c:ext xmlns:c16="http://schemas.microsoft.com/office/drawing/2014/chart" uri="{C3380CC4-5D6E-409C-BE32-E72D297353CC}">
              <c16:uniqueId val="{00000001-ABCA-431D-8663-369A1C61BC92}"/>
            </c:ext>
          </c:extLst>
        </c:ser>
        <c:ser>
          <c:idx val="2"/>
          <c:order val="2"/>
          <c:tx>
            <c:strRef>
              <c:f>Sheet1!$D$1</c:f>
              <c:strCache>
                <c:ptCount val="1"/>
                <c:pt idx="0">
                  <c:v>% slow incorrect</c:v>
                </c:pt>
              </c:strCache>
            </c:strRef>
          </c:tx>
          <c:spPr>
            <a:solidFill>
              <a:srgbClr val="FFDB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B5C6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Soft Drink Bottles</c:v>
                </c:pt>
                <c:pt idx="1">
                  <c:v>Milk Bottles</c:v>
                </c:pt>
                <c:pt idx="2">
                  <c:v>Aluminium Cans</c:v>
                </c:pt>
                <c:pt idx="3">
                  <c:v>Cereal Boxes</c:v>
                </c:pt>
                <c:pt idx="4">
                  <c:v>Newspapers</c:v>
                </c:pt>
                <c:pt idx="5">
                  <c:v>Ice Cream Containers</c:v>
                </c:pt>
                <c:pt idx="6">
                  <c:v>Flavoured Milk Bottles</c:v>
                </c:pt>
                <c:pt idx="7">
                  <c:v>Glass Jars</c:v>
                </c:pt>
                <c:pt idx="8">
                  <c:v>Margarine Tubs</c:v>
                </c:pt>
                <c:pt idx="9">
                  <c:v>Magazines</c:v>
                </c:pt>
                <c:pt idx="10">
                  <c:v>Tomato Sauce Bottles</c:v>
                </c:pt>
                <c:pt idx="11">
                  <c:v>Yoghurt Containers</c:v>
                </c:pt>
                <c:pt idx="12">
                  <c:v>Pizza Boxes</c:v>
                </c:pt>
                <c:pt idx="13">
                  <c:v>Books</c:v>
                </c:pt>
              </c:strCache>
            </c:strRef>
          </c:cat>
          <c:val>
            <c:numRef>
              <c:f>Sheet1!$D$2:$D$15</c:f>
              <c:numCache>
                <c:formatCode>General</c:formatCode>
                <c:ptCount val="14"/>
                <c:pt idx="0">
                  <c:v>1</c:v>
                </c:pt>
                <c:pt idx="1">
                  <c:v>1</c:v>
                </c:pt>
                <c:pt idx="2">
                  <c:v>3</c:v>
                </c:pt>
                <c:pt idx="3">
                  <c:v>2</c:v>
                </c:pt>
                <c:pt idx="4">
                  <c:v>2</c:v>
                </c:pt>
                <c:pt idx="5">
                  <c:v>4</c:v>
                </c:pt>
                <c:pt idx="6">
                  <c:v>6</c:v>
                </c:pt>
                <c:pt idx="7">
                  <c:v>7</c:v>
                </c:pt>
                <c:pt idx="8">
                  <c:v>8</c:v>
                </c:pt>
                <c:pt idx="9">
                  <c:v>6</c:v>
                </c:pt>
                <c:pt idx="10" formatCode="0">
                  <c:v>6</c:v>
                </c:pt>
                <c:pt idx="11" formatCode="0">
                  <c:v>10</c:v>
                </c:pt>
                <c:pt idx="12">
                  <c:v>11</c:v>
                </c:pt>
                <c:pt idx="13">
                  <c:v>17</c:v>
                </c:pt>
              </c:numCache>
            </c:numRef>
          </c:val>
          <c:extLst>
            <c:ext xmlns:c16="http://schemas.microsoft.com/office/drawing/2014/chart" uri="{C3380CC4-5D6E-409C-BE32-E72D297353CC}">
              <c16:uniqueId val="{00000002-ABCA-431D-8663-369A1C61BC92}"/>
            </c:ext>
          </c:extLst>
        </c:ser>
        <c:ser>
          <c:idx val="3"/>
          <c:order val="3"/>
          <c:tx>
            <c:strRef>
              <c:f>Sheet1!$E$1</c:f>
              <c:strCache>
                <c:ptCount val="1"/>
                <c:pt idx="0">
                  <c:v>% fast incorrect</c:v>
                </c:pt>
              </c:strCache>
            </c:strRef>
          </c:tx>
          <c:spPr>
            <a:solidFill>
              <a:srgbClr val="F690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Soft Drink Bottles</c:v>
                </c:pt>
                <c:pt idx="1">
                  <c:v>Milk Bottles</c:v>
                </c:pt>
                <c:pt idx="2">
                  <c:v>Aluminium Cans</c:v>
                </c:pt>
                <c:pt idx="3">
                  <c:v>Cereal Boxes</c:v>
                </c:pt>
                <c:pt idx="4">
                  <c:v>Newspapers</c:v>
                </c:pt>
                <c:pt idx="5">
                  <c:v>Ice Cream Containers</c:v>
                </c:pt>
                <c:pt idx="6">
                  <c:v>Flavoured Milk Bottles</c:v>
                </c:pt>
                <c:pt idx="7">
                  <c:v>Glass Jars</c:v>
                </c:pt>
                <c:pt idx="8">
                  <c:v>Margarine Tubs</c:v>
                </c:pt>
                <c:pt idx="9">
                  <c:v>Magazines</c:v>
                </c:pt>
                <c:pt idx="10">
                  <c:v>Tomato Sauce Bottles</c:v>
                </c:pt>
                <c:pt idx="11">
                  <c:v>Yoghurt Containers</c:v>
                </c:pt>
                <c:pt idx="12">
                  <c:v>Pizza Boxes</c:v>
                </c:pt>
                <c:pt idx="13">
                  <c:v>Books</c:v>
                </c:pt>
              </c:strCache>
            </c:strRef>
          </c:cat>
          <c:val>
            <c:numRef>
              <c:f>Sheet1!$E$2:$E$15</c:f>
              <c:numCache>
                <c:formatCode>General</c:formatCode>
                <c:ptCount val="14"/>
                <c:pt idx="0">
                  <c:v>2</c:v>
                </c:pt>
                <c:pt idx="1">
                  <c:v>3</c:v>
                </c:pt>
                <c:pt idx="2">
                  <c:v>3</c:v>
                </c:pt>
                <c:pt idx="3">
                  <c:v>3</c:v>
                </c:pt>
                <c:pt idx="4">
                  <c:v>4</c:v>
                </c:pt>
                <c:pt idx="5">
                  <c:v>5</c:v>
                </c:pt>
                <c:pt idx="6">
                  <c:v>5</c:v>
                </c:pt>
                <c:pt idx="7">
                  <c:v>7</c:v>
                </c:pt>
                <c:pt idx="8">
                  <c:v>7</c:v>
                </c:pt>
                <c:pt idx="9">
                  <c:v>12</c:v>
                </c:pt>
                <c:pt idx="10" formatCode="0">
                  <c:v>12</c:v>
                </c:pt>
                <c:pt idx="11" formatCode="0">
                  <c:v>8</c:v>
                </c:pt>
                <c:pt idx="12">
                  <c:v>15</c:v>
                </c:pt>
                <c:pt idx="13">
                  <c:v>11</c:v>
                </c:pt>
              </c:numCache>
            </c:numRef>
          </c:val>
          <c:extLst>
            <c:ext xmlns:c16="http://schemas.microsoft.com/office/drawing/2014/chart" uri="{C3380CC4-5D6E-409C-BE32-E72D297353CC}">
              <c16:uniqueId val="{00000003-ABCA-431D-8663-369A1C61BC92}"/>
            </c:ext>
          </c:extLst>
        </c:ser>
        <c:ser>
          <c:idx val="4"/>
          <c:order val="4"/>
          <c:tx>
            <c:strRef>
              <c:f>Sheet1!$F$1</c:f>
              <c:strCache>
                <c:ptCount val="1"/>
                <c:pt idx="0">
                  <c:v>% don't know</c:v>
                </c:pt>
              </c:strCache>
            </c:strRef>
          </c:tx>
          <c:spPr>
            <a:solidFill>
              <a:srgbClr val="5B5C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Soft Drink Bottles</c:v>
                </c:pt>
                <c:pt idx="1">
                  <c:v>Milk Bottles</c:v>
                </c:pt>
                <c:pt idx="2">
                  <c:v>Aluminium Cans</c:v>
                </c:pt>
                <c:pt idx="3">
                  <c:v>Cereal Boxes</c:v>
                </c:pt>
                <c:pt idx="4">
                  <c:v>Newspapers</c:v>
                </c:pt>
                <c:pt idx="5">
                  <c:v>Ice Cream Containers</c:v>
                </c:pt>
                <c:pt idx="6">
                  <c:v>Flavoured Milk Bottles</c:v>
                </c:pt>
                <c:pt idx="7">
                  <c:v>Glass Jars</c:v>
                </c:pt>
                <c:pt idx="8">
                  <c:v>Margarine Tubs</c:v>
                </c:pt>
                <c:pt idx="9">
                  <c:v>Magazines</c:v>
                </c:pt>
                <c:pt idx="10">
                  <c:v>Tomato Sauce Bottles</c:v>
                </c:pt>
                <c:pt idx="11">
                  <c:v>Yoghurt Containers</c:v>
                </c:pt>
                <c:pt idx="12">
                  <c:v>Pizza Boxes</c:v>
                </c:pt>
                <c:pt idx="13">
                  <c:v>Books</c:v>
                </c:pt>
              </c:strCache>
            </c:strRef>
          </c:cat>
          <c:val>
            <c:numRef>
              <c:f>Sheet1!$F$2:$F$15</c:f>
              <c:numCache>
                <c:formatCode>General</c:formatCode>
                <c:ptCount val="14"/>
                <c:pt idx="0">
                  <c:v>1</c:v>
                </c:pt>
                <c:pt idx="1">
                  <c:v>1</c:v>
                </c:pt>
                <c:pt idx="2">
                  <c:v>1</c:v>
                </c:pt>
                <c:pt idx="3">
                  <c:v>2</c:v>
                </c:pt>
                <c:pt idx="4">
                  <c:v>1</c:v>
                </c:pt>
                <c:pt idx="5">
                  <c:v>1</c:v>
                </c:pt>
                <c:pt idx="6">
                  <c:v>2</c:v>
                </c:pt>
                <c:pt idx="7">
                  <c:v>3</c:v>
                </c:pt>
                <c:pt idx="8">
                  <c:v>2</c:v>
                </c:pt>
                <c:pt idx="9">
                  <c:v>1</c:v>
                </c:pt>
                <c:pt idx="10" formatCode="0">
                  <c:v>2</c:v>
                </c:pt>
                <c:pt idx="11" formatCode="0">
                  <c:v>2</c:v>
                </c:pt>
                <c:pt idx="12">
                  <c:v>1</c:v>
                </c:pt>
                <c:pt idx="13">
                  <c:v>3</c:v>
                </c:pt>
              </c:numCache>
            </c:numRef>
          </c:val>
          <c:extLst>
            <c:ext xmlns:c16="http://schemas.microsoft.com/office/drawing/2014/chart" uri="{C3380CC4-5D6E-409C-BE32-E72D297353CC}">
              <c16:uniqueId val="{00000004-ABCA-431D-8663-369A1C61BC92}"/>
            </c:ext>
          </c:extLst>
        </c:ser>
        <c:dLbls>
          <c:dLblPos val="ctr"/>
          <c:showLegendKey val="0"/>
          <c:showVal val="1"/>
          <c:showCatName val="0"/>
          <c:showSerName val="0"/>
          <c:showPercent val="0"/>
          <c:showBubbleSize val="0"/>
        </c:dLbls>
        <c:gapWidth val="100"/>
        <c:overlap val="100"/>
        <c:axId val="678380463"/>
        <c:axId val="1253028095"/>
      </c:barChart>
      <c:catAx>
        <c:axId val="6783804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3028095"/>
        <c:crosses val="autoZero"/>
        <c:auto val="1"/>
        <c:lblAlgn val="ctr"/>
        <c:lblOffset val="100"/>
        <c:noMultiLvlLbl val="0"/>
      </c:catAx>
      <c:valAx>
        <c:axId val="1253028095"/>
        <c:scaling>
          <c:orientation val="minMax"/>
        </c:scaling>
        <c:delete val="1"/>
        <c:axPos val="t"/>
        <c:numFmt formatCode="0%" sourceLinked="1"/>
        <c:majorTickMark val="none"/>
        <c:minorTickMark val="none"/>
        <c:tickLblPos val="nextTo"/>
        <c:crossAx val="678380463"/>
        <c:crosses val="autoZero"/>
        <c:crossBetween val="between"/>
      </c:valAx>
      <c:spPr>
        <a:noFill/>
        <a:ln>
          <a:noFill/>
        </a:ln>
        <a:effectLst/>
      </c:spPr>
    </c:plotArea>
    <c:legend>
      <c:legendPos val="b"/>
      <c:layout>
        <c:manualLayout>
          <c:xMode val="edge"/>
          <c:yMode val="edge"/>
          <c:x val="1.8847714517645241E-2"/>
          <c:y val="0.89666609835513222"/>
          <c:w val="0.62420056600504403"/>
          <c:h val="5.812355986564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51689351789462"/>
          <c:y val="9.1655832549800448E-2"/>
          <c:w val="0.78403567371926919"/>
          <c:h val="0.85408892706814865"/>
        </c:manualLayout>
      </c:layout>
      <c:barChart>
        <c:barDir val="bar"/>
        <c:grouping val="percentStacked"/>
        <c:varyColors val="0"/>
        <c:ser>
          <c:idx val="0"/>
          <c:order val="0"/>
          <c:tx>
            <c:strRef>
              <c:f>Sheet1!$B$1</c:f>
              <c:strCache>
                <c:ptCount val="1"/>
                <c:pt idx="0">
                  <c:v>% fast correct</c:v>
                </c:pt>
              </c:strCache>
            </c:strRef>
          </c:tx>
          <c:spPr>
            <a:solidFill>
              <a:srgbClr val="1CB3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Clothing</c:v>
                </c:pt>
                <c:pt idx="1">
                  <c:v>Childrens Toys</c:v>
                </c:pt>
                <c:pt idx="2">
                  <c:v>Foil Food Pouches</c:v>
                </c:pt>
                <c:pt idx="3">
                  <c:v>Courier Bags</c:v>
                </c:pt>
                <c:pt idx="4">
                  <c:v>Tissues</c:v>
                </c:pt>
                <c:pt idx="5">
                  <c:v>Frozen Vegetable Bags</c:v>
                </c:pt>
                <c:pt idx="6">
                  <c:v>Plastic Straws</c:v>
                </c:pt>
                <c:pt idx="7">
                  <c:v>Coffee Cups</c:v>
                </c:pt>
                <c:pt idx="8">
                  <c:v>Coffee Cup Lids</c:v>
                </c:pt>
                <c:pt idx="9">
                  <c:v>Juice carton</c:v>
                </c:pt>
                <c:pt idx="10">
                  <c:v>Compostable Packaging</c:v>
                </c:pt>
                <c:pt idx="11">
                  <c:v>Meat Trays</c:v>
                </c:pt>
                <c:pt idx="12">
                  <c:v>Plastic Cutlery</c:v>
                </c:pt>
                <c:pt idx="13">
                  <c:v>Till Receipts</c:v>
                </c:pt>
                <c:pt idx="14">
                  <c:v>Compostable Plates and Cutlery</c:v>
                </c:pt>
                <c:pt idx="15">
                  <c:v>Compostable Bottles and Cups</c:v>
                </c:pt>
              </c:strCache>
            </c:strRef>
          </c:cat>
          <c:val>
            <c:numRef>
              <c:f>Sheet1!$B$2:$B$17</c:f>
              <c:numCache>
                <c:formatCode>General</c:formatCode>
                <c:ptCount val="16"/>
                <c:pt idx="0">
                  <c:v>51</c:v>
                </c:pt>
                <c:pt idx="1">
                  <c:v>48</c:v>
                </c:pt>
                <c:pt idx="2">
                  <c:v>18</c:v>
                </c:pt>
                <c:pt idx="3">
                  <c:v>30</c:v>
                </c:pt>
                <c:pt idx="4">
                  <c:v>34</c:v>
                </c:pt>
                <c:pt idx="5">
                  <c:v>28</c:v>
                </c:pt>
                <c:pt idx="6">
                  <c:v>33</c:v>
                </c:pt>
                <c:pt idx="7">
                  <c:v>33</c:v>
                </c:pt>
                <c:pt idx="8">
                  <c:v>21</c:v>
                </c:pt>
                <c:pt idx="9">
                  <c:v>22</c:v>
                </c:pt>
                <c:pt idx="10">
                  <c:v>11</c:v>
                </c:pt>
                <c:pt idx="11" formatCode="0">
                  <c:v>19</c:v>
                </c:pt>
                <c:pt idx="12">
                  <c:v>17</c:v>
                </c:pt>
                <c:pt idx="13">
                  <c:v>18</c:v>
                </c:pt>
                <c:pt idx="14">
                  <c:v>13</c:v>
                </c:pt>
                <c:pt idx="15">
                  <c:v>6</c:v>
                </c:pt>
              </c:numCache>
            </c:numRef>
          </c:val>
          <c:extLst>
            <c:ext xmlns:c16="http://schemas.microsoft.com/office/drawing/2014/chart" uri="{C3380CC4-5D6E-409C-BE32-E72D297353CC}">
              <c16:uniqueId val="{00000000-ABCA-431D-8663-369A1C61BC92}"/>
            </c:ext>
          </c:extLst>
        </c:ser>
        <c:ser>
          <c:idx val="1"/>
          <c:order val="1"/>
          <c:tx>
            <c:strRef>
              <c:f>Sheet1!$C$1</c:f>
              <c:strCache>
                <c:ptCount val="1"/>
                <c:pt idx="0">
                  <c:v>% slow correct</c:v>
                </c:pt>
              </c:strCache>
            </c:strRef>
          </c:tx>
          <c:spPr>
            <a:solidFill>
              <a:srgbClr val="8EC7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Clothing</c:v>
                </c:pt>
                <c:pt idx="1">
                  <c:v>Childrens Toys</c:v>
                </c:pt>
                <c:pt idx="2">
                  <c:v>Foil Food Pouches</c:v>
                </c:pt>
                <c:pt idx="3">
                  <c:v>Courier Bags</c:v>
                </c:pt>
                <c:pt idx="4">
                  <c:v>Tissues</c:v>
                </c:pt>
                <c:pt idx="5">
                  <c:v>Frozen Vegetable Bags</c:v>
                </c:pt>
                <c:pt idx="6">
                  <c:v>Plastic Straws</c:v>
                </c:pt>
                <c:pt idx="7">
                  <c:v>Coffee Cups</c:v>
                </c:pt>
                <c:pt idx="8">
                  <c:v>Coffee Cup Lids</c:v>
                </c:pt>
                <c:pt idx="9">
                  <c:v>Juice carton</c:v>
                </c:pt>
                <c:pt idx="10">
                  <c:v>Compostable Packaging</c:v>
                </c:pt>
                <c:pt idx="11">
                  <c:v>Meat Trays</c:v>
                </c:pt>
                <c:pt idx="12">
                  <c:v>Plastic Cutlery</c:v>
                </c:pt>
                <c:pt idx="13">
                  <c:v>Till Receipts</c:v>
                </c:pt>
                <c:pt idx="14">
                  <c:v>Compostable Plates and Cutlery</c:v>
                </c:pt>
                <c:pt idx="15">
                  <c:v>Compostable Bottles and Cups</c:v>
                </c:pt>
              </c:strCache>
            </c:strRef>
          </c:cat>
          <c:val>
            <c:numRef>
              <c:f>Sheet1!$C$2:$C$17</c:f>
              <c:numCache>
                <c:formatCode>General</c:formatCode>
                <c:ptCount val="16"/>
                <c:pt idx="0">
                  <c:v>35</c:v>
                </c:pt>
                <c:pt idx="1">
                  <c:v>29</c:v>
                </c:pt>
                <c:pt idx="2">
                  <c:v>56</c:v>
                </c:pt>
                <c:pt idx="3">
                  <c:v>39</c:v>
                </c:pt>
                <c:pt idx="4">
                  <c:v>32</c:v>
                </c:pt>
                <c:pt idx="5">
                  <c:v>37</c:v>
                </c:pt>
                <c:pt idx="6">
                  <c:v>23</c:v>
                </c:pt>
                <c:pt idx="7">
                  <c:v>23</c:v>
                </c:pt>
                <c:pt idx="8">
                  <c:v>29</c:v>
                </c:pt>
                <c:pt idx="9">
                  <c:v>25</c:v>
                </c:pt>
                <c:pt idx="10">
                  <c:v>35</c:v>
                </c:pt>
                <c:pt idx="11" formatCode="0">
                  <c:v>26</c:v>
                </c:pt>
                <c:pt idx="12">
                  <c:v>26</c:v>
                </c:pt>
                <c:pt idx="13">
                  <c:v>25</c:v>
                </c:pt>
                <c:pt idx="14">
                  <c:v>28</c:v>
                </c:pt>
                <c:pt idx="15">
                  <c:v>22</c:v>
                </c:pt>
              </c:numCache>
            </c:numRef>
          </c:val>
          <c:extLst>
            <c:ext xmlns:c16="http://schemas.microsoft.com/office/drawing/2014/chart" uri="{C3380CC4-5D6E-409C-BE32-E72D297353CC}">
              <c16:uniqueId val="{00000001-ABCA-431D-8663-369A1C61BC92}"/>
            </c:ext>
          </c:extLst>
        </c:ser>
        <c:ser>
          <c:idx val="2"/>
          <c:order val="2"/>
          <c:tx>
            <c:strRef>
              <c:f>Sheet1!$D$1</c:f>
              <c:strCache>
                <c:ptCount val="1"/>
                <c:pt idx="0">
                  <c:v>% slow incorrect</c:v>
                </c:pt>
              </c:strCache>
            </c:strRef>
          </c:tx>
          <c:spPr>
            <a:solidFill>
              <a:srgbClr val="FFDB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B5C6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Clothing</c:v>
                </c:pt>
                <c:pt idx="1">
                  <c:v>Childrens Toys</c:v>
                </c:pt>
                <c:pt idx="2">
                  <c:v>Foil Food Pouches</c:v>
                </c:pt>
                <c:pt idx="3">
                  <c:v>Courier Bags</c:v>
                </c:pt>
                <c:pt idx="4">
                  <c:v>Tissues</c:v>
                </c:pt>
                <c:pt idx="5">
                  <c:v>Frozen Vegetable Bags</c:v>
                </c:pt>
                <c:pt idx="6">
                  <c:v>Plastic Straws</c:v>
                </c:pt>
                <c:pt idx="7">
                  <c:v>Coffee Cups</c:v>
                </c:pt>
                <c:pt idx="8">
                  <c:v>Coffee Cup Lids</c:v>
                </c:pt>
                <c:pt idx="9">
                  <c:v>Juice carton</c:v>
                </c:pt>
                <c:pt idx="10">
                  <c:v>Compostable Packaging</c:v>
                </c:pt>
                <c:pt idx="11">
                  <c:v>Meat Trays</c:v>
                </c:pt>
                <c:pt idx="12">
                  <c:v>Plastic Cutlery</c:v>
                </c:pt>
                <c:pt idx="13">
                  <c:v>Till Receipts</c:v>
                </c:pt>
                <c:pt idx="14">
                  <c:v>Compostable Plates and Cutlery</c:v>
                </c:pt>
                <c:pt idx="15">
                  <c:v>Compostable Bottles and Cups</c:v>
                </c:pt>
              </c:strCache>
            </c:strRef>
          </c:cat>
          <c:val>
            <c:numRef>
              <c:f>Sheet1!$D$2:$D$17</c:f>
              <c:numCache>
                <c:formatCode>General</c:formatCode>
                <c:ptCount val="16"/>
                <c:pt idx="0">
                  <c:v>5</c:v>
                </c:pt>
                <c:pt idx="1">
                  <c:v>10</c:v>
                </c:pt>
                <c:pt idx="2">
                  <c:v>14</c:v>
                </c:pt>
                <c:pt idx="3">
                  <c:v>17</c:v>
                </c:pt>
                <c:pt idx="4">
                  <c:v>13</c:v>
                </c:pt>
                <c:pt idx="5">
                  <c:v>17</c:v>
                </c:pt>
                <c:pt idx="6">
                  <c:v>16</c:v>
                </c:pt>
                <c:pt idx="7">
                  <c:v>12</c:v>
                </c:pt>
                <c:pt idx="8">
                  <c:v>28</c:v>
                </c:pt>
                <c:pt idx="9">
                  <c:v>23</c:v>
                </c:pt>
                <c:pt idx="10">
                  <c:v>34</c:v>
                </c:pt>
                <c:pt idx="11" formatCode="0">
                  <c:v>26</c:v>
                </c:pt>
                <c:pt idx="12">
                  <c:v>21</c:v>
                </c:pt>
                <c:pt idx="13">
                  <c:v>22</c:v>
                </c:pt>
                <c:pt idx="14">
                  <c:v>32</c:v>
                </c:pt>
                <c:pt idx="15">
                  <c:v>33</c:v>
                </c:pt>
              </c:numCache>
            </c:numRef>
          </c:val>
          <c:extLst>
            <c:ext xmlns:c16="http://schemas.microsoft.com/office/drawing/2014/chart" uri="{C3380CC4-5D6E-409C-BE32-E72D297353CC}">
              <c16:uniqueId val="{00000002-ABCA-431D-8663-369A1C61BC92}"/>
            </c:ext>
          </c:extLst>
        </c:ser>
        <c:ser>
          <c:idx val="3"/>
          <c:order val="3"/>
          <c:tx>
            <c:strRef>
              <c:f>Sheet1!$E$1</c:f>
              <c:strCache>
                <c:ptCount val="1"/>
                <c:pt idx="0">
                  <c:v>% fast incorrect</c:v>
                </c:pt>
              </c:strCache>
            </c:strRef>
          </c:tx>
          <c:spPr>
            <a:solidFill>
              <a:srgbClr val="F690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Clothing</c:v>
                </c:pt>
                <c:pt idx="1">
                  <c:v>Childrens Toys</c:v>
                </c:pt>
                <c:pt idx="2">
                  <c:v>Foil Food Pouches</c:v>
                </c:pt>
                <c:pt idx="3">
                  <c:v>Courier Bags</c:v>
                </c:pt>
                <c:pt idx="4">
                  <c:v>Tissues</c:v>
                </c:pt>
                <c:pt idx="5">
                  <c:v>Frozen Vegetable Bags</c:v>
                </c:pt>
                <c:pt idx="6">
                  <c:v>Plastic Straws</c:v>
                </c:pt>
                <c:pt idx="7">
                  <c:v>Coffee Cups</c:v>
                </c:pt>
                <c:pt idx="8">
                  <c:v>Coffee Cup Lids</c:v>
                </c:pt>
                <c:pt idx="9">
                  <c:v>Juice carton</c:v>
                </c:pt>
                <c:pt idx="10">
                  <c:v>Compostable Packaging</c:v>
                </c:pt>
                <c:pt idx="11">
                  <c:v>Meat Trays</c:v>
                </c:pt>
                <c:pt idx="12">
                  <c:v>Plastic Cutlery</c:v>
                </c:pt>
                <c:pt idx="13">
                  <c:v>Till Receipts</c:v>
                </c:pt>
                <c:pt idx="14">
                  <c:v>Compostable Plates and Cutlery</c:v>
                </c:pt>
                <c:pt idx="15">
                  <c:v>Compostable Bottles and Cups</c:v>
                </c:pt>
              </c:strCache>
            </c:strRef>
          </c:cat>
          <c:val>
            <c:numRef>
              <c:f>Sheet1!$E$2:$E$17</c:f>
              <c:numCache>
                <c:formatCode>General</c:formatCode>
                <c:ptCount val="16"/>
                <c:pt idx="0">
                  <c:v>5</c:v>
                </c:pt>
                <c:pt idx="1">
                  <c:v>11</c:v>
                </c:pt>
                <c:pt idx="2">
                  <c:v>8</c:v>
                </c:pt>
                <c:pt idx="3">
                  <c:v>12</c:v>
                </c:pt>
                <c:pt idx="4">
                  <c:v>18</c:v>
                </c:pt>
                <c:pt idx="5">
                  <c:v>13</c:v>
                </c:pt>
                <c:pt idx="6">
                  <c:v>24</c:v>
                </c:pt>
                <c:pt idx="7">
                  <c:v>29</c:v>
                </c:pt>
                <c:pt idx="8">
                  <c:v>20</c:v>
                </c:pt>
                <c:pt idx="9">
                  <c:v>26</c:v>
                </c:pt>
                <c:pt idx="10">
                  <c:v>15</c:v>
                </c:pt>
                <c:pt idx="11" formatCode="0">
                  <c:v>26</c:v>
                </c:pt>
                <c:pt idx="12">
                  <c:v>33</c:v>
                </c:pt>
                <c:pt idx="13">
                  <c:v>32</c:v>
                </c:pt>
                <c:pt idx="14">
                  <c:v>17</c:v>
                </c:pt>
                <c:pt idx="15">
                  <c:v>31</c:v>
                </c:pt>
              </c:numCache>
            </c:numRef>
          </c:val>
          <c:extLst>
            <c:ext xmlns:c16="http://schemas.microsoft.com/office/drawing/2014/chart" uri="{C3380CC4-5D6E-409C-BE32-E72D297353CC}">
              <c16:uniqueId val="{00000003-ABCA-431D-8663-369A1C61BC92}"/>
            </c:ext>
          </c:extLst>
        </c:ser>
        <c:ser>
          <c:idx val="4"/>
          <c:order val="4"/>
          <c:tx>
            <c:strRef>
              <c:f>Sheet1!$F$1</c:f>
              <c:strCache>
                <c:ptCount val="1"/>
                <c:pt idx="0">
                  <c:v>% don't know</c:v>
                </c:pt>
              </c:strCache>
            </c:strRef>
          </c:tx>
          <c:spPr>
            <a:solidFill>
              <a:srgbClr val="5B5C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Clothing</c:v>
                </c:pt>
                <c:pt idx="1">
                  <c:v>Childrens Toys</c:v>
                </c:pt>
                <c:pt idx="2">
                  <c:v>Foil Food Pouches</c:v>
                </c:pt>
                <c:pt idx="3">
                  <c:v>Courier Bags</c:v>
                </c:pt>
                <c:pt idx="4">
                  <c:v>Tissues</c:v>
                </c:pt>
                <c:pt idx="5">
                  <c:v>Frozen Vegetable Bags</c:v>
                </c:pt>
                <c:pt idx="6">
                  <c:v>Plastic Straws</c:v>
                </c:pt>
                <c:pt idx="7">
                  <c:v>Coffee Cups</c:v>
                </c:pt>
                <c:pt idx="8">
                  <c:v>Coffee Cup Lids</c:v>
                </c:pt>
                <c:pt idx="9">
                  <c:v>Juice carton</c:v>
                </c:pt>
                <c:pt idx="10">
                  <c:v>Compostable Packaging</c:v>
                </c:pt>
                <c:pt idx="11">
                  <c:v>Meat Trays</c:v>
                </c:pt>
                <c:pt idx="12">
                  <c:v>Plastic Cutlery</c:v>
                </c:pt>
                <c:pt idx="13">
                  <c:v>Till Receipts</c:v>
                </c:pt>
                <c:pt idx="14">
                  <c:v>Compostable Plates and Cutlery</c:v>
                </c:pt>
                <c:pt idx="15">
                  <c:v>Compostable Bottles and Cups</c:v>
                </c:pt>
              </c:strCache>
            </c:strRef>
          </c:cat>
          <c:val>
            <c:numRef>
              <c:f>Sheet1!$F$2:$F$17</c:f>
              <c:numCache>
                <c:formatCode>General</c:formatCode>
                <c:ptCount val="16"/>
                <c:pt idx="0">
                  <c:v>4</c:v>
                </c:pt>
                <c:pt idx="1">
                  <c:v>2</c:v>
                </c:pt>
                <c:pt idx="2">
                  <c:v>4</c:v>
                </c:pt>
                <c:pt idx="3">
                  <c:v>2</c:v>
                </c:pt>
                <c:pt idx="4">
                  <c:v>2</c:v>
                </c:pt>
                <c:pt idx="5">
                  <c:v>4</c:v>
                </c:pt>
                <c:pt idx="6">
                  <c:v>3</c:v>
                </c:pt>
                <c:pt idx="7">
                  <c:v>3</c:v>
                </c:pt>
                <c:pt idx="8">
                  <c:v>2</c:v>
                </c:pt>
                <c:pt idx="9">
                  <c:v>4</c:v>
                </c:pt>
                <c:pt idx="10">
                  <c:v>5</c:v>
                </c:pt>
                <c:pt idx="11" formatCode="0">
                  <c:v>2</c:v>
                </c:pt>
                <c:pt idx="12">
                  <c:v>3</c:v>
                </c:pt>
                <c:pt idx="13">
                  <c:v>2</c:v>
                </c:pt>
                <c:pt idx="14">
                  <c:v>9</c:v>
                </c:pt>
                <c:pt idx="15">
                  <c:v>8</c:v>
                </c:pt>
              </c:numCache>
            </c:numRef>
          </c:val>
          <c:extLst>
            <c:ext xmlns:c16="http://schemas.microsoft.com/office/drawing/2014/chart" uri="{C3380CC4-5D6E-409C-BE32-E72D297353CC}">
              <c16:uniqueId val="{00000004-ABCA-431D-8663-369A1C61BC92}"/>
            </c:ext>
          </c:extLst>
        </c:ser>
        <c:dLbls>
          <c:dLblPos val="ctr"/>
          <c:showLegendKey val="0"/>
          <c:showVal val="1"/>
          <c:showCatName val="0"/>
          <c:showSerName val="0"/>
          <c:showPercent val="0"/>
          <c:showBubbleSize val="0"/>
        </c:dLbls>
        <c:gapWidth val="100"/>
        <c:overlap val="100"/>
        <c:axId val="678380463"/>
        <c:axId val="1253028095"/>
      </c:barChart>
      <c:catAx>
        <c:axId val="6783804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53028095"/>
        <c:crosses val="autoZero"/>
        <c:auto val="1"/>
        <c:lblAlgn val="ctr"/>
        <c:lblOffset val="100"/>
        <c:noMultiLvlLbl val="0"/>
      </c:catAx>
      <c:valAx>
        <c:axId val="1253028095"/>
        <c:scaling>
          <c:orientation val="minMax"/>
        </c:scaling>
        <c:delete val="1"/>
        <c:axPos val="t"/>
        <c:numFmt formatCode="0%" sourceLinked="1"/>
        <c:majorTickMark val="none"/>
        <c:minorTickMark val="none"/>
        <c:tickLblPos val="nextTo"/>
        <c:crossAx val="678380463"/>
        <c:crosses val="autoZero"/>
        <c:crossBetween val="between"/>
      </c:valAx>
      <c:spPr>
        <a:noFill/>
        <a:ln>
          <a:noFill/>
        </a:ln>
        <a:effectLst/>
      </c:spPr>
    </c:plotArea>
    <c:legend>
      <c:legendPos val="t"/>
      <c:layout>
        <c:manualLayout>
          <c:xMode val="edge"/>
          <c:yMode val="edge"/>
          <c:x val="0.246579423598945"/>
          <c:y val="2.5277394525593064E-2"/>
          <c:w val="0.62420056600504403"/>
          <c:h val="5.172750092949159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58743186370216"/>
          <c:y val="0.29005565797972821"/>
          <c:w val="0.76307652559055128"/>
          <c:h val="0.6162301540212749"/>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solidFill>
                <a:srgbClr val="1CB3BC"/>
              </a:solidFill>
              <a:ln w="9525">
                <a:noFill/>
              </a:ln>
              <a:effectLst/>
            </c:spPr>
          </c:marker>
          <c:dPt>
            <c:idx val="0"/>
            <c:marker>
              <c:symbol val="circle"/>
              <c:size val="5"/>
              <c:spPr>
                <a:solidFill>
                  <a:srgbClr val="1CB3BC"/>
                </a:solidFill>
                <a:ln w="9525">
                  <a:noFill/>
                </a:ln>
                <a:effectLst/>
              </c:spPr>
            </c:marker>
            <c:bubble3D val="0"/>
            <c:extLst>
              <c:ext xmlns:c16="http://schemas.microsoft.com/office/drawing/2014/chart" uri="{C3380CC4-5D6E-409C-BE32-E72D297353CC}">
                <c16:uniqueId val="{00000000-66DF-47FE-A412-69C751E9B6C7}"/>
              </c:ext>
            </c:extLst>
          </c:dPt>
          <c:dPt>
            <c:idx val="1"/>
            <c:marker>
              <c:symbol val="circle"/>
              <c:size val="5"/>
              <c:spPr>
                <a:solidFill>
                  <a:srgbClr val="1CB3BC"/>
                </a:solidFill>
                <a:ln w="9525">
                  <a:noFill/>
                </a:ln>
                <a:effectLst/>
              </c:spPr>
            </c:marker>
            <c:bubble3D val="0"/>
            <c:extLst>
              <c:ext xmlns:c16="http://schemas.microsoft.com/office/drawing/2014/chart" uri="{C3380CC4-5D6E-409C-BE32-E72D297353CC}">
                <c16:uniqueId val="{00000001-66DF-47FE-A412-69C751E9B6C7}"/>
              </c:ext>
            </c:extLst>
          </c:dPt>
          <c:dPt>
            <c:idx val="2"/>
            <c:marker>
              <c:symbol val="circle"/>
              <c:size val="5"/>
              <c:spPr>
                <a:solidFill>
                  <a:srgbClr val="1CB3BC"/>
                </a:solidFill>
                <a:ln w="9525">
                  <a:noFill/>
                </a:ln>
                <a:effectLst/>
              </c:spPr>
            </c:marker>
            <c:bubble3D val="0"/>
            <c:extLst>
              <c:ext xmlns:c16="http://schemas.microsoft.com/office/drawing/2014/chart" uri="{C3380CC4-5D6E-409C-BE32-E72D297353CC}">
                <c16:uniqueId val="{00000002-66DF-47FE-A412-69C751E9B6C7}"/>
              </c:ext>
            </c:extLst>
          </c:dPt>
          <c:dPt>
            <c:idx val="3"/>
            <c:marker>
              <c:symbol val="circle"/>
              <c:size val="5"/>
              <c:spPr>
                <a:solidFill>
                  <a:srgbClr val="1CB3BC"/>
                </a:solidFill>
                <a:ln w="9525">
                  <a:noFill/>
                </a:ln>
                <a:effectLst/>
              </c:spPr>
            </c:marker>
            <c:bubble3D val="0"/>
            <c:extLst>
              <c:ext xmlns:c16="http://schemas.microsoft.com/office/drawing/2014/chart" uri="{C3380CC4-5D6E-409C-BE32-E72D297353CC}">
                <c16:uniqueId val="{00000003-66DF-47FE-A412-69C751E9B6C7}"/>
              </c:ext>
            </c:extLst>
          </c:dPt>
          <c:dPt>
            <c:idx val="4"/>
            <c:marker>
              <c:symbol val="circle"/>
              <c:size val="5"/>
              <c:spPr>
                <a:solidFill>
                  <a:srgbClr val="1CB3BC"/>
                </a:solidFill>
                <a:ln w="9525">
                  <a:noFill/>
                </a:ln>
                <a:effectLst/>
              </c:spPr>
            </c:marker>
            <c:bubble3D val="0"/>
            <c:extLst>
              <c:ext xmlns:c16="http://schemas.microsoft.com/office/drawing/2014/chart" uri="{C3380CC4-5D6E-409C-BE32-E72D297353CC}">
                <c16:uniqueId val="{00000004-66DF-47FE-A412-69C751E9B6C7}"/>
              </c:ext>
            </c:extLst>
          </c:dPt>
          <c:dPt>
            <c:idx val="5"/>
            <c:marker>
              <c:symbol val="circle"/>
              <c:size val="5"/>
              <c:spPr>
                <a:solidFill>
                  <a:srgbClr val="1CB3BC"/>
                </a:solidFill>
                <a:ln w="9525">
                  <a:noFill/>
                </a:ln>
                <a:effectLst/>
              </c:spPr>
            </c:marker>
            <c:bubble3D val="0"/>
            <c:extLst>
              <c:ext xmlns:c16="http://schemas.microsoft.com/office/drawing/2014/chart" uri="{C3380CC4-5D6E-409C-BE32-E72D297353CC}">
                <c16:uniqueId val="{00000005-66DF-47FE-A412-69C751E9B6C7}"/>
              </c:ext>
            </c:extLst>
          </c:dPt>
          <c:dPt>
            <c:idx val="6"/>
            <c:marker>
              <c:symbol val="circle"/>
              <c:size val="5"/>
              <c:spPr>
                <a:solidFill>
                  <a:srgbClr val="1CB3BC"/>
                </a:solidFill>
                <a:ln w="9525">
                  <a:noFill/>
                </a:ln>
                <a:effectLst/>
              </c:spPr>
            </c:marker>
            <c:bubble3D val="0"/>
            <c:extLst>
              <c:ext xmlns:c16="http://schemas.microsoft.com/office/drawing/2014/chart" uri="{C3380CC4-5D6E-409C-BE32-E72D297353CC}">
                <c16:uniqueId val="{00000006-66DF-47FE-A412-69C751E9B6C7}"/>
              </c:ext>
            </c:extLst>
          </c:dPt>
          <c:dPt>
            <c:idx val="7"/>
            <c:marker>
              <c:symbol val="circle"/>
              <c:size val="5"/>
              <c:spPr>
                <a:solidFill>
                  <a:srgbClr val="1CB3BC"/>
                </a:solidFill>
                <a:ln w="9525">
                  <a:noFill/>
                </a:ln>
                <a:effectLst/>
              </c:spPr>
            </c:marker>
            <c:bubble3D val="0"/>
            <c:extLst>
              <c:ext xmlns:c16="http://schemas.microsoft.com/office/drawing/2014/chart" uri="{C3380CC4-5D6E-409C-BE32-E72D297353CC}">
                <c16:uniqueId val="{00000007-66DF-47FE-A412-69C751E9B6C7}"/>
              </c:ext>
            </c:extLst>
          </c:dPt>
          <c:dPt>
            <c:idx val="8"/>
            <c:marker>
              <c:symbol val="circle"/>
              <c:size val="5"/>
              <c:spPr>
                <a:solidFill>
                  <a:srgbClr val="1CB3BC"/>
                </a:solidFill>
                <a:ln w="9525">
                  <a:noFill/>
                </a:ln>
                <a:effectLst/>
              </c:spPr>
            </c:marker>
            <c:bubble3D val="0"/>
            <c:extLst>
              <c:ext xmlns:c16="http://schemas.microsoft.com/office/drawing/2014/chart" uri="{C3380CC4-5D6E-409C-BE32-E72D297353CC}">
                <c16:uniqueId val="{00000008-66DF-47FE-A412-69C751E9B6C7}"/>
              </c:ext>
            </c:extLst>
          </c:dPt>
          <c:dPt>
            <c:idx val="9"/>
            <c:marker>
              <c:symbol val="circle"/>
              <c:size val="5"/>
              <c:spPr>
                <a:solidFill>
                  <a:srgbClr val="1CB3BC"/>
                </a:solidFill>
                <a:ln w="9525">
                  <a:noFill/>
                </a:ln>
                <a:effectLst/>
              </c:spPr>
            </c:marker>
            <c:bubble3D val="0"/>
            <c:extLst>
              <c:ext xmlns:c16="http://schemas.microsoft.com/office/drawing/2014/chart" uri="{C3380CC4-5D6E-409C-BE32-E72D297353CC}">
                <c16:uniqueId val="{00000009-66DF-47FE-A412-69C751E9B6C7}"/>
              </c:ext>
            </c:extLst>
          </c:dPt>
          <c:dPt>
            <c:idx val="10"/>
            <c:marker>
              <c:symbol val="circle"/>
              <c:size val="5"/>
              <c:spPr>
                <a:solidFill>
                  <a:srgbClr val="1CB3BC"/>
                </a:solidFill>
                <a:ln w="9525">
                  <a:noFill/>
                </a:ln>
                <a:effectLst/>
              </c:spPr>
            </c:marker>
            <c:bubble3D val="0"/>
            <c:extLst>
              <c:ext xmlns:c16="http://schemas.microsoft.com/office/drawing/2014/chart" uri="{C3380CC4-5D6E-409C-BE32-E72D297353CC}">
                <c16:uniqueId val="{0000000A-66DF-47FE-A412-69C751E9B6C7}"/>
              </c:ext>
            </c:extLst>
          </c:dPt>
          <c:dPt>
            <c:idx val="11"/>
            <c:marker>
              <c:symbol val="circle"/>
              <c:size val="5"/>
              <c:spPr>
                <a:solidFill>
                  <a:srgbClr val="1CB3BC"/>
                </a:solidFill>
                <a:ln w="9525">
                  <a:noFill/>
                </a:ln>
                <a:effectLst/>
              </c:spPr>
            </c:marker>
            <c:bubble3D val="0"/>
            <c:extLst>
              <c:ext xmlns:c16="http://schemas.microsoft.com/office/drawing/2014/chart" uri="{C3380CC4-5D6E-409C-BE32-E72D297353CC}">
                <c16:uniqueId val="{0000000B-66DF-47FE-A412-69C751E9B6C7}"/>
              </c:ext>
            </c:extLst>
          </c:dPt>
          <c:dPt>
            <c:idx val="12"/>
            <c:marker>
              <c:symbol val="circle"/>
              <c:size val="5"/>
              <c:spPr>
                <a:solidFill>
                  <a:srgbClr val="1CB3BC"/>
                </a:solidFill>
                <a:ln w="9525">
                  <a:noFill/>
                </a:ln>
                <a:effectLst/>
              </c:spPr>
            </c:marker>
            <c:bubble3D val="0"/>
            <c:extLst>
              <c:ext xmlns:c16="http://schemas.microsoft.com/office/drawing/2014/chart" uri="{C3380CC4-5D6E-409C-BE32-E72D297353CC}">
                <c16:uniqueId val="{0000000C-66DF-47FE-A412-69C751E9B6C7}"/>
              </c:ext>
            </c:extLst>
          </c:dPt>
          <c:dPt>
            <c:idx val="13"/>
            <c:marker>
              <c:symbol val="circle"/>
              <c:size val="5"/>
              <c:spPr>
                <a:solidFill>
                  <a:srgbClr val="1CB3BC"/>
                </a:solidFill>
                <a:ln w="9525">
                  <a:noFill/>
                </a:ln>
                <a:effectLst/>
              </c:spPr>
            </c:marker>
            <c:bubble3D val="0"/>
            <c:extLst>
              <c:ext xmlns:c16="http://schemas.microsoft.com/office/drawing/2014/chart" uri="{C3380CC4-5D6E-409C-BE32-E72D297353CC}">
                <c16:uniqueId val="{0000000D-66DF-47FE-A412-69C751E9B6C7}"/>
              </c:ext>
            </c:extLst>
          </c:dPt>
          <c:dPt>
            <c:idx val="14"/>
            <c:marker>
              <c:symbol val="circle"/>
              <c:size val="5"/>
              <c:spPr>
                <a:solidFill>
                  <a:srgbClr val="1CB3BC"/>
                </a:solidFill>
                <a:ln w="9525">
                  <a:noFill/>
                </a:ln>
                <a:effectLst/>
              </c:spPr>
            </c:marker>
            <c:bubble3D val="0"/>
            <c:extLst>
              <c:ext xmlns:c16="http://schemas.microsoft.com/office/drawing/2014/chart" uri="{C3380CC4-5D6E-409C-BE32-E72D297353CC}">
                <c16:uniqueId val="{0000000E-66DF-47FE-A412-69C751E9B6C7}"/>
              </c:ext>
            </c:extLst>
          </c:dPt>
          <c:dPt>
            <c:idx val="15"/>
            <c:marker>
              <c:symbol val="circle"/>
              <c:size val="5"/>
              <c:spPr>
                <a:solidFill>
                  <a:srgbClr val="F69021"/>
                </a:solidFill>
                <a:ln w="9525">
                  <a:noFill/>
                </a:ln>
                <a:effectLst/>
              </c:spPr>
            </c:marker>
            <c:bubble3D val="0"/>
            <c:extLst>
              <c:ext xmlns:c16="http://schemas.microsoft.com/office/drawing/2014/chart" uri="{C3380CC4-5D6E-409C-BE32-E72D297353CC}">
                <c16:uniqueId val="{0000000F-66DF-47FE-A412-69C751E9B6C7}"/>
              </c:ext>
            </c:extLst>
          </c:dPt>
          <c:dPt>
            <c:idx val="16"/>
            <c:marker>
              <c:symbol val="circle"/>
              <c:size val="5"/>
              <c:spPr>
                <a:solidFill>
                  <a:srgbClr val="F69021"/>
                </a:solidFill>
                <a:ln w="9525">
                  <a:noFill/>
                </a:ln>
                <a:effectLst/>
              </c:spPr>
            </c:marker>
            <c:bubble3D val="0"/>
            <c:extLst>
              <c:ext xmlns:c16="http://schemas.microsoft.com/office/drawing/2014/chart" uri="{C3380CC4-5D6E-409C-BE32-E72D297353CC}">
                <c16:uniqueId val="{00000010-66DF-47FE-A412-69C751E9B6C7}"/>
              </c:ext>
            </c:extLst>
          </c:dPt>
          <c:dPt>
            <c:idx val="17"/>
            <c:marker>
              <c:symbol val="circle"/>
              <c:size val="5"/>
              <c:spPr>
                <a:solidFill>
                  <a:srgbClr val="F69021"/>
                </a:solidFill>
                <a:ln w="9525">
                  <a:noFill/>
                </a:ln>
                <a:effectLst/>
              </c:spPr>
            </c:marker>
            <c:bubble3D val="0"/>
            <c:extLst>
              <c:ext xmlns:c16="http://schemas.microsoft.com/office/drawing/2014/chart" uri="{C3380CC4-5D6E-409C-BE32-E72D297353CC}">
                <c16:uniqueId val="{00000011-66DF-47FE-A412-69C751E9B6C7}"/>
              </c:ext>
            </c:extLst>
          </c:dPt>
          <c:dPt>
            <c:idx val="18"/>
            <c:marker>
              <c:symbol val="circle"/>
              <c:size val="5"/>
              <c:spPr>
                <a:solidFill>
                  <a:srgbClr val="F69021"/>
                </a:solidFill>
                <a:ln w="9525">
                  <a:noFill/>
                </a:ln>
                <a:effectLst/>
              </c:spPr>
            </c:marker>
            <c:bubble3D val="0"/>
            <c:extLst>
              <c:ext xmlns:c16="http://schemas.microsoft.com/office/drawing/2014/chart" uri="{C3380CC4-5D6E-409C-BE32-E72D297353CC}">
                <c16:uniqueId val="{00000012-66DF-47FE-A412-69C751E9B6C7}"/>
              </c:ext>
            </c:extLst>
          </c:dPt>
          <c:dPt>
            <c:idx val="19"/>
            <c:marker>
              <c:symbol val="circle"/>
              <c:size val="5"/>
              <c:spPr>
                <a:solidFill>
                  <a:srgbClr val="F69021"/>
                </a:solidFill>
                <a:ln w="9525">
                  <a:noFill/>
                </a:ln>
                <a:effectLst/>
              </c:spPr>
            </c:marker>
            <c:bubble3D val="0"/>
            <c:extLst>
              <c:ext xmlns:c16="http://schemas.microsoft.com/office/drawing/2014/chart" uri="{C3380CC4-5D6E-409C-BE32-E72D297353CC}">
                <c16:uniqueId val="{00000013-66DF-47FE-A412-69C751E9B6C7}"/>
              </c:ext>
            </c:extLst>
          </c:dPt>
          <c:dPt>
            <c:idx val="20"/>
            <c:marker>
              <c:symbol val="circle"/>
              <c:size val="5"/>
              <c:spPr>
                <a:solidFill>
                  <a:srgbClr val="F69021"/>
                </a:solidFill>
                <a:ln w="9525">
                  <a:noFill/>
                </a:ln>
                <a:effectLst/>
              </c:spPr>
            </c:marker>
            <c:bubble3D val="0"/>
            <c:extLst>
              <c:ext xmlns:c16="http://schemas.microsoft.com/office/drawing/2014/chart" uri="{C3380CC4-5D6E-409C-BE32-E72D297353CC}">
                <c16:uniqueId val="{00000014-66DF-47FE-A412-69C751E9B6C7}"/>
              </c:ext>
            </c:extLst>
          </c:dPt>
          <c:dPt>
            <c:idx val="21"/>
            <c:marker>
              <c:symbol val="circle"/>
              <c:size val="5"/>
              <c:spPr>
                <a:solidFill>
                  <a:srgbClr val="F69021"/>
                </a:solidFill>
                <a:ln w="9525">
                  <a:noFill/>
                </a:ln>
                <a:effectLst/>
              </c:spPr>
            </c:marker>
            <c:bubble3D val="0"/>
            <c:extLst>
              <c:ext xmlns:c16="http://schemas.microsoft.com/office/drawing/2014/chart" uri="{C3380CC4-5D6E-409C-BE32-E72D297353CC}">
                <c16:uniqueId val="{00000015-66DF-47FE-A412-69C751E9B6C7}"/>
              </c:ext>
            </c:extLst>
          </c:dPt>
          <c:dPt>
            <c:idx val="22"/>
            <c:marker>
              <c:symbol val="circle"/>
              <c:size val="5"/>
              <c:spPr>
                <a:solidFill>
                  <a:srgbClr val="F69021"/>
                </a:solidFill>
                <a:ln w="9525">
                  <a:noFill/>
                </a:ln>
                <a:effectLst/>
              </c:spPr>
            </c:marker>
            <c:bubble3D val="0"/>
            <c:extLst>
              <c:ext xmlns:c16="http://schemas.microsoft.com/office/drawing/2014/chart" uri="{C3380CC4-5D6E-409C-BE32-E72D297353CC}">
                <c16:uniqueId val="{00000016-66DF-47FE-A412-69C751E9B6C7}"/>
              </c:ext>
            </c:extLst>
          </c:dPt>
          <c:dPt>
            <c:idx val="23"/>
            <c:marker>
              <c:symbol val="circle"/>
              <c:size val="5"/>
              <c:spPr>
                <a:solidFill>
                  <a:srgbClr val="F69021"/>
                </a:solidFill>
                <a:ln w="9525">
                  <a:noFill/>
                </a:ln>
                <a:effectLst/>
              </c:spPr>
            </c:marker>
            <c:bubble3D val="0"/>
            <c:extLst>
              <c:ext xmlns:c16="http://schemas.microsoft.com/office/drawing/2014/chart" uri="{C3380CC4-5D6E-409C-BE32-E72D297353CC}">
                <c16:uniqueId val="{00000017-66DF-47FE-A412-69C751E9B6C7}"/>
              </c:ext>
            </c:extLst>
          </c:dPt>
          <c:dPt>
            <c:idx val="24"/>
            <c:marker>
              <c:symbol val="circle"/>
              <c:size val="5"/>
              <c:spPr>
                <a:solidFill>
                  <a:srgbClr val="F69021"/>
                </a:solidFill>
                <a:ln w="9525">
                  <a:noFill/>
                </a:ln>
                <a:effectLst/>
              </c:spPr>
            </c:marker>
            <c:bubble3D val="0"/>
            <c:extLst>
              <c:ext xmlns:c16="http://schemas.microsoft.com/office/drawing/2014/chart" uri="{C3380CC4-5D6E-409C-BE32-E72D297353CC}">
                <c16:uniqueId val="{00000018-66DF-47FE-A412-69C751E9B6C7}"/>
              </c:ext>
            </c:extLst>
          </c:dPt>
          <c:dPt>
            <c:idx val="25"/>
            <c:marker>
              <c:symbol val="circle"/>
              <c:size val="5"/>
              <c:spPr>
                <a:solidFill>
                  <a:srgbClr val="F69021"/>
                </a:solidFill>
                <a:ln w="9525">
                  <a:noFill/>
                </a:ln>
                <a:effectLst/>
              </c:spPr>
            </c:marker>
            <c:bubble3D val="0"/>
            <c:extLst>
              <c:ext xmlns:c16="http://schemas.microsoft.com/office/drawing/2014/chart" uri="{C3380CC4-5D6E-409C-BE32-E72D297353CC}">
                <c16:uniqueId val="{00000019-66DF-47FE-A412-69C751E9B6C7}"/>
              </c:ext>
            </c:extLst>
          </c:dPt>
          <c:dPt>
            <c:idx val="26"/>
            <c:marker>
              <c:symbol val="circle"/>
              <c:size val="5"/>
              <c:spPr>
                <a:solidFill>
                  <a:srgbClr val="F69021"/>
                </a:solidFill>
                <a:ln w="9525">
                  <a:noFill/>
                </a:ln>
                <a:effectLst/>
              </c:spPr>
            </c:marker>
            <c:bubble3D val="0"/>
            <c:extLst>
              <c:ext xmlns:c16="http://schemas.microsoft.com/office/drawing/2014/chart" uri="{C3380CC4-5D6E-409C-BE32-E72D297353CC}">
                <c16:uniqueId val="{0000001A-66DF-47FE-A412-69C751E9B6C7}"/>
              </c:ext>
            </c:extLst>
          </c:dPt>
          <c:dPt>
            <c:idx val="27"/>
            <c:marker>
              <c:symbol val="circle"/>
              <c:size val="5"/>
              <c:spPr>
                <a:solidFill>
                  <a:srgbClr val="F69021"/>
                </a:solidFill>
                <a:ln w="9525">
                  <a:noFill/>
                </a:ln>
                <a:effectLst/>
              </c:spPr>
            </c:marker>
            <c:bubble3D val="0"/>
            <c:extLst>
              <c:ext xmlns:c16="http://schemas.microsoft.com/office/drawing/2014/chart" uri="{C3380CC4-5D6E-409C-BE32-E72D297353CC}">
                <c16:uniqueId val="{0000001B-66DF-47FE-A412-69C751E9B6C7}"/>
              </c:ext>
            </c:extLst>
          </c:dPt>
          <c:dPt>
            <c:idx val="28"/>
            <c:marker>
              <c:symbol val="circle"/>
              <c:size val="5"/>
              <c:spPr>
                <a:solidFill>
                  <a:srgbClr val="F69021"/>
                </a:solidFill>
                <a:ln w="9525">
                  <a:noFill/>
                </a:ln>
                <a:effectLst/>
              </c:spPr>
            </c:marker>
            <c:bubble3D val="0"/>
            <c:extLst>
              <c:ext xmlns:c16="http://schemas.microsoft.com/office/drawing/2014/chart" uri="{C3380CC4-5D6E-409C-BE32-E72D297353CC}">
                <c16:uniqueId val="{0000001C-66DF-47FE-A412-69C751E9B6C7}"/>
              </c:ext>
            </c:extLst>
          </c:dPt>
          <c:dPt>
            <c:idx val="29"/>
            <c:marker>
              <c:symbol val="circle"/>
              <c:size val="5"/>
              <c:spPr>
                <a:solidFill>
                  <a:srgbClr val="F69021"/>
                </a:solidFill>
                <a:ln w="9525">
                  <a:noFill/>
                </a:ln>
                <a:effectLst/>
              </c:spPr>
            </c:marker>
            <c:bubble3D val="0"/>
            <c:extLst>
              <c:ext xmlns:c16="http://schemas.microsoft.com/office/drawing/2014/chart" uri="{C3380CC4-5D6E-409C-BE32-E72D297353CC}">
                <c16:uniqueId val="{0000001D-66DF-47FE-A412-69C751E9B6C7}"/>
              </c:ext>
            </c:extLst>
          </c:dPt>
          <c:dLbls>
            <c:dLbl>
              <c:idx val="0"/>
              <c:layout>
                <c:manualLayout>
                  <c:x val="-2.8900029410643371E-2"/>
                  <c:y val="-2.5340261135747329E-2"/>
                </c:manualLayout>
              </c:layout>
              <c:tx>
                <c:rich>
                  <a:bodyPr/>
                  <a:lstStyle/>
                  <a:p>
                    <a:fld id="{8BB7245A-5381-4AB5-84F7-05D183FAF147}" type="CELLRANGE">
                      <a:rPr lang="en-US"/>
                      <a:pPr/>
                      <a:t>[CELLRANGE]</a:t>
                    </a:fld>
                    <a:endParaRPr lang="en-NZ"/>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66DF-47FE-A412-69C751E9B6C7}"/>
                </c:ext>
              </c:extLst>
            </c:dLbl>
            <c:dLbl>
              <c:idx val="1"/>
              <c:layout>
                <c:manualLayout>
                  <c:x val="1.1156532823477247E-2"/>
                  <c:y val="-4.1357248390891839E-2"/>
                </c:manualLayout>
              </c:layout>
              <c:tx>
                <c:rich>
                  <a:bodyPr/>
                  <a:lstStyle/>
                  <a:p>
                    <a:fld id="{97335E0E-F1CC-4C84-9A54-61EACE010478}" type="CELLRANGE">
                      <a:rPr lang="en-US"/>
                      <a:pPr/>
                      <a:t>[CELLRANGE]</a:t>
                    </a:fld>
                    <a:endParaRPr lang="en-NZ"/>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66DF-47FE-A412-69C751E9B6C7}"/>
                </c:ext>
              </c:extLst>
            </c:dLbl>
            <c:dLbl>
              <c:idx val="2"/>
              <c:layout>
                <c:manualLayout>
                  <c:x val="-4.3169114062995423E-2"/>
                  <c:y val="3.3388692133115828E-2"/>
                </c:manualLayout>
              </c:layout>
              <c:tx>
                <c:rich>
                  <a:bodyPr/>
                  <a:lstStyle/>
                  <a:p>
                    <a:fld id="{C7BE010C-C6B0-49CB-84E0-CFC6D03F5F60}" type="CELLRANGE">
                      <a:rPr lang="en-US"/>
                      <a:pPr/>
                      <a:t>[CELLRANGE]</a:t>
                    </a:fld>
                    <a:endParaRPr lang="en-NZ"/>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66DF-47FE-A412-69C751E9B6C7}"/>
                </c:ext>
              </c:extLst>
            </c:dLbl>
            <c:dLbl>
              <c:idx val="3"/>
              <c:layout>
                <c:manualLayout>
                  <c:x val="-1.8144827459051178E-2"/>
                  <c:y val="7.6100553048492961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E1030271-48DD-4662-B2F0-5A566266434C}" type="CELLRANGE">
                      <a:rPr lang="en-US"/>
                      <a:pPr>
                        <a:defRPr sz="900"/>
                      </a:pPr>
                      <a:t>[CELLRANGE]</a:t>
                    </a:fld>
                    <a:endParaRPr lang="en-NZ"/>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7.994127895663998E-2"/>
                      <c:h val="4.8011024395637238E-2"/>
                    </c:manualLayout>
                  </c15:layout>
                  <c15:dlblFieldTable/>
                  <c15:showDataLabelsRange val="1"/>
                </c:ext>
                <c:ext xmlns:c16="http://schemas.microsoft.com/office/drawing/2014/chart" uri="{C3380CC4-5D6E-409C-BE32-E72D297353CC}">
                  <c16:uniqueId val="{00000003-66DF-47FE-A412-69C751E9B6C7}"/>
                </c:ext>
              </c:extLst>
            </c:dLbl>
            <c:dLbl>
              <c:idx val="4"/>
              <c:layout>
                <c:manualLayout>
                  <c:x val="-6.2593032035379206E-2"/>
                  <c:y val="-2.2670763259889912E-2"/>
                </c:manualLayout>
              </c:layout>
              <c:tx>
                <c:rich>
                  <a:bodyPr/>
                  <a:lstStyle/>
                  <a:p>
                    <a:fld id="{AEEE7A97-7040-4CC0-8A9C-16BE1A56BCA3}" type="CELLRANGE">
                      <a:rPr lang="en-US" dirty="0"/>
                      <a:pPr/>
                      <a:t>[CELLRANGE]</a:t>
                    </a:fld>
                    <a:endParaRPr lang="en-NZ"/>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66DF-47FE-A412-69C751E9B6C7}"/>
                </c:ext>
              </c:extLst>
            </c:dLbl>
            <c:dLbl>
              <c:idx val="5"/>
              <c:layout>
                <c:manualLayout>
                  <c:x val="1.0623990743238437E-4"/>
                  <c:y val="-1.3147802530305633E-3"/>
                </c:manualLayout>
              </c:layout>
              <c:tx>
                <c:rich>
                  <a:bodyPr/>
                  <a:lstStyle/>
                  <a:p>
                    <a:fld id="{52CDEB92-9C1F-47B3-A8F0-45D40C416758}" type="CELLRANGE">
                      <a:rPr lang="en-US"/>
                      <a:pPr/>
                      <a:t>[CELLRANGE]</a:t>
                    </a:fld>
                    <a:endParaRPr lang="en-NZ"/>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66DF-47FE-A412-69C751E9B6C7}"/>
                </c:ext>
              </c:extLst>
            </c:dLbl>
            <c:dLbl>
              <c:idx val="6"/>
              <c:layout>
                <c:manualLayout>
                  <c:x val="-5.900105309077578E-2"/>
                  <c:y val="-4.669613904426511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46439B9C-BDCA-4B5B-9365-C4B811D4BEEB}" type="CELLRANGE">
                      <a:rPr lang="en-US" dirty="0"/>
                      <a:pPr>
                        <a:defRPr sz="900"/>
                      </a:pPr>
                      <a:t>[CELLRANGE]</a:t>
                    </a:fld>
                    <a:endParaRPr lang="en-NZ"/>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4.838444633434727E-2"/>
                      <c:h val="2.6655041388777889E-2"/>
                    </c:manualLayout>
                  </c15:layout>
                  <c15:dlblFieldTable/>
                  <c15:showDataLabelsRange val="1"/>
                </c:ext>
                <c:ext xmlns:c16="http://schemas.microsoft.com/office/drawing/2014/chart" uri="{C3380CC4-5D6E-409C-BE32-E72D297353CC}">
                  <c16:uniqueId val="{00000006-66DF-47FE-A412-69C751E9B6C7}"/>
                </c:ext>
              </c:extLst>
            </c:dLbl>
            <c:dLbl>
              <c:idx val="7"/>
              <c:layout>
                <c:manualLayout>
                  <c:x val="-5.9489156995732324E-2"/>
                  <c:y val="-3.9842781288879818E-3"/>
                </c:manualLayout>
              </c:layout>
              <c:tx>
                <c:rich>
                  <a:bodyPr/>
                  <a:lstStyle/>
                  <a:p>
                    <a:fld id="{0EC76FF4-2E67-4F67-B495-885130ACAF96}" type="CELLRANGE">
                      <a:rPr lang="en-US"/>
                      <a:pPr/>
                      <a:t>[CELLRANGE]</a:t>
                    </a:fld>
                    <a:endParaRPr lang="en-NZ"/>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66DF-47FE-A412-69C751E9B6C7}"/>
                </c:ext>
              </c:extLst>
            </c:dLbl>
            <c:dLbl>
              <c:idx val="8"/>
              <c:layout>
                <c:manualLayout>
                  <c:x val="-4.238054902134876E-2"/>
                  <c:y val="-8.4069214404610584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83D7F4F4-803E-4E53-823F-D3D9594336D3}" type="CELLRANGE">
                      <a:rPr lang="en-US"/>
                      <a:pPr>
                        <a:defRPr sz="900"/>
                      </a:pPr>
                      <a:t>[CELLRANGE]</a:t>
                    </a:fld>
                    <a:endParaRPr lang="en-NZ"/>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7.5157708533185777E-2"/>
                      <c:h val="9.606198616107077E-2"/>
                    </c:manualLayout>
                  </c15:layout>
                  <c15:dlblFieldTable/>
                  <c15:showDataLabelsRange val="1"/>
                </c:ext>
                <c:ext xmlns:c16="http://schemas.microsoft.com/office/drawing/2014/chart" uri="{C3380CC4-5D6E-409C-BE32-E72D297353CC}">
                  <c16:uniqueId val="{00000008-66DF-47FE-A412-69C751E9B6C7}"/>
                </c:ext>
              </c:extLst>
            </c:dLbl>
            <c:dLbl>
              <c:idx val="9"/>
              <c:layout>
                <c:manualLayout>
                  <c:x val="-3.2954598952852215E-2"/>
                  <c:y val="2.2710700629686203E-2"/>
                </c:manualLayout>
              </c:layout>
              <c:tx>
                <c:rich>
                  <a:bodyPr/>
                  <a:lstStyle/>
                  <a:p>
                    <a:fld id="{A4137FD6-36FF-46FE-9906-6657DABB0936}" type="CELLRANGE">
                      <a:rPr lang="en-US"/>
                      <a:pPr/>
                      <a:t>[CELLRANGE]</a:t>
                    </a:fld>
                    <a:endParaRPr lang="en-NZ"/>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66DF-47FE-A412-69C751E9B6C7}"/>
                </c:ext>
              </c:extLst>
            </c:dLbl>
            <c:dLbl>
              <c:idx val="10"/>
              <c:layout>
                <c:manualLayout>
                  <c:x val="1.3337717780621545E-3"/>
                  <c:y val="9.3632112503990624E-3"/>
                </c:manualLayout>
              </c:layout>
              <c:tx>
                <c:rich>
                  <a:bodyPr/>
                  <a:lstStyle/>
                  <a:p>
                    <a:fld id="{444E4684-BEE0-44DC-BB65-478BD29D3CDD}" type="CELLRANGE">
                      <a:rPr lang="en-US"/>
                      <a:pPr/>
                      <a:t>[CELLRANGE]</a:t>
                    </a:fld>
                    <a:endParaRPr lang="en-NZ"/>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66DF-47FE-A412-69C751E9B6C7}"/>
                </c:ext>
              </c:extLst>
            </c:dLbl>
            <c:dLbl>
              <c:idx val="11"/>
              <c:layout>
                <c:manualLayout>
                  <c:x val="-4.5739547004491491E-3"/>
                  <c:y val="9.3632112503991109E-3"/>
                </c:manualLayout>
              </c:layout>
              <c:tx>
                <c:rich>
                  <a:bodyPr/>
                  <a:lstStyle/>
                  <a:p>
                    <a:fld id="{5D3EE6FC-B398-46F1-A89E-C28889CF4DDC}" type="CELLRANGE">
                      <a:rPr lang="en-US"/>
                      <a:pPr/>
                      <a:t>[CELLRANGE]</a:t>
                    </a:fld>
                    <a:endParaRPr lang="en-NZ"/>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DF-47FE-A412-69C751E9B6C7}"/>
                </c:ext>
              </c:extLst>
            </c:dLbl>
            <c:dLbl>
              <c:idx val="12"/>
              <c:layout>
                <c:manualLayout>
                  <c:x val="-1.6096106750431764E-2"/>
                  <c:y val="-2.5340261135747329E-2"/>
                </c:manualLayout>
              </c:layout>
              <c:tx>
                <c:rich>
                  <a:bodyPr/>
                  <a:lstStyle/>
                  <a:p>
                    <a:fld id="{0C89AB9D-8A04-4A00-BA93-0AF92E44CC69}" type="CELLRANGE">
                      <a:rPr lang="en-US"/>
                      <a:pPr/>
                      <a:t>[CELLRANGE]</a:t>
                    </a:fld>
                    <a:endParaRPr lang="en-NZ"/>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66DF-47FE-A412-69C751E9B6C7}"/>
                </c:ext>
              </c:extLst>
            </c:dLbl>
            <c:dLbl>
              <c:idx val="13"/>
              <c:layout>
                <c:manualLayout>
                  <c:x val="-5.766164263186413E-2"/>
                  <c:y val="1.7372125271337593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3F47F046-1164-4A52-B238-C71211E9E46D}" type="CELLRANGE">
                      <a:rPr lang="en-US"/>
                      <a:pPr>
                        <a:defRPr sz="900"/>
                      </a:pPr>
                      <a:t>[CELLRANGE]</a:t>
                    </a:fld>
                    <a:endParaRPr lang="en-NZ"/>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9.7593930130121048E-2"/>
                      <c:h val="3.1994037140492732E-2"/>
                    </c:manualLayout>
                  </c15:layout>
                  <c15:dlblFieldTable/>
                  <c15:showDataLabelsRange val="1"/>
                </c:ext>
                <c:ext xmlns:c16="http://schemas.microsoft.com/office/drawing/2014/chart" uri="{C3380CC4-5D6E-409C-BE32-E72D297353CC}">
                  <c16:uniqueId val="{0000000D-66DF-47FE-A412-69C751E9B6C7}"/>
                </c:ext>
              </c:extLst>
            </c:dLbl>
            <c:dLbl>
              <c:idx val="14"/>
              <c:layout>
                <c:manualLayout>
                  <c:x val="5.4731005387535791E-4"/>
                  <c:y val="-1.3327520694388995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6B354EA3-C441-4CF2-94FC-AEFB39C2AF80}" type="CELLRANGE">
                      <a:rPr lang="en-US"/>
                      <a:pPr>
                        <a:defRPr sz="900"/>
                      </a:pPr>
                      <a:t>[CELLRANGE]</a:t>
                    </a:fld>
                    <a:endParaRPr lang="en-NZ"/>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7.4629104579271188E-2"/>
                      <c:h val="7.2036505278354007E-2"/>
                    </c:manualLayout>
                  </c15:layout>
                  <c15:dlblFieldTable/>
                  <c15:showDataLabelsRange val="1"/>
                </c:ext>
                <c:ext xmlns:c16="http://schemas.microsoft.com/office/drawing/2014/chart" uri="{C3380CC4-5D6E-409C-BE32-E72D297353CC}">
                  <c16:uniqueId val="{0000000E-66DF-47FE-A412-69C751E9B6C7}"/>
                </c:ext>
              </c:extLst>
            </c:dLbl>
            <c:dLbl>
              <c:idx val="15"/>
              <c:layout>
                <c:manualLayout>
                  <c:x val="-5.0708970138799346E-2"/>
                  <c:y val="-3.9842781288879818E-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CB00C1CE-2526-4BB9-8151-690150CF0FC7}" type="CELLRANGE">
                      <a:rPr lang="en-US"/>
                      <a:pPr>
                        <a:defRPr sz="900"/>
                      </a:pPr>
                      <a:t>[CELLRANGE]</a:t>
                    </a:fld>
                    <a:endParaRPr lang="en-NZ"/>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4.1358381487369436E-2"/>
                      <c:h val="6.9367007402496586E-2"/>
                    </c:manualLayout>
                  </c15:layout>
                  <c15:dlblFieldTable/>
                  <c15:showDataLabelsRange val="1"/>
                </c:ext>
                <c:ext xmlns:c16="http://schemas.microsoft.com/office/drawing/2014/chart" uri="{C3380CC4-5D6E-409C-BE32-E72D297353CC}">
                  <c16:uniqueId val="{0000000F-66DF-47FE-A412-69C751E9B6C7}"/>
                </c:ext>
              </c:extLst>
            </c:dLbl>
            <c:dLbl>
              <c:idx val="16"/>
              <c:layout>
                <c:manualLayout>
                  <c:x val="-0.11050337667480009"/>
                  <c:y val="-3.9841730305465103E-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BD7232FA-4294-473D-98EF-974A77557444}" type="CELLRANGE">
                      <a:rPr lang="en-US"/>
                      <a:pPr>
                        <a:defRPr sz="900"/>
                      </a:pPr>
                      <a:t>[CELLRANGE]</a:t>
                    </a:fld>
                    <a:endParaRPr lang="en-NZ"/>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0.10652452656114039"/>
                      <c:h val="3.733303289220756E-2"/>
                    </c:manualLayout>
                  </c15:layout>
                  <c15:dlblFieldTable/>
                  <c15:showDataLabelsRange val="1"/>
                </c:ext>
                <c:ext xmlns:c16="http://schemas.microsoft.com/office/drawing/2014/chart" uri="{C3380CC4-5D6E-409C-BE32-E72D297353CC}">
                  <c16:uniqueId val="{00000010-66DF-47FE-A412-69C751E9B6C7}"/>
                </c:ext>
              </c:extLst>
            </c:dLbl>
            <c:dLbl>
              <c:idx val="17"/>
              <c:layout>
                <c:manualLayout>
                  <c:x val="-4.5933320719395473E-2"/>
                  <c:y val="-2.5340261135747378E-2"/>
                </c:manualLayout>
              </c:layout>
              <c:tx>
                <c:rich>
                  <a:bodyPr/>
                  <a:lstStyle/>
                  <a:p>
                    <a:fld id="{934EFCD5-557E-40D3-AD98-BFF7C856F172}" type="CELLRANGE">
                      <a:rPr lang="en-US"/>
                      <a:pPr/>
                      <a:t>[CELLRANGE]</a:t>
                    </a:fld>
                    <a:endParaRPr lang="en-NZ"/>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66DF-47FE-A412-69C751E9B6C7}"/>
                </c:ext>
              </c:extLst>
            </c:dLbl>
            <c:dLbl>
              <c:idx val="18"/>
              <c:layout>
                <c:manualLayout>
                  <c:x val="-3.5257597316918785E-2"/>
                  <c:y val="-2.8009759011604799E-2"/>
                </c:manualLayout>
              </c:layout>
              <c:tx>
                <c:rich>
                  <a:bodyPr/>
                  <a:lstStyle/>
                  <a:p>
                    <a:fld id="{4DBB1D0C-9F34-4907-8536-038BFBB738A4}" type="CELLRANGE">
                      <a:rPr lang="en-US"/>
                      <a:pPr/>
                      <a:t>[CELLRANGE]</a:t>
                    </a:fld>
                    <a:endParaRPr lang="en-NZ"/>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66DF-47FE-A412-69C751E9B6C7}"/>
                </c:ext>
              </c:extLst>
            </c:dLbl>
            <c:dLbl>
              <c:idx val="19"/>
              <c:layout>
                <c:manualLayout>
                  <c:x val="-7.593647301049887E-2"/>
                  <c:y val="-1.3147802530305633E-3"/>
                </c:manualLayout>
              </c:layout>
              <c:tx>
                <c:rich>
                  <a:bodyPr/>
                  <a:lstStyle/>
                  <a:p>
                    <a:fld id="{B8AD4C03-DA42-4B86-B213-6834BACD2E2A}" type="CELLRANGE">
                      <a:rPr lang="en-US"/>
                      <a:pPr/>
                      <a:t>[CELLRANGE]</a:t>
                    </a:fld>
                    <a:endParaRPr lang="en-NZ"/>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66DF-47FE-A412-69C751E9B6C7}"/>
                </c:ext>
              </c:extLst>
            </c:dLbl>
            <c:dLbl>
              <c:idx val="20"/>
              <c:layout>
                <c:manualLayout>
                  <c:x val="5.7577196673428907E-4"/>
                  <c:y val="-2.0001265384032494E-2"/>
                </c:manualLayout>
              </c:layout>
              <c:tx>
                <c:rich>
                  <a:bodyPr/>
                  <a:lstStyle/>
                  <a:p>
                    <a:fld id="{6D9CE8F9-41DC-42E6-A233-812BD1F106B9}" type="CELLRANGE">
                      <a:rPr lang="en-US"/>
                      <a:pPr/>
                      <a:t>[CELLRANGE]</a:t>
                    </a:fld>
                    <a:endParaRPr lang="en-NZ"/>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66DF-47FE-A412-69C751E9B6C7}"/>
                </c:ext>
              </c:extLst>
            </c:dLbl>
            <c:dLbl>
              <c:idx val="21"/>
              <c:layout>
                <c:manualLayout>
                  <c:x val="-2.1167428902947203E-3"/>
                  <c:y val="-3.9842781288879818E-3"/>
                </c:manualLayout>
              </c:layout>
              <c:tx>
                <c:rich>
                  <a:bodyPr/>
                  <a:lstStyle/>
                  <a:p>
                    <a:fld id="{5F2139C3-DE1D-41B9-87C0-87062614AB0E}" type="CELLRANGE">
                      <a:rPr lang="en-US"/>
                      <a:pPr/>
                      <a:t>[CELLRANGE]</a:t>
                    </a:fld>
                    <a:endParaRPr lang="en-NZ"/>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66DF-47FE-A412-69C751E9B6C7}"/>
                </c:ext>
              </c:extLst>
            </c:dLbl>
            <c:dLbl>
              <c:idx val="22"/>
              <c:layout>
                <c:manualLayout>
                  <c:x val="3.3661134613570463E-3"/>
                  <c:y val="5.3590695349544542E-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8A87EF22-AF48-4726-A10E-BE2B8C4EE446}" type="CELLRANGE">
                      <a:rPr lang="en-US" dirty="0"/>
                      <a:pPr>
                        <a:defRPr sz="900"/>
                      </a:pPr>
                      <a:t>[CELLRANGE]</a:t>
                    </a:fld>
                    <a:endParaRPr lang="en-NZ"/>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7.9621843211377316E-2"/>
                      <c:h val="3.4663535016350146E-2"/>
                    </c:manualLayout>
                  </c15:layout>
                  <c15:dlblFieldTable/>
                  <c15:showDataLabelsRange val="1"/>
                </c:ext>
                <c:ext xmlns:c16="http://schemas.microsoft.com/office/drawing/2014/chart" uri="{C3380CC4-5D6E-409C-BE32-E72D297353CC}">
                  <c16:uniqueId val="{00000016-66DF-47FE-A412-69C751E9B6C7}"/>
                </c:ext>
              </c:extLst>
            </c:dLbl>
            <c:dLbl>
              <c:idx val="23"/>
              <c:layout>
                <c:manualLayout>
                  <c:x val="-4.4634634066618419E-2"/>
                  <c:y val="-4.9365742018464193E-2"/>
                </c:manualLayout>
              </c:layout>
              <c:tx>
                <c:rich>
                  <a:bodyPr/>
                  <a:lstStyle/>
                  <a:p>
                    <a:fld id="{BD8B863E-E14B-4EED-AA74-5E4AB2001F65}" type="CELLRANGE">
                      <a:rPr lang="en-US"/>
                      <a:pPr/>
                      <a:t>[CELLRANGE]</a:t>
                    </a:fld>
                    <a:endParaRPr lang="en-NZ"/>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66DF-47FE-A412-69C751E9B6C7}"/>
                </c:ext>
              </c:extLst>
            </c:dLbl>
            <c:dLbl>
              <c:idx val="24"/>
              <c:layout>
                <c:manualLayout>
                  <c:x val="-6.5163773247699369E-2"/>
                  <c:y val="-4.1357143292550372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D201C3FA-18A6-47EC-AF5D-B4BC89B0EA4F}" type="CELLRANGE">
                      <a:rPr lang="en-US"/>
                      <a:pPr>
                        <a:defRPr sz="900"/>
                      </a:pPr>
                      <a:t>[CELLRANGE]</a:t>
                    </a:fld>
                    <a:endParaRPr lang="en-NZ"/>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8.1568620150354071E-2"/>
                      <c:h val="8.5383994657641085E-2"/>
                    </c:manualLayout>
                  </c15:layout>
                  <c15:dlblFieldTable/>
                  <c15:showDataLabelsRange val="1"/>
                </c:ext>
                <c:ext xmlns:c16="http://schemas.microsoft.com/office/drawing/2014/chart" uri="{C3380CC4-5D6E-409C-BE32-E72D297353CC}">
                  <c16:uniqueId val="{00000018-66DF-47FE-A412-69C751E9B6C7}"/>
                </c:ext>
              </c:extLst>
            </c:dLbl>
            <c:dLbl>
              <c:idx val="25"/>
              <c:layout>
                <c:manualLayout>
                  <c:x val="-5.7720401266429817E-3"/>
                  <c:y val="-1.1992876854801807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D0A95FAF-D092-4EE3-B7E6-AFCEBB274008}" type="CELLRANGE">
                      <a:rPr lang="en-US"/>
                      <a:pPr>
                        <a:defRPr sz="900"/>
                      </a:pPr>
                      <a:t>[CELLRANGE]</a:t>
                    </a:fld>
                    <a:endParaRPr lang="en-NZ"/>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7.2094383283155039E-2"/>
                      <c:h val="4.2672028643922395E-2"/>
                    </c:manualLayout>
                  </c15:layout>
                  <c15:dlblFieldTable/>
                  <c15:showDataLabelsRange val="1"/>
                </c:ext>
                <c:ext xmlns:c16="http://schemas.microsoft.com/office/drawing/2014/chart" uri="{C3380CC4-5D6E-409C-BE32-E72D297353CC}">
                  <c16:uniqueId val="{00000019-66DF-47FE-A412-69C751E9B6C7}"/>
                </c:ext>
              </c:extLst>
            </c:dLbl>
            <c:dLbl>
              <c:idx val="26"/>
              <c:layout>
                <c:manualLayout>
                  <c:x val="9.6158751599640466E-3"/>
                  <c:y val="1.3751067010911802E-3"/>
                </c:manualLayout>
              </c:layout>
              <c:tx>
                <c:rich>
                  <a:bodyPr rot="0" spcFirstLastPara="1" vertOverflow="ellipsis" vert="horz" wrap="square" lIns="38100" tIns="19050" rIns="38100" bIns="19050" anchor="ctr" anchorCtr="0">
                    <a:noAutofit/>
                  </a:bodyPr>
                  <a:lstStyle/>
                  <a:p>
                    <a:pPr algn="l">
                      <a:defRPr sz="900" b="0" i="0" u="none" strike="noStrike" kern="1200" baseline="0">
                        <a:solidFill>
                          <a:schemeClr val="tx1">
                            <a:lumMod val="75000"/>
                            <a:lumOff val="25000"/>
                          </a:schemeClr>
                        </a:solidFill>
                        <a:latin typeface="+mn-lt"/>
                        <a:ea typeface="+mn-ea"/>
                        <a:cs typeface="+mn-cs"/>
                      </a:defRPr>
                    </a:pPr>
                    <a:fld id="{E9564CE1-010B-46F7-99F9-D4A63316CCC1}" type="CELLRANGE">
                      <a:rPr lang="en-US" dirty="0"/>
                      <a:pPr algn="l">
                        <a:defRPr sz="900"/>
                      </a:pPr>
                      <a:t>[CELLRANGE]</a:t>
                    </a:fld>
                    <a:endParaRPr lang="en-NZ"/>
                  </a:p>
                </c:rich>
              </c:tx>
              <c:spPr>
                <a:noFill/>
                <a:ln>
                  <a:noFill/>
                </a:ln>
                <a:effectLst/>
              </c:spPr>
              <c:txPr>
                <a:bodyPr rot="0" spcFirstLastPara="1" vertOverflow="ellipsis" vert="horz" wrap="square" lIns="38100" tIns="19050" rIns="38100" bIns="19050" anchor="ctr" anchorCtr="0">
                  <a:noAutofit/>
                </a:bodyPr>
                <a:lstStyle/>
                <a:p>
                  <a:pPr algn="l">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9.0863761773431348E-2"/>
                      <c:h val="3.7292885325728137E-2"/>
                    </c:manualLayout>
                  </c15:layout>
                  <c15:dlblFieldTable/>
                  <c15:showDataLabelsRange val="1"/>
                </c:ext>
                <c:ext xmlns:c16="http://schemas.microsoft.com/office/drawing/2014/chart" uri="{C3380CC4-5D6E-409C-BE32-E72D297353CC}">
                  <c16:uniqueId val="{0000001A-66DF-47FE-A412-69C751E9B6C7}"/>
                </c:ext>
              </c:extLst>
            </c:dLbl>
            <c:dLbl>
              <c:idx val="27"/>
              <c:layout>
                <c:manualLayout>
                  <c:x val="-0.11209437970304022"/>
                  <c:y val="2.6895716590971336E-3"/>
                </c:manualLayout>
              </c:layout>
              <c:tx>
                <c:rich>
                  <a:bodyPr rot="0" spcFirstLastPara="1" vertOverflow="ellipsis" vert="horz" wrap="square" lIns="38100" tIns="19050" rIns="38100" bIns="19050" anchor="ctr" anchorCtr="0">
                    <a:noAutofit/>
                  </a:bodyPr>
                  <a:lstStyle/>
                  <a:p>
                    <a:pPr algn="r">
                      <a:defRPr sz="900" b="0" i="0" u="none" strike="noStrike" kern="1200" baseline="0">
                        <a:solidFill>
                          <a:schemeClr val="tx1">
                            <a:lumMod val="75000"/>
                            <a:lumOff val="25000"/>
                          </a:schemeClr>
                        </a:solidFill>
                        <a:latin typeface="+mn-lt"/>
                        <a:ea typeface="+mn-ea"/>
                        <a:cs typeface="+mn-cs"/>
                      </a:defRPr>
                    </a:pPr>
                    <a:fld id="{E0CDC959-F7BC-4801-A765-18D7D980809F}" type="CELLRANGE">
                      <a:rPr lang="en-US" dirty="0"/>
                      <a:pPr algn="r">
                        <a:defRPr sz="900"/>
                      </a:pPr>
                      <a:t>[CELLRANGE]</a:t>
                    </a:fld>
                    <a:endParaRPr lang="en-NZ"/>
                  </a:p>
                </c:rich>
              </c:tx>
              <c:spPr>
                <a:noFill/>
                <a:ln>
                  <a:noFill/>
                </a:ln>
                <a:effectLst/>
              </c:spPr>
              <c:txPr>
                <a:bodyPr rot="0" spcFirstLastPara="1" vertOverflow="ellipsis" vert="horz" wrap="square" lIns="38100" tIns="19050" rIns="38100" bIns="19050" anchor="ctr" anchorCtr="0">
                  <a:noAutofit/>
                </a:bodyPr>
                <a:lstStyle/>
                <a:p>
                  <a:pPr algn="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0.10520033159023509"/>
                      <c:h val="6.6697509526639165E-2"/>
                    </c:manualLayout>
                  </c15:layout>
                  <c15:dlblFieldTable/>
                  <c15:showDataLabelsRange val="1"/>
                </c:ext>
                <c:ext xmlns:c16="http://schemas.microsoft.com/office/drawing/2014/chart" uri="{C3380CC4-5D6E-409C-BE32-E72D297353CC}">
                  <c16:uniqueId val="{0000001B-66DF-47FE-A412-69C751E9B6C7}"/>
                </c:ext>
              </c:extLst>
            </c:dLbl>
            <c:dLbl>
              <c:idx val="28"/>
              <c:layout>
                <c:manualLayout>
                  <c:x val="-3.7204508510201448E-2"/>
                  <c:y val="4.2418426345715951E-2"/>
                </c:manualLayout>
              </c:layout>
              <c:tx>
                <c:rich>
                  <a:bodyPr rot="0" spcFirstLastPara="1" vertOverflow="ellipsis" vert="horz" wrap="square" lIns="38100" tIns="19050" rIns="38100" bIns="19050" anchor="ctr" anchorCtr="0">
                    <a:noAutofit/>
                  </a:bodyPr>
                  <a:lstStyle/>
                  <a:p>
                    <a:pPr algn="l">
                      <a:defRPr sz="900" b="0" i="0" u="none" strike="noStrike" kern="1200" baseline="0">
                        <a:solidFill>
                          <a:schemeClr val="tx1">
                            <a:lumMod val="75000"/>
                            <a:lumOff val="25000"/>
                          </a:schemeClr>
                        </a:solidFill>
                        <a:latin typeface="+mn-lt"/>
                        <a:ea typeface="+mn-ea"/>
                        <a:cs typeface="+mn-cs"/>
                      </a:defRPr>
                    </a:pPr>
                    <a:fld id="{50782627-7C55-473E-AA70-1F2C1DE543FF}" type="CELLRANGE">
                      <a:rPr lang="en-US" dirty="0"/>
                      <a:pPr algn="l">
                        <a:defRPr sz="900"/>
                      </a:pPr>
                      <a:t>[CELLRANGE]</a:t>
                    </a:fld>
                    <a:endParaRPr lang="en-NZ"/>
                  </a:p>
                </c:rich>
              </c:tx>
              <c:spPr>
                <a:noFill/>
                <a:ln>
                  <a:noFill/>
                </a:ln>
                <a:effectLst/>
              </c:spPr>
              <c:txPr>
                <a:bodyPr rot="0" spcFirstLastPara="1" vertOverflow="ellipsis" vert="horz" wrap="square" lIns="38100" tIns="19050" rIns="38100" bIns="19050" anchor="ctr" anchorCtr="0">
                  <a:noAutofit/>
                </a:bodyPr>
                <a:lstStyle/>
                <a:p>
                  <a:pPr algn="l">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6.238743895232951E-2"/>
                      <c:h val="4.2631881077442965E-2"/>
                    </c:manualLayout>
                  </c15:layout>
                  <c15:dlblFieldTable/>
                  <c15:showDataLabelsRange val="1"/>
                </c:ext>
                <c:ext xmlns:c16="http://schemas.microsoft.com/office/drawing/2014/chart" uri="{C3380CC4-5D6E-409C-BE32-E72D297353CC}">
                  <c16:uniqueId val="{0000001C-66DF-47FE-A412-69C751E9B6C7}"/>
                </c:ext>
              </c:extLst>
            </c:dLbl>
            <c:dLbl>
              <c:idx val="29"/>
              <c:layout>
                <c:manualLayout>
                  <c:x val="-3.7414437493253724E-2"/>
                  <c:y val="0.12198291563398768"/>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4EFC3CAB-D4EA-44CA-A95B-362963B08038}" type="CELLRANGE">
                      <a:rPr lang="en-US" dirty="0"/>
                      <a:pPr>
                        <a:defRPr sz="900"/>
                      </a:pPr>
                      <a:t>[CELLRANGE]</a:t>
                    </a:fld>
                    <a:endParaRPr lang="en-NZ"/>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9.5163390175413101E-2"/>
                      <c:h val="8.5383994657641085E-2"/>
                    </c:manualLayout>
                  </c15:layout>
                  <c15:dlblFieldTable/>
                  <c15:showDataLabelsRange val="1"/>
                </c:ext>
                <c:ext xmlns:c16="http://schemas.microsoft.com/office/drawing/2014/chart" uri="{C3380CC4-5D6E-409C-BE32-E72D297353CC}">
                  <c16:uniqueId val="{0000001D-66DF-47FE-A412-69C751E9B6C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Sheet1!$A$2:$A$31</c:f>
              <c:numCache>
                <c:formatCode>0%</c:formatCode>
                <c:ptCount val="30"/>
                <c:pt idx="0">
                  <c:v>0.76</c:v>
                </c:pt>
                <c:pt idx="1">
                  <c:v>0.82</c:v>
                </c:pt>
                <c:pt idx="2">
                  <c:v>0.75</c:v>
                </c:pt>
                <c:pt idx="3">
                  <c:v>0.82</c:v>
                </c:pt>
                <c:pt idx="4">
                  <c:v>0.68</c:v>
                </c:pt>
                <c:pt idx="5">
                  <c:v>0.87</c:v>
                </c:pt>
                <c:pt idx="6">
                  <c:v>0.56999999999999995</c:v>
                </c:pt>
                <c:pt idx="7">
                  <c:v>0.56000000000000005</c:v>
                </c:pt>
                <c:pt idx="8">
                  <c:v>0.56999999999999995</c:v>
                </c:pt>
                <c:pt idx="9">
                  <c:v>0.62</c:v>
                </c:pt>
                <c:pt idx="10">
                  <c:v>0.69</c:v>
                </c:pt>
                <c:pt idx="11">
                  <c:v>0.19</c:v>
                </c:pt>
                <c:pt idx="12">
                  <c:v>0.41</c:v>
                </c:pt>
                <c:pt idx="13">
                  <c:v>0.57999999999999996</c:v>
                </c:pt>
                <c:pt idx="14">
                  <c:v>0.59</c:v>
                </c:pt>
                <c:pt idx="15">
                  <c:v>0.51</c:v>
                </c:pt>
                <c:pt idx="16">
                  <c:v>0.28000000000000003</c:v>
                </c:pt>
                <c:pt idx="17">
                  <c:v>0.18</c:v>
                </c:pt>
                <c:pt idx="18">
                  <c:v>0.3</c:v>
                </c:pt>
                <c:pt idx="19">
                  <c:v>0.48</c:v>
                </c:pt>
                <c:pt idx="20">
                  <c:v>0.33</c:v>
                </c:pt>
                <c:pt idx="21">
                  <c:v>0.34</c:v>
                </c:pt>
                <c:pt idx="22">
                  <c:v>0.33</c:v>
                </c:pt>
                <c:pt idx="23">
                  <c:v>0.17</c:v>
                </c:pt>
                <c:pt idx="24">
                  <c:v>0.11</c:v>
                </c:pt>
                <c:pt idx="25">
                  <c:v>0.21</c:v>
                </c:pt>
                <c:pt idx="26">
                  <c:v>0.22</c:v>
                </c:pt>
                <c:pt idx="27">
                  <c:v>0.13</c:v>
                </c:pt>
                <c:pt idx="28">
                  <c:v>0.18</c:v>
                </c:pt>
                <c:pt idx="29">
                  <c:v>0.06</c:v>
                </c:pt>
              </c:numCache>
            </c:numRef>
          </c:xVal>
          <c:yVal>
            <c:numRef>
              <c:f>Sheet1!$B$2:$B$31</c:f>
              <c:numCache>
                <c:formatCode>0%</c:formatCode>
                <c:ptCount val="30"/>
                <c:pt idx="0">
                  <c:v>0.96</c:v>
                </c:pt>
                <c:pt idx="1">
                  <c:v>0.93</c:v>
                </c:pt>
                <c:pt idx="2">
                  <c:v>0.93</c:v>
                </c:pt>
                <c:pt idx="3">
                  <c:v>0.93</c:v>
                </c:pt>
                <c:pt idx="4">
                  <c:v>0.9</c:v>
                </c:pt>
                <c:pt idx="5">
                  <c:v>0.95</c:v>
                </c:pt>
                <c:pt idx="6">
                  <c:v>0.83</c:v>
                </c:pt>
                <c:pt idx="7">
                  <c:v>0.82</c:v>
                </c:pt>
                <c:pt idx="8">
                  <c:v>0.87</c:v>
                </c:pt>
                <c:pt idx="9">
                  <c:v>0.73</c:v>
                </c:pt>
                <c:pt idx="10">
                  <c:v>0.83</c:v>
                </c:pt>
                <c:pt idx="11">
                  <c:v>0.45</c:v>
                </c:pt>
                <c:pt idx="12">
                  <c:v>0.69</c:v>
                </c:pt>
                <c:pt idx="13">
                  <c:v>0.8</c:v>
                </c:pt>
                <c:pt idx="14">
                  <c:v>0.81</c:v>
                </c:pt>
                <c:pt idx="15">
                  <c:v>0.87</c:v>
                </c:pt>
                <c:pt idx="16">
                  <c:v>0.65</c:v>
                </c:pt>
                <c:pt idx="17">
                  <c:v>0.73</c:v>
                </c:pt>
                <c:pt idx="18">
                  <c:v>0.69</c:v>
                </c:pt>
                <c:pt idx="19">
                  <c:v>0.77</c:v>
                </c:pt>
                <c:pt idx="20">
                  <c:v>0.56999999999999995</c:v>
                </c:pt>
                <c:pt idx="21">
                  <c:v>0.66</c:v>
                </c:pt>
                <c:pt idx="22">
                  <c:v>0.56000000000000005</c:v>
                </c:pt>
                <c:pt idx="23">
                  <c:v>0.43</c:v>
                </c:pt>
                <c:pt idx="24">
                  <c:v>0.46</c:v>
                </c:pt>
                <c:pt idx="25">
                  <c:v>0.5</c:v>
                </c:pt>
                <c:pt idx="26">
                  <c:v>0.47</c:v>
                </c:pt>
                <c:pt idx="27">
                  <c:v>0.41</c:v>
                </c:pt>
                <c:pt idx="28">
                  <c:v>0.43</c:v>
                </c:pt>
                <c:pt idx="29">
                  <c:v>0.28000000000000003</c:v>
                </c:pt>
              </c:numCache>
            </c:numRef>
          </c:yVal>
          <c:smooth val="0"/>
          <c:extLst>
            <c:ext xmlns:c15="http://schemas.microsoft.com/office/drawing/2012/chart" uri="{02D57815-91ED-43cb-92C2-25804820EDAC}">
              <c15:datalabelsRange>
                <c15:f>Sheet1!$D$2:$D$31</c15:f>
                <c15:dlblRangeCache>
                  <c:ptCount val="30"/>
                  <c:pt idx="0">
                    <c:v>Soft Drink Bottles</c:v>
                  </c:pt>
                  <c:pt idx="1">
                    <c:v>Aluminium Cans</c:v>
                  </c:pt>
                  <c:pt idx="2">
                    <c:v>Cereal Boxes</c:v>
                  </c:pt>
                  <c:pt idx="3">
                    <c:v>Newspapers</c:v>
                  </c:pt>
                  <c:pt idx="4">
                    <c:v>Ice Cream Containers</c:v>
                  </c:pt>
                  <c:pt idx="5">
                    <c:v>Milk Bottles</c:v>
                  </c:pt>
                  <c:pt idx="6">
                    <c:v>Glass Jars</c:v>
                  </c:pt>
                  <c:pt idx="7">
                    <c:v>Magazines</c:v>
                  </c:pt>
                  <c:pt idx="8">
                    <c:v>Flavoured Milk Bottles</c:v>
                  </c:pt>
                  <c:pt idx="9">
                    <c:v>Pizza Boxes</c:v>
                  </c:pt>
                  <c:pt idx="10">
                    <c:v>Margarine Tubs</c:v>
                  </c:pt>
                  <c:pt idx="11">
                    <c:v>Meat Trays</c:v>
                  </c:pt>
                  <c:pt idx="12">
                    <c:v>Books</c:v>
                  </c:pt>
                  <c:pt idx="13">
                    <c:v>Yoghurt Containers</c:v>
                  </c:pt>
                  <c:pt idx="14">
                    <c:v>Tomato Sauce Bottles</c:v>
                  </c:pt>
                  <c:pt idx="15">
                    <c:v>Clothing</c:v>
                  </c:pt>
                  <c:pt idx="16">
                    <c:v>Frozen Vegetable Bags</c:v>
                  </c:pt>
                  <c:pt idx="17">
                    <c:v>Foil Food Pouches</c:v>
                  </c:pt>
                  <c:pt idx="18">
                    <c:v>Courier Bags</c:v>
                  </c:pt>
                  <c:pt idx="19">
                    <c:v>Childrens Toys</c:v>
                  </c:pt>
                  <c:pt idx="20">
                    <c:v>Plastic Straws</c:v>
                  </c:pt>
                  <c:pt idx="21">
                    <c:v>Tissues</c:v>
                  </c:pt>
                  <c:pt idx="22">
                    <c:v>Coffee Cups</c:v>
                  </c:pt>
                  <c:pt idx="23">
                    <c:v>Plastic Cutlery</c:v>
                  </c:pt>
                  <c:pt idx="24">
                    <c:v>Compostable Packaging</c:v>
                  </c:pt>
                  <c:pt idx="25">
                    <c:v>Coffee Cup Lids</c:v>
                  </c:pt>
                  <c:pt idx="26">
                    <c:v>Soya Milk Cartons</c:v>
                  </c:pt>
                  <c:pt idx="27">
                    <c:v>Compostable Plates and Cutlery</c:v>
                  </c:pt>
                  <c:pt idx="28">
                    <c:v>Till Receipts</c:v>
                  </c:pt>
                  <c:pt idx="29">
                    <c:v>Compostable Bottles and Cups</c:v>
                  </c:pt>
                </c15:dlblRangeCache>
              </c15:datalabelsRange>
            </c:ext>
            <c:ext xmlns:c16="http://schemas.microsoft.com/office/drawing/2014/chart" uri="{C3380CC4-5D6E-409C-BE32-E72D297353CC}">
              <c16:uniqueId val="{0000001E-66DF-47FE-A412-69C751E9B6C7}"/>
            </c:ext>
          </c:extLst>
        </c:ser>
        <c:dLbls>
          <c:dLblPos val="t"/>
          <c:showLegendKey val="0"/>
          <c:showVal val="1"/>
          <c:showCatName val="0"/>
          <c:showSerName val="0"/>
          <c:showPercent val="0"/>
          <c:showBubbleSize val="0"/>
        </c:dLbls>
        <c:axId val="662952904"/>
        <c:axId val="662952576"/>
      </c:scatterChart>
      <c:valAx>
        <c:axId val="6629529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NZ" sz="1000" b="0" i="0" baseline="0" dirty="0">
                    <a:effectLst/>
                  </a:rPr>
                  <a:t>% fast correct – how easily people identify if the item can be recycled or not</a:t>
                </a:r>
                <a:endParaRPr lang="en-NZ" sz="1000" dirty="0">
                  <a:effectLst/>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2952576"/>
        <c:crosses val="autoZero"/>
        <c:crossBetween val="midCat"/>
      </c:valAx>
      <c:valAx>
        <c:axId val="662952576"/>
        <c:scaling>
          <c:orientation val="minMax"/>
          <c:max val="1"/>
        </c:scaling>
        <c:delete val="0"/>
        <c:axPos val="l"/>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295290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305063210179301"/>
          <c:y val="0.1924634936319719"/>
          <c:w val="0.65402352207774384"/>
          <c:h val="0.71034593783994548"/>
        </c:manualLayout>
      </c:layout>
      <c:doughnutChart>
        <c:varyColors val="1"/>
        <c:ser>
          <c:idx val="0"/>
          <c:order val="0"/>
          <c:tx>
            <c:strRef>
              <c:f>Sheet1!$B$1</c:f>
              <c:strCache>
                <c:ptCount val="1"/>
                <c:pt idx="0">
                  <c:v>Series 1</c:v>
                </c:pt>
              </c:strCache>
            </c:strRef>
          </c:tx>
          <c:spPr>
            <a:solidFill>
              <a:srgbClr val="5B5C60"/>
            </a:solidFill>
          </c:spPr>
          <c:dPt>
            <c:idx val="0"/>
            <c:bubble3D val="0"/>
            <c:spPr>
              <a:solidFill>
                <a:srgbClr val="1CB3BC"/>
              </a:solidFill>
              <a:ln>
                <a:noFill/>
              </a:ln>
              <a:effectLst/>
            </c:spPr>
            <c:extLst>
              <c:ext xmlns:c16="http://schemas.microsoft.com/office/drawing/2014/chart" uri="{C3380CC4-5D6E-409C-BE32-E72D297353CC}">
                <c16:uniqueId val="{00000001-44ED-4E38-9F4E-31A09035FBD6}"/>
              </c:ext>
            </c:extLst>
          </c:dPt>
          <c:dPt>
            <c:idx val="1"/>
            <c:bubble3D val="0"/>
            <c:spPr>
              <a:solidFill>
                <a:srgbClr val="F69021"/>
              </a:solidFill>
              <a:ln>
                <a:noFill/>
              </a:ln>
              <a:effectLst/>
            </c:spPr>
            <c:extLst>
              <c:ext xmlns:c16="http://schemas.microsoft.com/office/drawing/2014/chart" uri="{C3380CC4-5D6E-409C-BE32-E72D297353CC}">
                <c16:uniqueId val="{00000003-44ED-4E38-9F4E-31A09035FBD6}"/>
              </c:ext>
            </c:extLst>
          </c:dPt>
          <c:dPt>
            <c:idx val="2"/>
            <c:bubble3D val="0"/>
            <c:spPr>
              <a:solidFill>
                <a:srgbClr val="FFDB00"/>
              </a:solidFill>
              <a:ln>
                <a:noFill/>
              </a:ln>
              <a:effectLst/>
            </c:spPr>
            <c:extLst>
              <c:ext xmlns:c16="http://schemas.microsoft.com/office/drawing/2014/chart" uri="{C3380CC4-5D6E-409C-BE32-E72D297353CC}">
                <c16:uniqueId val="{00000005-44ED-4E38-9F4E-31A09035FBD6}"/>
              </c:ext>
            </c:extLst>
          </c:dPt>
          <c:dPt>
            <c:idx val="3"/>
            <c:bubble3D val="0"/>
            <c:spPr>
              <a:solidFill>
                <a:srgbClr val="8EC742"/>
              </a:solidFill>
              <a:ln>
                <a:noFill/>
              </a:ln>
              <a:effectLst/>
            </c:spPr>
            <c:extLst>
              <c:ext xmlns:c16="http://schemas.microsoft.com/office/drawing/2014/chart" uri="{C3380CC4-5D6E-409C-BE32-E72D297353CC}">
                <c16:uniqueId val="{00000007-44ED-4E38-9F4E-31A09035FBD6}"/>
              </c:ext>
            </c:extLst>
          </c:dPt>
          <c:dPt>
            <c:idx val="4"/>
            <c:bubble3D val="0"/>
            <c:spPr>
              <a:solidFill>
                <a:srgbClr val="1CB3BC"/>
              </a:solidFill>
              <a:ln>
                <a:noFill/>
              </a:ln>
              <a:effectLst/>
            </c:spPr>
            <c:extLst>
              <c:ext xmlns:c16="http://schemas.microsoft.com/office/drawing/2014/chart" uri="{C3380CC4-5D6E-409C-BE32-E72D297353CC}">
                <c16:uniqueId val="{00000009-44ED-4E38-9F4E-31A09035FBD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 yes</c:v>
                </c:pt>
                <c:pt idx="1">
                  <c:v>% no</c:v>
                </c:pt>
              </c:strCache>
            </c:strRef>
          </c:cat>
          <c:val>
            <c:numRef>
              <c:f>Sheet1!$B$2:$B$3</c:f>
              <c:numCache>
                <c:formatCode>General</c:formatCode>
                <c:ptCount val="2"/>
                <c:pt idx="0">
                  <c:v>94</c:v>
                </c:pt>
                <c:pt idx="1">
                  <c:v>6</c:v>
                </c:pt>
              </c:numCache>
            </c:numRef>
          </c:val>
          <c:extLst>
            <c:ext xmlns:c16="http://schemas.microsoft.com/office/drawing/2014/chart" uri="{C3380CC4-5D6E-409C-BE32-E72D297353CC}">
              <c16:uniqueId val="{0000000A-44ED-4E38-9F4E-31A09035FBD6}"/>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l"/>
      <c:layout>
        <c:manualLayout>
          <c:xMode val="edge"/>
          <c:yMode val="edge"/>
          <c:x val="0"/>
          <c:y val="0.42866381203337728"/>
          <c:w val="0.19163675800092095"/>
          <c:h val="0.142672375933245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Wellington City</c:v>
                </c:pt>
              </c:strCache>
            </c:strRef>
          </c:tx>
          <c:spPr>
            <a:solidFill>
              <a:srgbClr val="8EC7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0</c:v>
                </c:pt>
                <c:pt idx="1">
                  <c:v>1 to 5</c:v>
                </c:pt>
                <c:pt idx="2">
                  <c:v>6 to 10</c:v>
                </c:pt>
                <c:pt idx="3">
                  <c:v>11 to 15</c:v>
                </c:pt>
                <c:pt idx="4">
                  <c:v>16 to 20</c:v>
                </c:pt>
                <c:pt idx="5">
                  <c:v>21 to 25</c:v>
                </c:pt>
                <c:pt idx="6">
                  <c:v>26 to 30</c:v>
                </c:pt>
              </c:strCache>
            </c:strRef>
          </c:cat>
          <c:val>
            <c:numRef>
              <c:f>Sheet1!$B$2:$B$8</c:f>
              <c:numCache>
                <c:formatCode>0%</c:formatCode>
                <c:ptCount val="7"/>
                <c:pt idx="1">
                  <c:v>0.01</c:v>
                </c:pt>
                <c:pt idx="2" formatCode="General">
                  <c:v>0</c:v>
                </c:pt>
                <c:pt idx="3">
                  <c:v>0.1</c:v>
                </c:pt>
                <c:pt idx="4">
                  <c:v>0.35</c:v>
                </c:pt>
                <c:pt idx="5">
                  <c:v>0.4</c:v>
                </c:pt>
                <c:pt idx="6">
                  <c:v>0.14000000000000001</c:v>
                </c:pt>
              </c:numCache>
            </c:numRef>
          </c:val>
          <c:extLst>
            <c:ext xmlns:c16="http://schemas.microsoft.com/office/drawing/2014/chart" uri="{C3380CC4-5D6E-409C-BE32-E72D297353CC}">
              <c16:uniqueId val="{00000006-45DD-4872-B473-19E8C89F6EEC}"/>
            </c:ext>
          </c:extLst>
        </c:ser>
        <c:ser>
          <c:idx val="1"/>
          <c:order val="1"/>
          <c:tx>
            <c:strRef>
              <c:f>Sheet1!$C$1</c:f>
              <c:strCache>
                <c:ptCount val="1"/>
                <c:pt idx="0">
                  <c:v>% New Zealand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0</c:v>
                </c:pt>
                <c:pt idx="1">
                  <c:v>1 to 5</c:v>
                </c:pt>
                <c:pt idx="2">
                  <c:v>6 to 10</c:v>
                </c:pt>
                <c:pt idx="3">
                  <c:v>11 to 15</c:v>
                </c:pt>
                <c:pt idx="4">
                  <c:v>16 to 20</c:v>
                </c:pt>
                <c:pt idx="5">
                  <c:v>21 to 25</c:v>
                </c:pt>
                <c:pt idx="6">
                  <c:v>26 to 30</c:v>
                </c:pt>
              </c:strCache>
            </c:strRef>
          </c:cat>
          <c:val>
            <c:numRef>
              <c:f>Sheet1!$C$2:$C$8</c:f>
              <c:numCache>
                <c:formatCode>General</c:formatCode>
                <c:ptCount val="7"/>
                <c:pt idx="0">
                  <c:v>0</c:v>
                </c:pt>
                <c:pt idx="1">
                  <c:v>0</c:v>
                </c:pt>
                <c:pt idx="2" formatCode="0%">
                  <c:v>0.01</c:v>
                </c:pt>
                <c:pt idx="3" formatCode="0%">
                  <c:v>0.09</c:v>
                </c:pt>
                <c:pt idx="4" formatCode="0%">
                  <c:v>0.35</c:v>
                </c:pt>
                <c:pt idx="5" formatCode="0%">
                  <c:v>0.42</c:v>
                </c:pt>
                <c:pt idx="6" formatCode="0%">
                  <c:v>0.13</c:v>
                </c:pt>
              </c:numCache>
            </c:numRef>
          </c:val>
          <c:extLst>
            <c:ext xmlns:c16="http://schemas.microsoft.com/office/drawing/2014/chart" uri="{C3380CC4-5D6E-409C-BE32-E72D297353CC}">
              <c16:uniqueId val="{00000007-45DD-4872-B473-19E8C89F6EEC}"/>
            </c:ext>
          </c:extLst>
        </c:ser>
        <c:dLbls>
          <c:dLblPos val="outEnd"/>
          <c:showLegendKey val="0"/>
          <c:showVal val="1"/>
          <c:showCatName val="0"/>
          <c:showSerName val="0"/>
          <c:showPercent val="0"/>
          <c:showBubbleSize val="0"/>
        </c:dLbls>
        <c:gapWidth val="219"/>
        <c:overlap val="-27"/>
        <c:axId val="640330479"/>
        <c:axId val="922846847"/>
      </c:barChart>
      <c:catAx>
        <c:axId val="640330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2846847"/>
        <c:crosses val="autoZero"/>
        <c:auto val="1"/>
        <c:lblAlgn val="ctr"/>
        <c:lblOffset val="100"/>
        <c:noMultiLvlLbl val="0"/>
      </c:catAx>
      <c:valAx>
        <c:axId val="922846847"/>
        <c:scaling>
          <c:orientation val="minMax"/>
        </c:scaling>
        <c:delete val="1"/>
        <c:axPos val="l"/>
        <c:numFmt formatCode="0%" sourceLinked="1"/>
        <c:majorTickMark val="none"/>
        <c:minorTickMark val="none"/>
        <c:tickLblPos val="nextTo"/>
        <c:crossAx val="6403304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NZ" dirty="0"/>
              <a:t>Perceptions</a:t>
            </a:r>
            <a:r>
              <a:rPr lang="en-NZ" baseline="0" dirty="0"/>
              <a:t> of compostable packaging</a:t>
            </a:r>
            <a:endParaRPr lang="en-NZ" dirty="0"/>
          </a:p>
        </c:rich>
      </c:tx>
      <c:layout>
        <c:manualLayout>
          <c:xMode val="edge"/>
          <c:yMode val="edge"/>
          <c:x val="0.35982783063180007"/>
          <c:y val="5.8817128436642867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6859531658325789E-2"/>
          <c:y val="0.21673436467562679"/>
          <c:w val="0.95454545454545459"/>
          <c:h val="0.4148815577069544"/>
        </c:manualLayout>
      </c:layout>
      <c:barChart>
        <c:barDir val="col"/>
        <c:grouping val="percentStacked"/>
        <c:varyColors val="0"/>
        <c:ser>
          <c:idx val="0"/>
          <c:order val="0"/>
          <c:tx>
            <c:strRef>
              <c:f>Sheet1!$B$1</c:f>
              <c:strCache>
                <c:ptCount val="1"/>
                <c:pt idx="0">
                  <c:v>% Strongly agree</c:v>
                </c:pt>
              </c:strCache>
            </c:strRef>
          </c:tx>
          <c:spPr>
            <a:solidFill>
              <a:srgbClr val="1CB3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Wellington City</c:v>
                </c:pt>
                <c:pt idx="1">
                  <c:v>New Zealand</c:v>
                </c:pt>
                <c:pt idx="3">
                  <c:v>Wellington City</c:v>
                </c:pt>
                <c:pt idx="4">
                  <c:v>New Zealand</c:v>
                </c:pt>
                <c:pt idx="6">
                  <c:v>Wellington City</c:v>
                </c:pt>
                <c:pt idx="7">
                  <c:v>New Zealand</c:v>
                </c:pt>
              </c:strCache>
            </c:strRef>
          </c:cat>
          <c:val>
            <c:numRef>
              <c:f>Sheet1!$B$2:$B$9</c:f>
              <c:numCache>
                <c:formatCode>General</c:formatCode>
                <c:ptCount val="8"/>
                <c:pt idx="0">
                  <c:v>28</c:v>
                </c:pt>
                <c:pt idx="1">
                  <c:v>32</c:v>
                </c:pt>
                <c:pt idx="3">
                  <c:v>7</c:v>
                </c:pt>
                <c:pt idx="4">
                  <c:v>9</c:v>
                </c:pt>
                <c:pt idx="6">
                  <c:v>3</c:v>
                </c:pt>
                <c:pt idx="7">
                  <c:v>6</c:v>
                </c:pt>
              </c:numCache>
            </c:numRef>
          </c:val>
          <c:extLst>
            <c:ext xmlns:c16="http://schemas.microsoft.com/office/drawing/2014/chart" uri="{C3380CC4-5D6E-409C-BE32-E72D297353CC}">
              <c16:uniqueId val="{00000000-AE0C-4328-AFC6-945886B3CFA6}"/>
            </c:ext>
          </c:extLst>
        </c:ser>
        <c:ser>
          <c:idx val="1"/>
          <c:order val="1"/>
          <c:tx>
            <c:strRef>
              <c:f>Sheet1!$C$1</c:f>
              <c:strCache>
                <c:ptCount val="1"/>
                <c:pt idx="0">
                  <c:v>% Tend to agree</c:v>
                </c:pt>
              </c:strCache>
            </c:strRef>
          </c:tx>
          <c:spPr>
            <a:solidFill>
              <a:srgbClr val="8EC7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Wellington City</c:v>
                </c:pt>
                <c:pt idx="1">
                  <c:v>New Zealand</c:v>
                </c:pt>
                <c:pt idx="3">
                  <c:v>Wellington City</c:v>
                </c:pt>
                <c:pt idx="4">
                  <c:v>New Zealand</c:v>
                </c:pt>
                <c:pt idx="6">
                  <c:v>Wellington City</c:v>
                </c:pt>
                <c:pt idx="7">
                  <c:v>New Zealand</c:v>
                </c:pt>
              </c:strCache>
            </c:strRef>
          </c:cat>
          <c:val>
            <c:numRef>
              <c:f>Sheet1!$C$2:$C$9</c:f>
              <c:numCache>
                <c:formatCode>General</c:formatCode>
                <c:ptCount val="8"/>
                <c:pt idx="0">
                  <c:v>41</c:v>
                </c:pt>
                <c:pt idx="1">
                  <c:v>42</c:v>
                </c:pt>
                <c:pt idx="3">
                  <c:v>28</c:v>
                </c:pt>
                <c:pt idx="4">
                  <c:v>26</c:v>
                </c:pt>
                <c:pt idx="6">
                  <c:v>16</c:v>
                </c:pt>
                <c:pt idx="7">
                  <c:v>17</c:v>
                </c:pt>
              </c:numCache>
            </c:numRef>
          </c:val>
          <c:extLst>
            <c:ext xmlns:c16="http://schemas.microsoft.com/office/drawing/2014/chart" uri="{C3380CC4-5D6E-409C-BE32-E72D297353CC}">
              <c16:uniqueId val="{00000001-AE0C-4328-AFC6-945886B3CFA6}"/>
            </c:ext>
          </c:extLst>
        </c:ser>
        <c:ser>
          <c:idx val="2"/>
          <c:order val="2"/>
          <c:tx>
            <c:strRef>
              <c:f>Sheet1!$D$1</c:f>
              <c:strCache>
                <c:ptCount val="1"/>
                <c:pt idx="0">
                  <c:v>% Neither agree nor disagree</c:v>
                </c:pt>
              </c:strCache>
            </c:strRef>
          </c:tx>
          <c:spPr>
            <a:solidFill>
              <a:srgbClr val="A7A8A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Wellington City</c:v>
                </c:pt>
                <c:pt idx="1">
                  <c:v>New Zealand</c:v>
                </c:pt>
                <c:pt idx="3">
                  <c:v>Wellington City</c:v>
                </c:pt>
                <c:pt idx="4">
                  <c:v>New Zealand</c:v>
                </c:pt>
                <c:pt idx="6">
                  <c:v>Wellington City</c:v>
                </c:pt>
                <c:pt idx="7">
                  <c:v>New Zealand</c:v>
                </c:pt>
              </c:strCache>
            </c:strRef>
          </c:cat>
          <c:val>
            <c:numRef>
              <c:f>Sheet1!$D$2:$D$9</c:f>
              <c:numCache>
                <c:formatCode>General</c:formatCode>
                <c:ptCount val="8"/>
                <c:pt idx="0">
                  <c:v>14</c:v>
                </c:pt>
                <c:pt idx="1">
                  <c:v>14</c:v>
                </c:pt>
                <c:pt idx="3">
                  <c:v>20</c:v>
                </c:pt>
                <c:pt idx="4">
                  <c:v>24</c:v>
                </c:pt>
                <c:pt idx="6">
                  <c:v>13</c:v>
                </c:pt>
                <c:pt idx="7">
                  <c:v>18</c:v>
                </c:pt>
              </c:numCache>
            </c:numRef>
          </c:val>
          <c:extLst>
            <c:ext xmlns:c16="http://schemas.microsoft.com/office/drawing/2014/chart" uri="{C3380CC4-5D6E-409C-BE32-E72D297353CC}">
              <c16:uniqueId val="{00000002-AE0C-4328-AFC6-945886B3CFA6}"/>
            </c:ext>
          </c:extLst>
        </c:ser>
        <c:ser>
          <c:idx val="3"/>
          <c:order val="3"/>
          <c:tx>
            <c:strRef>
              <c:f>Sheet1!$E$1</c:f>
              <c:strCache>
                <c:ptCount val="1"/>
                <c:pt idx="0">
                  <c:v>% Tend to disagree</c:v>
                </c:pt>
              </c:strCache>
            </c:strRef>
          </c:tx>
          <c:spPr>
            <a:solidFill>
              <a:srgbClr val="FFDB00"/>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49-41CE-9516-963CE91D04A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Wellington City</c:v>
                </c:pt>
                <c:pt idx="1">
                  <c:v>New Zealand</c:v>
                </c:pt>
                <c:pt idx="3">
                  <c:v>Wellington City</c:v>
                </c:pt>
                <c:pt idx="4">
                  <c:v>New Zealand</c:v>
                </c:pt>
                <c:pt idx="6">
                  <c:v>Wellington City</c:v>
                </c:pt>
                <c:pt idx="7">
                  <c:v>New Zealand</c:v>
                </c:pt>
              </c:strCache>
            </c:strRef>
          </c:cat>
          <c:val>
            <c:numRef>
              <c:f>Sheet1!$E$2:$E$9</c:f>
              <c:numCache>
                <c:formatCode>General</c:formatCode>
                <c:ptCount val="8"/>
                <c:pt idx="0">
                  <c:v>3</c:v>
                </c:pt>
                <c:pt idx="1">
                  <c:v>4</c:v>
                </c:pt>
                <c:pt idx="3">
                  <c:v>18</c:v>
                </c:pt>
                <c:pt idx="4">
                  <c:v>16</c:v>
                </c:pt>
                <c:pt idx="6">
                  <c:v>33</c:v>
                </c:pt>
                <c:pt idx="7">
                  <c:v>26</c:v>
                </c:pt>
              </c:numCache>
            </c:numRef>
          </c:val>
          <c:extLst>
            <c:ext xmlns:c16="http://schemas.microsoft.com/office/drawing/2014/chart" uri="{C3380CC4-5D6E-409C-BE32-E72D297353CC}">
              <c16:uniqueId val="{00000004-AE0C-4328-AFC6-945886B3CFA6}"/>
            </c:ext>
          </c:extLst>
        </c:ser>
        <c:ser>
          <c:idx val="4"/>
          <c:order val="4"/>
          <c:tx>
            <c:strRef>
              <c:f>Sheet1!$F$1</c:f>
              <c:strCache>
                <c:ptCount val="1"/>
                <c:pt idx="0">
                  <c:v>% Strongly disagree</c:v>
                </c:pt>
              </c:strCache>
            </c:strRef>
          </c:tx>
          <c:spPr>
            <a:solidFill>
              <a:srgbClr val="F69021"/>
            </a:solidFill>
            <a:ln>
              <a:noFill/>
            </a:ln>
            <a:effectLst/>
          </c:spPr>
          <c:invertIfNegative val="0"/>
          <c:dLbls>
            <c:dLbl>
              <c:idx val="0"/>
              <c:layout>
                <c:manualLayout>
                  <c:x val="-5.5370985603543843E-3"/>
                  <c:y val="-5.00396574135328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A6-45AD-8FDB-4C8D68727417}"/>
                </c:ext>
              </c:extLst>
            </c:dLbl>
            <c:dLbl>
              <c:idx val="1"/>
              <c:layout>
                <c:manualLayout>
                  <c:x val="-5.537098560354374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49-41CE-9516-963CE91D04A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Wellington City</c:v>
                </c:pt>
                <c:pt idx="1">
                  <c:v>New Zealand</c:v>
                </c:pt>
                <c:pt idx="3">
                  <c:v>Wellington City</c:v>
                </c:pt>
                <c:pt idx="4">
                  <c:v>New Zealand</c:v>
                </c:pt>
                <c:pt idx="6">
                  <c:v>Wellington City</c:v>
                </c:pt>
                <c:pt idx="7">
                  <c:v>New Zealand</c:v>
                </c:pt>
              </c:strCache>
            </c:strRef>
          </c:cat>
          <c:val>
            <c:numRef>
              <c:f>Sheet1!$F$2:$F$9</c:f>
              <c:numCache>
                <c:formatCode>General</c:formatCode>
                <c:ptCount val="8"/>
                <c:pt idx="0">
                  <c:v>1</c:v>
                </c:pt>
                <c:pt idx="1">
                  <c:v>2</c:v>
                </c:pt>
                <c:pt idx="3">
                  <c:v>7</c:v>
                </c:pt>
                <c:pt idx="4">
                  <c:v>6</c:v>
                </c:pt>
                <c:pt idx="6">
                  <c:v>18</c:v>
                </c:pt>
                <c:pt idx="7">
                  <c:v>17</c:v>
                </c:pt>
              </c:numCache>
            </c:numRef>
          </c:val>
          <c:extLst>
            <c:ext xmlns:c16="http://schemas.microsoft.com/office/drawing/2014/chart" uri="{C3380CC4-5D6E-409C-BE32-E72D297353CC}">
              <c16:uniqueId val="{00000006-AE0C-4328-AFC6-945886B3CFA6}"/>
            </c:ext>
          </c:extLst>
        </c:ser>
        <c:ser>
          <c:idx val="5"/>
          <c:order val="5"/>
          <c:tx>
            <c:strRef>
              <c:f>Sheet1!$G$1</c:f>
              <c:strCache>
                <c:ptCount val="1"/>
                <c:pt idx="0">
                  <c:v>% Don't know</c:v>
                </c:pt>
              </c:strCache>
            </c:strRef>
          </c:tx>
          <c:spPr>
            <a:solidFill>
              <a:srgbClr val="5B5C6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A6-45AD-8FDB-4C8D6872741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Wellington City</c:v>
                </c:pt>
                <c:pt idx="1">
                  <c:v>New Zealand</c:v>
                </c:pt>
                <c:pt idx="3">
                  <c:v>Wellington City</c:v>
                </c:pt>
                <c:pt idx="4">
                  <c:v>New Zealand</c:v>
                </c:pt>
                <c:pt idx="6">
                  <c:v>Wellington City</c:v>
                </c:pt>
                <c:pt idx="7">
                  <c:v>New Zealand</c:v>
                </c:pt>
              </c:strCache>
            </c:strRef>
          </c:cat>
          <c:val>
            <c:numRef>
              <c:f>Sheet1!$G$2:$G$9</c:f>
              <c:numCache>
                <c:formatCode>General</c:formatCode>
                <c:ptCount val="8"/>
                <c:pt idx="0">
                  <c:v>12</c:v>
                </c:pt>
                <c:pt idx="1">
                  <c:v>6</c:v>
                </c:pt>
                <c:pt idx="3">
                  <c:v>20</c:v>
                </c:pt>
                <c:pt idx="4">
                  <c:v>19</c:v>
                </c:pt>
                <c:pt idx="6">
                  <c:v>18</c:v>
                </c:pt>
                <c:pt idx="7">
                  <c:v>16</c:v>
                </c:pt>
              </c:numCache>
            </c:numRef>
          </c:val>
          <c:extLst>
            <c:ext xmlns:c16="http://schemas.microsoft.com/office/drawing/2014/chart" uri="{C3380CC4-5D6E-409C-BE32-E72D297353CC}">
              <c16:uniqueId val="{00000007-AE0C-4328-AFC6-945886B3CFA6}"/>
            </c:ext>
          </c:extLst>
        </c:ser>
        <c:dLbls>
          <c:dLblPos val="ctr"/>
          <c:showLegendKey val="0"/>
          <c:showVal val="1"/>
          <c:showCatName val="0"/>
          <c:showSerName val="0"/>
          <c:showPercent val="0"/>
          <c:showBubbleSize val="0"/>
        </c:dLbls>
        <c:gapWidth val="200"/>
        <c:overlap val="100"/>
        <c:axId val="678380463"/>
        <c:axId val="1253028095"/>
      </c:barChart>
      <c:catAx>
        <c:axId val="678380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3028095"/>
        <c:crosses val="autoZero"/>
        <c:auto val="1"/>
        <c:lblAlgn val="ctr"/>
        <c:lblOffset val="100"/>
        <c:noMultiLvlLbl val="0"/>
      </c:catAx>
      <c:valAx>
        <c:axId val="1253028095"/>
        <c:scaling>
          <c:orientation val="minMax"/>
        </c:scaling>
        <c:delete val="1"/>
        <c:axPos val="l"/>
        <c:numFmt formatCode="0%" sourceLinked="1"/>
        <c:majorTickMark val="none"/>
        <c:minorTickMark val="none"/>
        <c:tickLblPos val="nextTo"/>
        <c:crossAx val="678380463"/>
        <c:crosses val="autoZero"/>
        <c:crossBetween val="between"/>
      </c:valAx>
      <c:spPr>
        <a:noFill/>
        <a:ln>
          <a:noFill/>
        </a:ln>
        <a:effectLst/>
      </c:spPr>
    </c:plotArea>
    <c:legend>
      <c:legendPos val="b"/>
      <c:layout>
        <c:manualLayout>
          <c:xMode val="edge"/>
          <c:yMode val="edge"/>
          <c:x val="5.7052450055313335E-2"/>
          <c:y val="0.83397210665653509"/>
          <c:w val="0.88176270579813887"/>
          <c:h val="0.1138481126097189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228636203385589"/>
          <c:y val="0.17478061896850122"/>
          <c:w val="0.65402352207774384"/>
          <c:h val="0.71034593783994548"/>
        </c:manualLayout>
      </c:layout>
      <c:doughnutChart>
        <c:varyColors val="1"/>
        <c:ser>
          <c:idx val="0"/>
          <c:order val="0"/>
          <c:tx>
            <c:strRef>
              <c:f>Sheet1!$B$1</c:f>
              <c:strCache>
                <c:ptCount val="1"/>
                <c:pt idx="0">
                  <c:v>Series 1</c:v>
                </c:pt>
              </c:strCache>
            </c:strRef>
          </c:tx>
          <c:spPr>
            <a:solidFill>
              <a:srgbClr val="5B5C60"/>
            </a:solidFill>
          </c:spPr>
          <c:dPt>
            <c:idx val="0"/>
            <c:bubble3D val="0"/>
            <c:spPr>
              <a:solidFill>
                <a:srgbClr val="1CB3BC"/>
              </a:solidFill>
              <a:ln>
                <a:noFill/>
              </a:ln>
              <a:effectLst/>
            </c:spPr>
            <c:extLst>
              <c:ext xmlns:c16="http://schemas.microsoft.com/office/drawing/2014/chart" uri="{C3380CC4-5D6E-409C-BE32-E72D297353CC}">
                <c16:uniqueId val="{00000001-44ED-4E38-9F4E-31A09035FBD6}"/>
              </c:ext>
            </c:extLst>
          </c:dPt>
          <c:dPt>
            <c:idx val="1"/>
            <c:bubble3D val="0"/>
            <c:spPr>
              <a:solidFill>
                <a:srgbClr val="F69021"/>
              </a:solidFill>
              <a:ln>
                <a:noFill/>
              </a:ln>
              <a:effectLst/>
            </c:spPr>
            <c:extLst>
              <c:ext xmlns:c16="http://schemas.microsoft.com/office/drawing/2014/chart" uri="{C3380CC4-5D6E-409C-BE32-E72D297353CC}">
                <c16:uniqueId val="{00000003-44ED-4E38-9F4E-31A09035FBD6}"/>
              </c:ext>
            </c:extLst>
          </c:dPt>
          <c:dPt>
            <c:idx val="2"/>
            <c:bubble3D val="0"/>
            <c:spPr>
              <a:solidFill>
                <a:srgbClr val="FFDB00"/>
              </a:solidFill>
              <a:ln>
                <a:noFill/>
              </a:ln>
              <a:effectLst/>
            </c:spPr>
            <c:extLst>
              <c:ext xmlns:c16="http://schemas.microsoft.com/office/drawing/2014/chart" uri="{C3380CC4-5D6E-409C-BE32-E72D297353CC}">
                <c16:uniqueId val="{00000005-44ED-4E38-9F4E-31A09035FBD6}"/>
              </c:ext>
            </c:extLst>
          </c:dPt>
          <c:dPt>
            <c:idx val="3"/>
            <c:bubble3D val="0"/>
            <c:spPr>
              <a:solidFill>
                <a:srgbClr val="8EC742"/>
              </a:solidFill>
              <a:ln>
                <a:noFill/>
              </a:ln>
              <a:effectLst/>
            </c:spPr>
            <c:extLst>
              <c:ext xmlns:c16="http://schemas.microsoft.com/office/drawing/2014/chart" uri="{C3380CC4-5D6E-409C-BE32-E72D297353CC}">
                <c16:uniqueId val="{00000007-44ED-4E38-9F4E-31A09035FBD6}"/>
              </c:ext>
            </c:extLst>
          </c:dPt>
          <c:dPt>
            <c:idx val="4"/>
            <c:bubble3D val="0"/>
            <c:spPr>
              <a:solidFill>
                <a:srgbClr val="1CB3BC"/>
              </a:solidFill>
              <a:ln>
                <a:noFill/>
              </a:ln>
              <a:effectLst/>
            </c:spPr>
            <c:extLst>
              <c:ext xmlns:c16="http://schemas.microsoft.com/office/drawing/2014/chart" uri="{C3380CC4-5D6E-409C-BE32-E72D297353CC}">
                <c16:uniqueId val="{00000009-44ED-4E38-9F4E-31A09035FBD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 put it in general rubbish</c:v>
                </c:pt>
                <c:pt idx="1">
                  <c:v>% put in recycling</c:v>
                </c:pt>
              </c:strCache>
            </c:strRef>
          </c:cat>
          <c:val>
            <c:numRef>
              <c:f>Sheet1!$B$2:$B$3</c:f>
              <c:numCache>
                <c:formatCode>General</c:formatCode>
                <c:ptCount val="2"/>
                <c:pt idx="0">
                  <c:v>71</c:v>
                </c:pt>
                <c:pt idx="1">
                  <c:v>29</c:v>
                </c:pt>
              </c:numCache>
            </c:numRef>
          </c:val>
          <c:extLst>
            <c:ext xmlns:c16="http://schemas.microsoft.com/office/drawing/2014/chart" uri="{C3380CC4-5D6E-409C-BE32-E72D297353CC}">
              <c16:uniqueId val="{0000000A-44ED-4E38-9F4E-31A09035FBD6}"/>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l"/>
      <c:layout>
        <c:manualLayout>
          <c:xMode val="edge"/>
          <c:yMode val="edge"/>
          <c:x val="1.4865041227079892E-2"/>
          <c:y val="0.38708377551490553"/>
          <c:w val="0.32057592866028722"/>
          <c:h val="0.225832194416153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07843774589538"/>
          <c:y val="0.1109437113046116"/>
          <c:w val="0.65402352207774384"/>
          <c:h val="0.71034593783994548"/>
        </c:manualLayout>
      </c:layout>
      <c:doughnutChart>
        <c:varyColors val="1"/>
        <c:ser>
          <c:idx val="0"/>
          <c:order val="0"/>
          <c:tx>
            <c:strRef>
              <c:f>Sheet1!$B$1</c:f>
              <c:strCache>
                <c:ptCount val="1"/>
                <c:pt idx="0">
                  <c:v>Series 1</c:v>
                </c:pt>
              </c:strCache>
            </c:strRef>
          </c:tx>
          <c:spPr>
            <a:solidFill>
              <a:srgbClr val="5B5C60"/>
            </a:solidFill>
          </c:spPr>
          <c:dPt>
            <c:idx val="0"/>
            <c:bubble3D val="0"/>
            <c:spPr>
              <a:solidFill>
                <a:srgbClr val="1CB3BC"/>
              </a:solidFill>
              <a:ln>
                <a:noFill/>
              </a:ln>
              <a:effectLst/>
            </c:spPr>
            <c:extLst>
              <c:ext xmlns:c16="http://schemas.microsoft.com/office/drawing/2014/chart" uri="{C3380CC4-5D6E-409C-BE32-E72D297353CC}">
                <c16:uniqueId val="{00000001-90A2-4447-899C-88DB2BCA258A}"/>
              </c:ext>
            </c:extLst>
          </c:dPt>
          <c:dPt>
            <c:idx val="1"/>
            <c:bubble3D val="0"/>
            <c:spPr>
              <a:solidFill>
                <a:srgbClr val="F69021"/>
              </a:solidFill>
              <a:ln>
                <a:noFill/>
              </a:ln>
              <a:effectLst/>
            </c:spPr>
            <c:extLst>
              <c:ext xmlns:c16="http://schemas.microsoft.com/office/drawing/2014/chart" uri="{C3380CC4-5D6E-409C-BE32-E72D297353CC}">
                <c16:uniqueId val="{00000003-90A2-4447-899C-88DB2BCA258A}"/>
              </c:ext>
            </c:extLst>
          </c:dPt>
          <c:dPt>
            <c:idx val="2"/>
            <c:bubble3D val="0"/>
            <c:spPr>
              <a:solidFill>
                <a:srgbClr val="FFDB00"/>
              </a:solidFill>
              <a:ln>
                <a:noFill/>
              </a:ln>
              <a:effectLst/>
            </c:spPr>
            <c:extLst>
              <c:ext xmlns:c16="http://schemas.microsoft.com/office/drawing/2014/chart" uri="{C3380CC4-5D6E-409C-BE32-E72D297353CC}">
                <c16:uniqueId val="{00000005-90A2-4447-899C-88DB2BCA258A}"/>
              </c:ext>
            </c:extLst>
          </c:dPt>
          <c:dPt>
            <c:idx val="3"/>
            <c:bubble3D val="0"/>
            <c:spPr>
              <a:solidFill>
                <a:srgbClr val="8EC742"/>
              </a:solidFill>
              <a:ln>
                <a:noFill/>
              </a:ln>
              <a:effectLst/>
            </c:spPr>
            <c:extLst>
              <c:ext xmlns:c16="http://schemas.microsoft.com/office/drawing/2014/chart" uri="{C3380CC4-5D6E-409C-BE32-E72D297353CC}">
                <c16:uniqueId val="{00000007-90A2-4447-899C-88DB2BCA258A}"/>
              </c:ext>
            </c:extLst>
          </c:dPt>
          <c:dPt>
            <c:idx val="4"/>
            <c:bubble3D val="0"/>
            <c:spPr>
              <a:solidFill>
                <a:srgbClr val="1CB3BC"/>
              </a:solidFill>
              <a:ln>
                <a:noFill/>
              </a:ln>
              <a:effectLst/>
            </c:spPr>
            <c:extLst>
              <c:ext xmlns:c16="http://schemas.microsoft.com/office/drawing/2014/chart" uri="{C3380CC4-5D6E-409C-BE32-E72D297353CC}">
                <c16:uniqueId val="{00000009-90A2-4447-899C-88DB2BCA258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 put it in general rubbish</c:v>
                </c:pt>
                <c:pt idx="1">
                  <c:v>% put in recycling</c:v>
                </c:pt>
              </c:strCache>
            </c:strRef>
          </c:cat>
          <c:val>
            <c:numRef>
              <c:f>Sheet1!$B$2:$B$3</c:f>
              <c:numCache>
                <c:formatCode>General</c:formatCode>
                <c:ptCount val="2"/>
                <c:pt idx="0">
                  <c:v>68</c:v>
                </c:pt>
                <c:pt idx="1">
                  <c:v>32</c:v>
                </c:pt>
              </c:numCache>
            </c:numRef>
          </c:val>
          <c:extLst>
            <c:ext xmlns:c16="http://schemas.microsoft.com/office/drawing/2014/chart" uri="{C3380CC4-5D6E-409C-BE32-E72D297353CC}">
              <c16:uniqueId val="{0000000A-90A2-4447-899C-88DB2BCA258A}"/>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 always</c:v>
                </c:pt>
              </c:strCache>
            </c:strRef>
          </c:tx>
          <c:spPr>
            <a:solidFill>
              <a:srgbClr val="1CB3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Yoghurt containers</c:v>
                </c:pt>
                <c:pt idx="1">
                  <c:v>Milk bottles</c:v>
                </c:pt>
                <c:pt idx="2">
                  <c:v>Tomato sauce bottles</c:v>
                </c:pt>
                <c:pt idx="3">
                  <c:v>Margarine tubs</c:v>
                </c:pt>
                <c:pt idx="4">
                  <c:v>Soft drink bottles</c:v>
                </c:pt>
              </c:strCache>
            </c:strRef>
          </c:cat>
          <c:val>
            <c:numRef>
              <c:f>Sheet1!$B$2:$B$6</c:f>
              <c:numCache>
                <c:formatCode>General</c:formatCode>
                <c:ptCount val="5"/>
                <c:pt idx="0">
                  <c:v>72</c:v>
                </c:pt>
                <c:pt idx="1">
                  <c:v>73</c:v>
                </c:pt>
                <c:pt idx="2">
                  <c:v>72</c:v>
                </c:pt>
                <c:pt idx="3">
                  <c:v>71</c:v>
                </c:pt>
                <c:pt idx="4">
                  <c:v>57</c:v>
                </c:pt>
              </c:numCache>
            </c:numRef>
          </c:val>
          <c:extLst>
            <c:ext xmlns:c16="http://schemas.microsoft.com/office/drawing/2014/chart" uri="{C3380CC4-5D6E-409C-BE32-E72D297353CC}">
              <c16:uniqueId val="{00000000-56B0-41ED-A149-EB6BA11FB8B8}"/>
            </c:ext>
          </c:extLst>
        </c:ser>
        <c:ser>
          <c:idx val="1"/>
          <c:order val="1"/>
          <c:tx>
            <c:strRef>
              <c:f>Sheet1!$C$1</c:f>
              <c:strCache>
                <c:ptCount val="1"/>
                <c:pt idx="0">
                  <c:v>% generally</c:v>
                </c:pt>
              </c:strCache>
            </c:strRef>
          </c:tx>
          <c:spPr>
            <a:solidFill>
              <a:srgbClr val="8EC7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Yoghurt containers</c:v>
                </c:pt>
                <c:pt idx="1">
                  <c:v>Milk bottles</c:v>
                </c:pt>
                <c:pt idx="2">
                  <c:v>Tomato sauce bottles</c:v>
                </c:pt>
                <c:pt idx="3">
                  <c:v>Margarine tubs</c:v>
                </c:pt>
                <c:pt idx="4">
                  <c:v>Soft drink bottles</c:v>
                </c:pt>
              </c:strCache>
            </c:strRef>
          </c:cat>
          <c:val>
            <c:numRef>
              <c:f>Sheet1!$C$2:$C$6</c:f>
              <c:numCache>
                <c:formatCode>General</c:formatCode>
                <c:ptCount val="5"/>
                <c:pt idx="0">
                  <c:v>18</c:v>
                </c:pt>
                <c:pt idx="1">
                  <c:v>17</c:v>
                </c:pt>
                <c:pt idx="2">
                  <c:v>17</c:v>
                </c:pt>
                <c:pt idx="3">
                  <c:v>14</c:v>
                </c:pt>
                <c:pt idx="4">
                  <c:v>20</c:v>
                </c:pt>
              </c:numCache>
            </c:numRef>
          </c:val>
          <c:extLst>
            <c:ext xmlns:c16="http://schemas.microsoft.com/office/drawing/2014/chart" uri="{C3380CC4-5D6E-409C-BE32-E72D297353CC}">
              <c16:uniqueId val="{00000001-56B0-41ED-A149-EB6BA11FB8B8}"/>
            </c:ext>
          </c:extLst>
        </c:ser>
        <c:ser>
          <c:idx val="2"/>
          <c:order val="2"/>
          <c:tx>
            <c:strRef>
              <c:f>Sheet1!$D$1</c:f>
              <c:strCache>
                <c:ptCount val="1"/>
                <c:pt idx="0">
                  <c:v>% sometimes</c:v>
                </c:pt>
              </c:strCache>
            </c:strRef>
          </c:tx>
          <c:spPr>
            <a:solidFill>
              <a:srgbClr val="FFDB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Yoghurt containers</c:v>
                </c:pt>
                <c:pt idx="1">
                  <c:v>Milk bottles</c:v>
                </c:pt>
                <c:pt idx="2">
                  <c:v>Tomato sauce bottles</c:v>
                </c:pt>
                <c:pt idx="3">
                  <c:v>Margarine tubs</c:v>
                </c:pt>
                <c:pt idx="4">
                  <c:v>Soft drink bottles</c:v>
                </c:pt>
              </c:strCache>
            </c:strRef>
          </c:cat>
          <c:val>
            <c:numRef>
              <c:f>Sheet1!$D$2:$D$6</c:f>
              <c:numCache>
                <c:formatCode>General</c:formatCode>
                <c:ptCount val="5"/>
                <c:pt idx="0">
                  <c:v>5</c:v>
                </c:pt>
                <c:pt idx="1">
                  <c:v>6</c:v>
                </c:pt>
                <c:pt idx="2">
                  <c:v>6</c:v>
                </c:pt>
                <c:pt idx="3">
                  <c:v>11</c:v>
                </c:pt>
                <c:pt idx="4">
                  <c:v>13</c:v>
                </c:pt>
              </c:numCache>
            </c:numRef>
          </c:val>
          <c:extLst>
            <c:ext xmlns:c16="http://schemas.microsoft.com/office/drawing/2014/chart" uri="{C3380CC4-5D6E-409C-BE32-E72D297353CC}">
              <c16:uniqueId val="{00000002-56B0-41ED-A149-EB6BA11FB8B8}"/>
            </c:ext>
          </c:extLst>
        </c:ser>
        <c:ser>
          <c:idx val="3"/>
          <c:order val="3"/>
          <c:tx>
            <c:strRef>
              <c:f>Sheet1!$E$1</c:f>
              <c:strCache>
                <c:ptCount val="1"/>
                <c:pt idx="0">
                  <c:v>% never</c:v>
                </c:pt>
              </c:strCache>
            </c:strRef>
          </c:tx>
          <c:spPr>
            <a:solidFill>
              <a:srgbClr val="F690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Yoghurt containers</c:v>
                </c:pt>
                <c:pt idx="1">
                  <c:v>Milk bottles</c:v>
                </c:pt>
                <c:pt idx="2">
                  <c:v>Tomato sauce bottles</c:v>
                </c:pt>
                <c:pt idx="3">
                  <c:v>Margarine tubs</c:v>
                </c:pt>
                <c:pt idx="4">
                  <c:v>Soft drink bottles</c:v>
                </c:pt>
              </c:strCache>
            </c:strRef>
          </c:cat>
          <c:val>
            <c:numRef>
              <c:f>Sheet1!$E$2:$E$6</c:f>
              <c:numCache>
                <c:formatCode>General</c:formatCode>
                <c:ptCount val="5"/>
                <c:pt idx="0">
                  <c:v>4</c:v>
                </c:pt>
                <c:pt idx="1">
                  <c:v>4</c:v>
                </c:pt>
                <c:pt idx="2">
                  <c:v>4</c:v>
                </c:pt>
                <c:pt idx="3">
                  <c:v>4</c:v>
                </c:pt>
                <c:pt idx="4">
                  <c:v>10</c:v>
                </c:pt>
              </c:numCache>
            </c:numRef>
          </c:val>
          <c:extLst>
            <c:ext xmlns:c16="http://schemas.microsoft.com/office/drawing/2014/chart" uri="{C3380CC4-5D6E-409C-BE32-E72D297353CC}">
              <c16:uniqueId val="{00000003-56B0-41ED-A149-EB6BA11FB8B8}"/>
            </c:ext>
          </c:extLst>
        </c:ser>
        <c:dLbls>
          <c:dLblPos val="ctr"/>
          <c:showLegendKey val="0"/>
          <c:showVal val="1"/>
          <c:showCatName val="0"/>
          <c:showSerName val="0"/>
          <c:showPercent val="0"/>
          <c:showBubbleSize val="0"/>
        </c:dLbls>
        <c:gapWidth val="150"/>
        <c:overlap val="100"/>
        <c:axId val="678380463"/>
        <c:axId val="1253028095"/>
      </c:barChart>
      <c:catAx>
        <c:axId val="6783804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3028095"/>
        <c:crosses val="autoZero"/>
        <c:auto val="1"/>
        <c:lblAlgn val="ctr"/>
        <c:lblOffset val="100"/>
        <c:noMultiLvlLbl val="0"/>
      </c:catAx>
      <c:valAx>
        <c:axId val="1253028095"/>
        <c:scaling>
          <c:orientation val="minMax"/>
        </c:scaling>
        <c:delete val="1"/>
        <c:axPos val="t"/>
        <c:numFmt formatCode="0%" sourceLinked="1"/>
        <c:majorTickMark val="none"/>
        <c:minorTickMark val="none"/>
        <c:tickLblPos val="nextTo"/>
        <c:crossAx val="678380463"/>
        <c:crosses val="autoZero"/>
        <c:crossBetween val="between"/>
      </c:valAx>
      <c:spPr>
        <a:noFill/>
        <a:ln>
          <a:noFill/>
        </a:ln>
        <a:effectLst/>
      </c:spPr>
    </c:plotArea>
    <c:legend>
      <c:legendPos val="t"/>
      <c:layout>
        <c:manualLayout>
          <c:xMode val="edge"/>
          <c:yMode val="edge"/>
          <c:x val="0.20954093103365781"/>
          <c:y val="1.9023348289047046E-2"/>
          <c:w val="0.7558471166838393"/>
          <c:h val="6.488210017765111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 always</c:v>
                </c:pt>
              </c:strCache>
            </c:strRef>
          </c:tx>
          <c:spPr>
            <a:solidFill>
              <a:srgbClr val="1CB3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Wine bottles</c:v>
                </c:pt>
                <c:pt idx="1">
                  <c:v>Milk bottles</c:v>
                </c:pt>
                <c:pt idx="2">
                  <c:v>Soft drink bottles</c:v>
                </c:pt>
              </c:strCache>
            </c:strRef>
          </c:cat>
          <c:val>
            <c:numRef>
              <c:f>Sheet1!$B$2:$B$4</c:f>
              <c:numCache>
                <c:formatCode>General</c:formatCode>
                <c:ptCount val="3"/>
                <c:pt idx="0">
                  <c:v>57</c:v>
                </c:pt>
                <c:pt idx="1">
                  <c:v>46</c:v>
                </c:pt>
                <c:pt idx="2">
                  <c:v>43</c:v>
                </c:pt>
              </c:numCache>
            </c:numRef>
          </c:val>
          <c:extLst>
            <c:ext xmlns:c16="http://schemas.microsoft.com/office/drawing/2014/chart" uri="{C3380CC4-5D6E-409C-BE32-E72D297353CC}">
              <c16:uniqueId val="{00000000-89B0-4048-967D-ED08EC392CB8}"/>
            </c:ext>
          </c:extLst>
        </c:ser>
        <c:ser>
          <c:idx val="1"/>
          <c:order val="1"/>
          <c:tx>
            <c:strRef>
              <c:f>Sheet1!$C$1</c:f>
              <c:strCache>
                <c:ptCount val="1"/>
                <c:pt idx="0">
                  <c:v>% generally</c:v>
                </c:pt>
              </c:strCache>
            </c:strRef>
          </c:tx>
          <c:spPr>
            <a:solidFill>
              <a:srgbClr val="8EC7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Wine bottles</c:v>
                </c:pt>
                <c:pt idx="1">
                  <c:v>Milk bottles</c:v>
                </c:pt>
                <c:pt idx="2">
                  <c:v>Soft drink bottles</c:v>
                </c:pt>
              </c:strCache>
            </c:strRef>
          </c:cat>
          <c:val>
            <c:numRef>
              <c:f>Sheet1!$C$2:$C$4</c:f>
              <c:numCache>
                <c:formatCode>General</c:formatCode>
                <c:ptCount val="3"/>
                <c:pt idx="0">
                  <c:v>17</c:v>
                </c:pt>
                <c:pt idx="1">
                  <c:v>18</c:v>
                </c:pt>
                <c:pt idx="2">
                  <c:v>19</c:v>
                </c:pt>
              </c:numCache>
            </c:numRef>
          </c:val>
          <c:extLst>
            <c:ext xmlns:c16="http://schemas.microsoft.com/office/drawing/2014/chart" uri="{C3380CC4-5D6E-409C-BE32-E72D297353CC}">
              <c16:uniqueId val="{00000001-89B0-4048-967D-ED08EC392CB8}"/>
            </c:ext>
          </c:extLst>
        </c:ser>
        <c:ser>
          <c:idx val="2"/>
          <c:order val="2"/>
          <c:tx>
            <c:strRef>
              <c:f>Sheet1!$D$1</c:f>
              <c:strCache>
                <c:ptCount val="1"/>
                <c:pt idx="0">
                  <c:v>% sometimes</c:v>
                </c:pt>
              </c:strCache>
            </c:strRef>
          </c:tx>
          <c:spPr>
            <a:solidFill>
              <a:srgbClr val="FFDB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Wine bottles</c:v>
                </c:pt>
                <c:pt idx="1">
                  <c:v>Milk bottles</c:v>
                </c:pt>
                <c:pt idx="2">
                  <c:v>Soft drink bottles</c:v>
                </c:pt>
              </c:strCache>
            </c:strRef>
          </c:cat>
          <c:val>
            <c:numRef>
              <c:f>Sheet1!$D$2:$D$4</c:f>
              <c:numCache>
                <c:formatCode>General</c:formatCode>
                <c:ptCount val="3"/>
                <c:pt idx="0">
                  <c:v>16</c:v>
                </c:pt>
                <c:pt idx="1">
                  <c:v>16</c:v>
                </c:pt>
                <c:pt idx="2">
                  <c:v>18</c:v>
                </c:pt>
              </c:numCache>
            </c:numRef>
          </c:val>
          <c:extLst>
            <c:ext xmlns:c16="http://schemas.microsoft.com/office/drawing/2014/chart" uri="{C3380CC4-5D6E-409C-BE32-E72D297353CC}">
              <c16:uniqueId val="{00000002-89B0-4048-967D-ED08EC392CB8}"/>
            </c:ext>
          </c:extLst>
        </c:ser>
        <c:ser>
          <c:idx val="3"/>
          <c:order val="3"/>
          <c:tx>
            <c:strRef>
              <c:f>Sheet1!$E$1</c:f>
              <c:strCache>
                <c:ptCount val="1"/>
                <c:pt idx="0">
                  <c:v>% never</c:v>
                </c:pt>
              </c:strCache>
            </c:strRef>
          </c:tx>
          <c:spPr>
            <a:solidFill>
              <a:srgbClr val="F690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Wine bottles</c:v>
                </c:pt>
                <c:pt idx="1">
                  <c:v>Milk bottles</c:v>
                </c:pt>
                <c:pt idx="2">
                  <c:v>Soft drink bottles</c:v>
                </c:pt>
              </c:strCache>
            </c:strRef>
          </c:cat>
          <c:val>
            <c:numRef>
              <c:f>Sheet1!$E$2:$E$4</c:f>
              <c:numCache>
                <c:formatCode>General</c:formatCode>
                <c:ptCount val="3"/>
                <c:pt idx="0">
                  <c:v>9</c:v>
                </c:pt>
                <c:pt idx="1">
                  <c:v>20</c:v>
                </c:pt>
                <c:pt idx="2">
                  <c:v>19</c:v>
                </c:pt>
              </c:numCache>
            </c:numRef>
          </c:val>
          <c:extLst>
            <c:ext xmlns:c16="http://schemas.microsoft.com/office/drawing/2014/chart" uri="{C3380CC4-5D6E-409C-BE32-E72D297353CC}">
              <c16:uniqueId val="{00000003-89B0-4048-967D-ED08EC392CB8}"/>
            </c:ext>
          </c:extLst>
        </c:ser>
        <c:dLbls>
          <c:dLblPos val="ctr"/>
          <c:showLegendKey val="0"/>
          <c:showVal val="1"/>
          <c:showCatName val="0"/>
          <c:showSerName val="0"/>
          <c:showPercent val="0"/>
          <c:showBubbleSize val="0"/>
        </c:dLbls>
        <c:gapWidth val="150"/>
        <c:overlap val="100"/>
        <c:axId val="678380463"/>
        <c:axId val="1253028095"/>
      </c:barChart>
      <c:catAx>
        <c:axId val="6783804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3028095"/>
        <c:crosses val="autoZero"/>
        <c:auto val="1"/>
        <c:lblAlgn val="ctr"/>
        <c:lblOffset val="100"/>
        <c:noMultiLvlLbl val="0"/>
      </c:catAx>
      <c:valAx>
        <c:axId val="1253028095"/>
        <c:scaling>
          <c:orientation val="minMax"/>
        </c:scaling>
        <c:delete val="1"/>
        <c:axPos val="t"/>
        <c:numFmt formatCode="0%" sourceLinked="1"/>
        <c:majorTickMark val="none"/>
        <c:minorTickMark val="none"/>
        <c:tickLblPos val="nextTo"/>
        <c:crossAx val="678380463"/>
        <c:crosses val="autoZero"/>
        <c:crossBetween val="between"/>
      </c:valAx>
      <c:spPr>
        <a:noFill/>
        <a:ln>
          <a:noFill/>
        </a:ln>
        <a:effectLst/>
      </c:spPr>
    </c:plotArea>
    <c:legend>
      <c:legendPos val="b"/>
      <c:layout>
        <c:manualLayout>
          <c:xMode val="edge"/>
          <c:yMode val="edge"/>
          <c:x val="0.15361586495442617"/>
          <c:y val="0.89871823229726744"/>
          <c:w val="0.84638413504557386"/>
          <c:h val="7.831879715018083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 always</c:v>
                </c:pt>
              </c:strCache>
            </c:strRef>
          </c:tx>
          <c:spPr>
            <a:solidFill>
              <a:srgbClr val="1CB3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Cereal boxes</c:v>
                </c:pt>
                <c:pt idx="1">
                  <c:v>Aluminium cans</c:v>
                </c:pt>
                <c:pt idx="2">
                  <c:v>Soft drink bottles</c:v>
                </c:pt>
              </c:strCache>
            </c:strRef>
          </c:cat>
          <c:val>
            <c:numRef>
              <c:f>Sheet1!$B$2:$B$4</c:f>
              <c:numCache>
                <c:formatCode>General</c:formatCode>
                <c:ptCount val="3"/>
                <c:pt idx="0">
                  <c:v>53</c:v>
                </c:pt>
                <c:pt idx="1">
                  <c:v>29</c:v>
                </c:pt>
                <c:pt idx="2">
                  <c:v>27</c:v>
                </c:pt>
              </c:numCache>
            </c:numRef>
          </c:val>
          <c:extLst>
            <c:ext xmlns:c16="http://schemas.microsoft.com/office/drawing/2014/chart" uri="{C3380CC4-5D6E-409C-BE32-E72D297353CC}">
              <c16:uniqueId val="{00000000-0FDF-40CF-AF32-BF1E15FDAA4A}"/>
            </c:ext>
          </c:extLst>
        </c:ser>
        <c:ser>
          <c:idx val="1"/>
          <c:order val="1"/>
          <c:tx>
            <c:strRef>
              <c:f>Sheet1!$C$1</c:f>
              <c:strCache>
                <c:ptCount val="1"/>
                <c:pt idx="0">
                  <c:v>% generally</c:v>
                </c:pt>
              </c:strCache>
            </c:strRef>
          </c:tx>
          <c:spPr>
            <a:solidFill>
              <a:srgbClr val="8EC7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Cereal boxes</c:v>
                </c:pt>
                <c:pt idx="1">
                  <c:v>Aluminium cans</c:v>
                </c:pt>
                <c:pt idx="2">
                  <c:v>Soft drink bottles</c:v>
                </c:pt>
              </c:strCache>
            </c:strRef>
          </c:cat>
          <c:val>
            <c:numRef>
              <c:f>Sheet1!$C$2:$C$4</c:f>
              <c:numCache>
                <c:formatCode>General</c:formatCode>
                <c:ptCount val="3"/>
                <c:pt idx="0">
                  <c:v>28</c:v>
                </c:pt>
                <c:pt idx="1">
                  <c:v>22</c:v>
                </c:pt>
                <c:pt idx="2">
                  <c:v>20</c:v>
                </c:pt>
              </c:numCache>
            </c:numRef>
          </c:val>
          <c:extLst>
            <c:ext xmlns:c16="http://schemas.microsoft.com/office/drawing/2014/chart" uri="{C3380CC4-5D6E-409C-BE32-E72D297353CC}">
              <c16:uniqueId val="{00000001-0FDF-40CF-AF32-BF1E15FDAA4A}"/>
            </c:ext>
          </c:extLst>
        </c:ser>
        <c:ser>
          <c:idx val="2"/>
          <c:order val="2"/>
          <c:tx>
            <c:strRef>
              <c:f>Sheet1!$D$1</c:f>
              <c:strCache>
                <c:ptCount val="1"/>
                <c:pt idx="0">
                  <c:v>% sometimes</c:v>
                </c:pt>
              </c:strCache>
            </c:strRef>
          </c:tx>
          <c:spPr>
            <a:solidFill>
              <a:srgbClr val="FFDB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Cereal boxes</c:v>
                </c:pt>
                <c:pt idx="1">
                  <c:v>Aluminium cans</c:v>
                </c:pt>
                <c:pt idx="2">
                  <c:v>Soft drink bottles</c:v>
                </c:pt>
              </c:strCache>
            </c:strRef>
          </c:cat>
          <c:val>
            <c:numRef>
              <c:f>Sheet1!$D$2:$D$4</c:f>
              <c:numCache>
                <c:formatCode>General</c:formatCode>
                <c:ptCount val="3"/>
                <c:pt idx="0">
                  <c:v>14</c:v>
                </c:pt>
                <c:pt idx="1">
                  <c:v>24</c:v>
                </c:pt>
                <c:pt idx="2">
                  <c:v>29</c:v>
                </c:pt>
              </c:numCache>
            </c:numRef>
          </c:val>
          <c:extLst>
            <c:ext xmlns:c16="http://schemas.microsoft.com/office/drawing/2014/chart" uri="{C3380CC4-5D6E-409C-BE32-E72D297353CC}">
              <c16:uniqueId val="{00000002-0FDF-40CF-AF32-BF1E15FDAA4A}"/>
            </c:ext>
          </c:extLst>
        </c:ser>
        <c:ser>
          <c:idx val="3"/>
          <c:order val="3"/>
          <c:tx>
            <c:strRef>
              <c:f>Sheet1!$E$1</c:f>
              <c:strCache>
                <c:ptCount val="1"/>
                <c:pt idx="0">
                  <c:v>% never</c:v>
                </c:pt>
              </c:strCache>
            </c:strRef>
          </c:tx>
          <c:spPr>
            <a:solidFill>
              <a:srgbClr val="F690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Cereal boxes</c:v>
                </c:pt>
                <c:pt idx="1">
                  <c:v>Aluminium cans</c:v>
                </c:pt>
                <c:pt idx="2">
                  <c:v>Soft drink bottles</c:v>
                </c:pt>
              </c:strCache>
            </c:strRef>
          </c:cat>
          <c:val>
            <c:numRef>
              <c:f>Sheet1!$E$2:$E$4</c:f>
              <c:numCache>
                <c:formatCode>General</c:formatCode>
                <c:ptCount val="3"/>
                <c:pt idx="0">
                  <c:v>5</c:v>
                </c:pt>
                <c:pt idx="1">
                  <c:v>25</c:v>
                </c:pt>
                <c:pt idx="2">
                  <c:v>25</c:v>
                </c:pt>
              </c:numCache>
            </c:numRef>
          </c:val>
          <c:extLst>
            <c:ext xmlns:c16="http://schemas.microsoft.com/office/drawing/2014/chart" uri="{C3380CC4-5D6E-409C-BE32-E72D297353CC}">
              <c16:uniqueId val="{00000003-0FDF-40CF-AF32-BF1E15FDAA4A}"/>
            </c:ext>
          </c:extLst>
        </c:ser>
        <c:dLbls>
          <c:dLblPos val="ctr"/>
          <c:showLegendKey val="0"/>
          <c:showVal val="1"/>
          <c:showCatName val="0"/>
          <c:showSerName val="0"/>
          <c:showPercent val="0"/>
          <c:showBubbleSize val="0"/>
        </c:dLbls>
        <c:gapWidth val="150"/>
        <c:overlap val="100"/>
        <c:axId val="678380463"/>
        <c:axId val="1253028095"/>
      </c:barChart>
      <c:catAx>
        <c:axId val="6783804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3028095"/>
        <c:crosses val="autoZero"/>
        <c:auto val="1"/>
        <c:lblAlgn val="ctr"/>
        <c:lblOffset val="100"/>
        <c:noMultiLvlLbl val="0"/>
      </c:catAx>
      <c:valAx>
        <c:axId val="1253028095"/>
        <c:scaling>
          <c:orientation val="minMax"/>
        </c:scaling>
        <c:delete val="1"/>
        <c:axPos val="t"/>
        <c:numFmt formatCode="0%" sourceLinked="1"/>
        <c:majorTickMark val="none"/>
        <c:minorTickMark val="none"/>
        <c:tickLblPos val="nextTo"/>
        <c:crossAx val="678380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822941855082444"/>
          <c:y val="0.19545438638352025"/>
          <c:w val="0.51846099049235272"/>
          <c:h val="0.73859116095336563"/>
        </c:manualLayout>
      </c:layout>
      <c:barChart>
        <c:barDir val="col"/>
        <c:grouping val="percentStacked"/>
        <c:varyColors val="0"/>
        <c:ser>
          <c:idx val="0"/>
          <c:order val="0"/>
          <c:tx>
            <c:strRef>
              <c:f>Sheet1!$B$1</c:f>
              <c:strCache>
                <c:ptCount val="1"/>
                <c:pt idx="0">
                  <c:v>% always</c:v>
                </c:pt>
              </c:strCache>
            </c:strRef>
          </c:tx>
          <c:spPr>
            <a:solidFill>
              <a:srgbClr val="1CB3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c:v>
                </c:pt>
                <c:pt idx="1">
                  <c:v>New Zealand</c:v>
                </c:pt>
              </c:strCache>
            </c:strRef>
          </c:cat>
          <c:val>
            <c:numRef>
              <c:f>Sheet1!$B$2:$B$3</c:f>
              <c:numCache>
                <c:formatCode>General</c:formatCode>
                <c:ptCount val="2"/>
                <c:pt idx="0">
                  <c:v>22</c:v>
                </c:pt>
                <c:pt idx="1">
                  <c:v>22</c:v>
                </c:pt>
              </c:numCache>
            </c:numRef>
          </c:val>
          <c:extLst>
            <c:ext xmlns:c16="http://schemas.microsoft.com/office/drawing/2014/chart" uri="{C3380CC4-5D6E-409C-BE32-E72D297353CC}">
              <c16:uniqueId val="{00000000-78FB-477A-905B-445E195974D2}"/>
            </c:ext>
          </c:extLst>
        </c:ser>
        <c:ser>
          <c:idx val="1"/>
          <c:order val="1"/>
          <c:tx>
            <c:strRef>
              <c:f>Sheet1!$C$1</c:f>
              <c:strCache>
                <c:ptCount val="1"/>
                <c:pt idx="0">
                  <c:v>% generally</c:v>
                </c:pt>
              </c:strCache>
            </c:strRef>
          </c:tx>
          <c:spPr>
            <a:solidFill>
              <a:srgbClr val="8EC7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c:v>
                </c:pt>
                <c:pt idx="1">
                  <c:v>New Zealand</c:v>
                </c:pt>
              </c:strCache>
            </c:strRef>
          </c:cat>
          <c:val>
            <c:numRef>
              <c:f>Sheet1!$C$2:$C$3</c:f>
              <c:numCache>
                <c:formatCode>General</c:formatCode>
                <c:ptCount val="2"/>
                <c:pt idx="0">
                  <c:v>37</c:v>
                </c:pt>
                <c:pt idx="1">
                  <c:v>34</c:v>
                </c:pt>
              </c:numCache>
            </c:numRef>
          </c:val>
          <c:extLst>
            <c:ext xmlns:c16="http://schemas.microsoft.com/office/drawing/2014/chart" uri="{C3380CC4-5D6E-409C-BE32-E72D297353CC}">
              <c16:uniqueId val="{00000001-78FB-477A-905B-445E195974D2}"/>
            </c:ext>
          </c:extLst>
        </c:ser>
        <c:ser>
          <c:idx val="2"/>
          <c:order val="2"/>
          <c:tx>
            <c:strRef>
              <c:f>Sheet1!$D$1</c:f>
              <c:strCache>
                <c:ptCount val="1"/>
                <c:pt idx="0">
                  <c:v>% sometimes</c:v>
                </c:pt>
              </c:strCache>
            </c:strRef>
          </c:tx>
          <c:spPr>
            <a:solidFill>
              <a:srgbClr val="FFDB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c:v>
                </c:pt>
                <c:pt idx="1">
                  <c:v>New Zealand</c:v>
                </c:pt>
              </c:strCache>
            </c:strRef>
          </c:cat>
          <c:val>
            <c:numRef>
              <c:f>Sheet1!$D$2:$D$3</c:f>
              <c:numCache>
                <c:formatCode>General</c:formatCode>
                <c:ptCount val="2"/>
                <c:pt idx="0">
                  <c:v>25</c:v>
                </c:pt>
                <c:pt idx="1">
                  <c:v>27</c:v>
                </c:pt>
              </c:numCache>
            </c:numRef>
          </c:val>
          <c:extLst>
            <c:ext xmlns:c16="http://schemas.microsoft.com/office/drawing/2014/chart" uri="{C3380CC4-5D6E-409C-BE32-E72D297353CC}">
              <c16:uniqueId val="{00000002-78FB-477A-905B-445E195974D2}"/>
            </c:ext>
          </c:extLst>
        </c:ser>
        <c:ser>
          <c:idx val="3"/>
          <c:order val="3"/>
          <c:tx>
            <c:strRef>
              <c:f>Sheet1!$E$1</c:f>
              <c:strCache>
                <c:ptCount val="1"/>
                <c:pt idx="0">
                  <c:v>% never</c:v>
                </c:pt>
              </c:strCache>
            </c:strRef>
          </c:tx>
          <c:spPr>
            <a:solidFill>
              <a:srgbClr val="F690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c:v>
                </c:pt>
                <c:pt idx="1">
                  <c:v>New Zealand</c:v>
                </c:pt>
              </c:strCache>
            </c:strRef>
          </c:cat>
          <c:val>
            <c:numRef>
              <c:f>Sheet1!$E$2:$E$3</c:f>
              <c:numCache>
                <c:formatCode>General</c:formatCode>
                <c:ptCount val="2"/>
                <c:pt idx="0">
                  <c:v>16</c:v>
                </c:pt>
                <c:pt idx="1">
                  <c:v>18</c:v>
                </c:pt>
              </c:numCache>
            </c:numRef>
          </c:val>
          <c:extLst>
            <c:ext xmlns:c16="http://schemas.microsoft.com/office/drawing/2014/chart" uri="{C3380CC4-5D6E-409C-BE32-E72D297353CC}">
              <c16:uniqueId val="{00000003-78FB-477A-905B-445E195974D2}"/>
            </c:ext>
          </c:extLst>
        </c:ser>
        <c:dLbls>
          <c:dLblPos val="ctr"/>
          <c:showLegendKey val="0"/>
          <c:showVal val="1"/>
          <c:showCatName val="0"/>
          <c:showSerName val="0"/>
          <c:showPercent val="0"/>
          <c:showBubbleSize val="0"/>
        </c:dLbls>
        <c:gapWidth val="239"/>
        <c:overlap val="100"/>
        <c:axId val="678380463"/>
        <c:axId val="1253028095"/>
      </c:barChart>
      <c:catAx>
        <c:axId val="678380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3028095"/>
        <c:crosses val="autoZero"/>
        <c:auto val="1"/>
        <c:lblAlgn val="ctr"/>
        <c:lblOffset val="100"/>
        <c:noMultiLvlLbl val="0"/>
      </c:catAx>
      <c:valAx>
        <c:axId val="1253028095"/>
        <c:scaling>
          <c:orientation val="minMax"/>
        </c:scaling>
        <c:delete val="1"/>
        <c:axPos val="l"/>
        <c:numFmt formatCode="0%" sourceLinked="1"/>
        <c:majorTickMark val="none"/>
        <c:minorTickMark val="none"/>
        <c:tickLblPos val="nextTo"/>
        <c:crossAx val="678380463"/>
        <c:crosses val="autoZero"/>
        <c:crossBetween val="between"/>
      </c:valAx>
      <c:spPr>
        <a:noFill/>
        <a:ln>
          <a:noFill/>
        </a:ln>
        <a:effectLst/>
      </c:spPr>
    </c:plotArea>
    <c:legend>
      <c:legendPos val="l"/>
      <c:layout>
        <c:manualLayout>
          <c:xMode val="edge"/>
          <c:yMode val="edge"/>
          <c:x val="0.20714817210885669"/>
          <c:y val="0.37654890108433414"/>
          <c:w val="0.18882963587556714"/>
          <c:h val="0.5574300485166626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20251322644588"/>
          <c:y val="0.17154789570881898"/>
          <c:w val="0.65402352207774384"/>
          <c:h val="0.71034593783994548"/>
        </c:manualLayout>
      </c:layout>
      <c:doughnutChart>
        <c:varyColors val="1"/>
        <c:ser>
          <c:idx val="0"/>
          <c:order val="0"/>
          <c:tx>
            <c:strRef>
              <c:f>Sheet1!$B$1</c:f>
              <c:strCache>
                <c:ptCount val="1"/>
                <c:pt idx="0">
                  <c:v>Series 1</c:v>
                </c:pt>
              </c:strCache>
            </c:strRef>
          </c:tx>
          <c:spPr>
            <a:solidFill>
              <a:srgbClr val="8EC742"/>
            </a:solidFill>
          </c:spPr>
          <c:dPt>
            <c:idx val="0"/>
            <c:bubble3D val="0"/>
            <c:spPr>
              <a:solidFill>
                <a:srgbClr val="8EC742"/>
              </a:solidFill>
              <a:ln>
                <a:noFill/>
              </a:ln>
              <a:effectLst/>
            </c:spPr>
            <c:extLst>
              <c:ext xmlns:c16="http://schemas.microsoft.com/office/drawing/2014/chart" uri="{C3380CC4-5D6E-409C-BE32-E72D297353CC}">
                <c16:uniqueId val="{00000001-653D-4E14-BB61-28D7C04E52A2}"/>
              </c:ext>
            </c:extLst>
          </c:dPt>
          <c:dPt>
            <c:idx val="1"/>
            <c:bubble3D val="0"/>
            <c:spPr>
              <a:solidFill>
                <a:srgbClr val="1CB3BC"/>
              </a:solidFill>
              <a:ln>
                <a:noFill/>
              </a:ln>
              <a:effectLst/>
            </c:spPr>
            <c:extLst>
              <c:ext xmlns:c16="http://schemas.microsoft.com/office/drawing/2014/chart" uri="{C3380CC4-5D6E-409C-BE32-E72D297353CC}">
                <c16:uniqueId val="{00000003-653D-4E14-BB61-28D7C04E52A2}"/>
              </c:ext>
            </c:extLst>
          </c:dPt>
          <c:dPt>
            <c:idx val="2"/>
            <c:bubble3D val="0"/>
            <c:spPr>
              <a:solidFill>
                <a:srgbClr val="FFDB00"/>
              </a:solidFill>
              <a:ln>
                <a:noFill/>
              </a:ln>
              <a:effectLst/>
            </c:spPr>
            <c:extLst>
              <c:ext xmlns:c16="http://schemas.microsoft.com/office/drawing/2014/chart" uri="{C3380CC4-5D6E-409C-BE32-E72D297353CC}">
                <c16:uniqueId val="{00000005-653D-4E14-BB61-28D7C04E52A2}"/>
              </c:ext>
            </c:extLst>
          </c:dPt>
          <c:dPt>
            <c:idx val="3"/>
            <c:bubble3D val="0"/>
            <c:spPr>
              <a:solidFill>
                <a:srgbClr val="8EC742"/>
              </a:solidFill>
              <a:ln>
                <a:noFill/>
              </a:ln>
              <a:effectLst/>
            </c:spPr>
            <c:extLst>
              <c:ext xmlns:c16="http://schemas.microsoft.com/office/drawing/2014/chart" uri="{C3380CC4-5D6E-409C-BE32-E72D297353CC}">
                <c16:uniqueId val="{00000007-653D-4E14-BB61-28D7C04E52A2}"/>
              </c:ext>
            </c:extLst>
          </c:dPt>
          <c:dPt>
            <c:idx val="4"/>
            <c:bubble3D val="0"/>
            <c:spPr>
              <a:solidFill>
                <a:srgbClr val="8EC742"/>
              </a:solidFill>
              <a:ln>
                <a:noFill/>
              </a:ln>
              <a:effectLst/>
            </c:spPr>
            <c:extLst>
              <c:ext xmlns:c16="http://schemas.microsoft.com/office/drawing/2014/chart" uri="{C3380CC4-5D6E-409C-BE32-E72D297353CC}">
                <c16:uniqueId val="{00000009-653D-4E14-BB61-28D7C04E52A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 Yes definitely</c:v>
                </c:pt>
                <c:pt idx="1">
                  <c:v>% Yes, I think so</c:v>
                </c:pt>
                <c:pt idx="2">
                  <c:v>% No</c:v>
                </c:pt>
              </c:strCache>
            </c:strRef>
          </c:cat>
          <c:val>
            <c:numRef>
              <c:f>Sheet1!$B$2:$B$4</c:f>
              <c:numCache>
                <c:formatCode>General</c:formatCode>
                <c:ptCount val="3"/>
                <c:pt idx="0">
                  <c:v>14</c:v>
                </c:pt>
                <c:pt idx="1">
                  <c:v>22</c:v>
                </c:pt>
                <c:pt idx="2">
                  <c:v>64</c:v>
                </c:pt>
              </c:numCache>
            </c:numRef>
          </c:val>
          <c:extLst>
            <c:ext xmlns:c16="http://schemas.microsoft.com/office/drawing/2014/chart" uri="{C3380CC4-5D6E-409C-BE32-E72D297353CC}">
              <c16:uniqueId val="{0000000A-653D-4E14-BB61-28D7C04E52A2}"/>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20251322644588"/>
          <c:y val="0.17154789570881898"/>
          <c:w val="0.65402352207774384"/>
          <c:h val="0.71034593783994548"/>
        </c:manualLayout>
      </c:layout>
      <c:doughnutChart>
        <c:varyColors val="1"/>
        <c:ser>
          <c:idx val="0"/>
          <c:order val="0"/>
          <c:tx>
            <c:strRef>
              <c:f>Sheet1!$B$1</c:f>
              <c:strCache>
                <c:ptCount val="1"/>
                <c:pt idx="0">
                  <c:v>Series 1</c:v>
                </c:pt>
              </c:strCache>
            </c:strRef>
          </c:tx>
          <c:spPr>
            <a:solidFill>
              <a:srgbClr val="8EC742"/>
            </a:solidFill>
          </c:spPr>
          <c:dPt>
            <c:idx val="0"/>
            <c:bubble3D val="0"/>
            <c:spPr>
              <a:solidFill>
                <a:srgbClr val="8EC742"/>
              </a:solidFill>
              <a:ln>
                <a:noFill/>
              </a:ln>
              <a:effectLst/>
            </c:spPr>
            <c:extLst>
              <c:ext xmlns:c16="http://schemas.microsoft.com/office/drawing/2014/chart" uri="{C3380CC4-5D6E-409C-BE32-E72D297353CC}">
                <c16:uniqueId val="{00000001-9740-4A2D-8CF4-74E0DAE3EADE}"/>
              </c:ext>
            </c:extLst>
          </c:dPt>
          <c:dPt>
            <c:idx val="1"/>
            <c:bubble3D val="0"/>
            <c:spPr>
              <a:solidFill>
                <a:srgbClr val="1CB3BC"/>
              </a:solidFill>
              <a:ln>
                <a:noFill/>
              </a:ln>
              <a:effectLst/>
            </c:spPr>
            <c:extLst>
              <c:ext xmlns:c16="http://schemas.microsoft.com/office/drawing/2014/chart" uri="{C3380CC4-5D6E-409C-BE32-E72D297353CC}">
                <c16:uniqueId val="{00000003-9740-4A2D-8CF4-74E0DAE3EADE}"/>
              </c:ext>
            </c:extLst>
          </c:dPt>
          <c:dPt>
            <c:idx val="2"/>
            <c:bubble3D val="0"/>
            <c:spPr>
              <a:solidFill>
                <a:srgbClr val="FFDB00"/>
              </a:solidFill>
              <a:ln>
                <a:noFill/>
              </a:ln>
              <a:effectLst/>
            </c:spPr>
            <c:extLst>
              <c:ext xmlns:c16="http://schemas.microsoft.com/office/drawing/2014/chart" uri="{C3380CC4-5D6E-409C-BE32-E72D297353CC}">
                <c16:uniqueId val="{00000005-9740-4A2D-8CF4-74E0DAE3EADE}"/>
              </c:ext>
            </c:extLst>
          </c:dPt>
          <c:dPt>
            <c:idx val="3"/>
            <c:bubble3D val="0"/>
            <c:spPr>
              <a:solidFill>
                <a:srgbClr val="8EC742"/>
              </a:solidFill>
              <a:ln>
                <a:noFill/>
              </a:ln>
              <a:effectLst/>
            </c:spPr>
            <c:extLst>
              <c:ext xmlns:c16="http://schemas.microsoft.com/office/drawing/2014/chart" uri="{C3380CC4-5D6E-409C-BE32-E72D297353CC}">
                <c16:uniqueId val="{00000007-9740-4A2D-8CF4-74E0DAE3EADE}"/>
              </c:ext>
            </c:extLst>
          </c:dPt>
          <c:dPt>
            <c:idx val="4"/>
            <c:bubble3D val="0"/>
            <c:spPr>
              <a:solidFill>
                <a:srgbClr val="8EC742"/>
              </a:solidFill>
              <a:ln>
                <a:noFill/>
              </a:ln>
              <a:effectLst/>
            </c:spPr>
            <c:extLst>
              <c:ext xmlns:c16="http://schemas.microsoft.com/office/drawing/2014/chart" uri="{C3380CC4-5D6E-409C-BE32-E72D297353CC}">
                <c16:uniqueId val="{00000009-9740-4A2D-8CF4-74E0DAE3EAD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 Yes definitely</c:v>
                </c:pt>
                <c:pt idx="1">
                  <c:v>% Yes, I think so</c:v>
                </c:pt>
                <c:pt idx="2">
                  <c:v>% No</c:v>
                </c:pt>
              </c:strCache>
            </c:strRef>
          </c:cat>
          <c:val>
            <c:numRef>
              <c:f>Sheet1!$B$2:$B$4</c:f>
              <c:numCache>
                <c:formatCode>General</c:formatCode>
                <c:ptCount val="3"/>
                <c:pt idx="0">
                  <c:v>13</c:v>
                </c:pt>
                <c:pt idx="1">
                  <c:v>22</c:v>
                </c:pt>
                <c:pt idx="2">
                  <c:v>65</c:v>
                </c:pt>
              </c:numCache>
            </c:numRef>
          </c:val>
          <c:extLst>
            <c:ext xmlns:c16="http://schemas.microsoft.com/office/drawing/2014/chart" uri="{C3380CC4-5D6E-409C-BE32-E72D297353CC}">
              <c16:uniqueId val="{0000000A-9740-4A2D-8CF4-74E0DAE3EADE}"/>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solidFill>
            <a:ln>
              <a:solidFill>
                <a:schemeClr val="bg1">
                  <a:lumMod val="75000"/>
                </a:schemeClr>
              </a:solidFill>
            </a:ln>
          </c:spPr>
          <c:dPt>
            <c:idx val="0"/>
            <c:bubble3D val="0"/>
            <c:spPr>
              <a:solidFill>
                <a:schemeClr val="bg1"/>
              </a:solidFill>
              <a:ln w="19050">
                <a:solidFill>
                  <a:schemeClr val="bg1">
                    <a:lumMod val="75000"/>
                  </a:schemeClr>
                </a:solidFill>
              </a:ln>
              <a:effectLst/>
            </c:spPr>
            <c:extLst>
              <c:ext xmlns:c16="http://schemas.microsoft.com/office/drawing/2014/chart" uri="{C3380CC4-5D6E-409C-BE32-E72D297353CC}">
                <c16:uniqueId val="{00000001-DF1C-41ED-9716-708988B34BB8}"/>
              </c:ext>
            </c:extLst>
          </c:dPt>
          <c:dPt>
            <c:idx val="1"/>
            <c:bubble3D val="0"/>
            <c:spPr>
              <a:solidFill>
                <a:schemeClr val="bg1"/>
              </a:solidFill>
              <a:ln w="19050">
                <a:solidFill>
                  <a:schemeClr val="bg1">
                    <a:lumMod val="75000"/>
                  </a:schemeClr>
                </a:solidFill>
              </a:ln>
              <a:effectLst/>
            </c:spPr>
            <c:extLst>
              <c:ext xmlns:c16="http://schemas.microsoft.com/office/drawing/2014/chart" uri="{C3380CC4-5D6E-409C-BE32-E72D297353CC}">
                <c16:uniqueId val="{00000003-DF1C-41ED-9716-708988B34BB8}"/>
              </c:ext>
            </c:extLst>
          </c:dPt>
          <c:dPt>
            <c:idx val="2"/>
            <c:bubble3D val="0"/>
            <c:spPr>
              <a:solidFill>
                <a:schemeClr val="bg1"/>
              </a:solidFill>
              <a:ln w="19050">
                <a:solidFill>
                  <a:schemeClr val="bg1">
                    <a:lumMod val="75000"/>
                  </a:schemeClr>
                </a:solidFill>
              </a:ln>
              <a:effectLst/>
            </c:spPr>
            <c:extLst>
              <c:ext xmlns:c16="http://schemas.microsoft.com/office/drawing/2014/chart" uri="{C3380CC4-5D6E-409C-BE32-E72D297353CC}">
                <c16:uniqueId val="{00000005-DF1C-41ED-9716-708988B34BB8}"/>
              </c:ext>
            </c:extLst>
          </c:dPt>
          <c:dPt>
            <c:idx val="3"/>
            <c:bubble3D val="0"/>
            <c:spPr>
              <a:solidFill>
                <a:srgbClr val="FFFFFF"/>
              </a:solidFill>
              <a:ln w="19050">
                <a:solidFill>
                  <a:schemeClr val="bg1">
                    <a:lumMod val="75000"/>
                  </a:schemeClr>
                </a:solidFill>
              </a:ln>
              <a:effectLst/>
            </c:spPr>
            <c:extLst>
              <c:ext xmlns:c16="http://schemas.microsoft.com/office/drawing/2014/chart" uri="{C3380CC4-5D6E-409C-BE32-E72D297353CC}">
                <c16:uniqueId val="{00000007-DF1C-41ED-9716-708988B34BB8}"/>
              </c:ext>
            </c:extLst>
          </c:dPt>
          <c:dPt>
            <c:idx val="4"/>
            <c:bubble3D val="0"/>
            <c:spPr>
              <a:solidFill>
                <a:srgbClr val="5B5C60"/>
              </a:solidFill>
              <a:ln w="19050">
                <a:solidFill>
                  <a:schemeClr val="bg1">
                    <a:lumMod val="75000"/>
                  </a:schemeClr>
                </a:solidFill>
              </a:ln>
              <a:effectLst/>
            </c:spPr>
            <c:extLst>
              <c:ext xmlns:c16="http://schemas.microsoft.com/office/drawing/2014/chart" uri="{C3380CC4-5D6E-409C-BE32-E72D297353CC}">
                <c16:uniqueId val="{00000009-DF1C-41ED-9716-708988B34BB8}"/>
              </c:ext>
            </c:extLst>
          </c:dPt>
          <c:cat>
            <c:strRef>
              <c:f>Sheet1!$A$2:$A$6</c:f>
              <c:strCache>
                <c:ptCount val="5"/>
                <c:pt idx="0">
                  <c:v>Advocates</c:v>
                </c:pt>
                <c:pt idx="1">
                  <c:v>Attainers</c:v>
                </c:pt>
                <c:pt idx="2">
                  <c:v>Fluctuating</c:v>
                </c:pt>
                <c:pt idx="3">
                  <c:v>Followers</c:v>
                </c:pt>
                <c:pt idx="4">
                  <c:v>Denial</c:v>
                </c:pt>
              </c:strCache>
            </c:strRef>
          </c:cat>
          <c:val>
            <c:numRef>
              <c:f>Sheet1!$B$2:$B$6</c:f>
              <c:numCache>
                <c:formatCode>0%</c:formatCode>
                <c:ptCount val="5"/>
                <c:pt idx="0">
                  <c:v>0.12</c:v>
                </c:pt>
                <c:pt idx="1">
                  <c:v>0.1</c:v>
                </c:pt>
                <c:pt idx="2">
                  <c:v>0.32</c:v>
                </c:pt>
                <c:pt idx="3">
                  <c:v>0.37</c:v>
                </c:pt>
                <c:pt idx="4">
                  <c:v>0.09</c:v>
                </c:pt>
              </c:numCache>
            </c:numRef>
          </c:val>
          <c:extLst>
            <c:ext xmlns:c16="http://schemas.microsoft.com/office/drawing/2014/chart" uri="{C3380CC4-5D6E-409C-BE32-E72D297353CC}">
              <c16:uniqueId val="{0000000A-DF1C-41ED-9716-708988B34BB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73194081215113"/>
          <c:y val="7.3053089807384744E-2"/>
          <c:w val="0.71948310857160436"/>
          <c:h val="0.77231189730882333"/>
        </c:manualLayout>
      </c:layout>
      <c:barChart>
        <c:barDir val="bar"/>
        <c:grouping val="percentStacked"/>
        <c:varyColors val="0"/>
        <c:ser>
          <c:idx val="0"/>
          <c:order val="0"/>
          <c:tx>
            <c:strRef>
              <c:f>Sheet1!$B$1</c:f>
              <c:strCache>
                <c:ptCount val="1"/>
                <c:pt idx="0">
                  <c:v>% always</c:v>
                </c:pt>
              </c:strCache>
            </c:strRef>
          </c:tx>
          <c:spPr>
            <a:solidFill>
              <a:srgbClr val="1CB3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Remove the plastic wrap from meat trays before recycling them (n=153)</c:v>
                </c:pt>
                <c:pt idx="1">
                  <c:v>Remove non-recyclable parts of the item before recycling them (n=279)</c:v>
                </c:pt>
                <c:pt idx="2">
                  <c:v>Put recyclables in a cardboard box in the recycling (n=279)</c:v>
                </c:pt>
                <c:pt idx="3">
                  <c:v>Put recyclables in a plastic bag in the recycling (n=279)</c:v>
                </c:pt>
              </c:strCache>
            </c:strRef>
          </c:cat>
          <c:val>
            <c:numRef>
              <c:f>Sheet1!$B$2:$B$5</c:f>
              <c:numCache>
                <c:formatCode>General</c:formatCode>
                <c:ptCount val="4"/>
                <c:pt idx="0">
                  <c:v>78</c:v>
                </c:pt>
                <c:pt idx="1">
                  <c:v>42</c:v>
                </c:pt>
                <c:pt idx="2">
                  <c:v>11</c:v>
                </c:pt>
                <c:pt idx="3">
                  <c:v>8</c:v>
                </c:pt>
              </c:numCache>
            </c:numRef>
          </c:val>
          <c:extLst>
            <c:ext xmlns:c16="http://schemas.microsoft.com/office/drawing/2014/chart" uri="{C3380CC4-5D6E-409C-BE32-E72D297353CC}">
              <c16:uniqueId val="{00000000-A5DF-4702-912C-569DA06BE1FB}"/>
            </c:ext>
          </c:extLst>
        </c:ser>
        <c:ser>
          <c:idx val="1"/>
          <c:order val="1"/>
          <c:tx>
            <c:strRef>
              <c:f>Sheet1!$C$1</c:f>
              <c:strCache>
                <c:ptCount val="1"/>
                <c:pt idx="0">
                  <c:v>% generally</c:v>
                </c:pt>
              </c:strCache>
            </c:strRef>
          </c:tx>
          <c:spPr>
            <a:solidFill>
              <a:srgbClr val="8EC7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Remove the plastic wrap from meat trays before recycling them (n=153)</c:v>
                </c:pt>
                <c:pt idx="1">
                  <c:v>Remove non-recyclable parts of the item before recycling them (n=279)</c:v>
                </c:pt>
                <c:pt idx="2">
                  <c:v>Put recyclables in a cardboard box in the recycling (n=279)</c:v>
                </c:pt>
                <c:pt idx="3">
                  <c:v>Put recyclables in a plastic bag in the recycling (n=279)</c:v>
                </c:pt>
              </c:strCache>
            </c:strRef>
          </c:cat>
          <c:val>
            <c:numRef>
              <c:f>Sheet1!$C$2:$C$5</c:f>
              <c:numCache>
                <c:formatCode>General</c:formatCode>
                <c:ptCount val="4"/>
                <c:pt idx="0">
                  <c:v>16</c:v>
                </c:pt>
                <c:pt idx="1">
                  <c:v>32</c:v>
                </c:pt>
                <c:pt idx="2">
                  <c:v>12</c:v>
                </c:pt>
                <c:pt idx="3">
                  <c:v>12</c:v>
                </c:pt>
              </c:numCache>
            </c:numRef>
          </c:val>
          <c:extLst>
            <c:ext xmlns:c16="http://schemas.microsoft.com/office/drawing/2014/chart" uri="{C3380CC4-5D6E-409C-BE32-E72D297353CC}">
              <c16:uniqueId val="{00000001-A5DF-4702-912C-569DA06BE1FB}"/>
            </c:ext>
          </c:extLst>
        </c:ser>
        <c:ser>
          <c:idx val="2"/>
          <c:order val="2"/>
          <c:tx>
            <c:strRef>
              <c:f>Sheet1!$D$1</c:f>
              <c:strCache>
                <c:ptCount val="1"/>
                <c:pt idx="0">
                  <c:v>% sometimes</c:v>
                </c:pt>
              </c:strCache>
            </c:strRef>
          </c:tx>
          <c:spPr>
            <a:solidFill>
              <a:srgbClr val="FFDB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Remove the plastic wrap from meat trays before recycling them (n=153)</c:v>
                </c:pt>
                <c:pt idx="1">
                  <c:v>Remove non-recyclable parts of the item before recycling them (n=279)</c:v>
                </c:pt>
                <c:pt idx="2">
                  <c:v>Put recyclables in a cardboard box in the recycling (n=279)</c:v>
                </c:pt>
                <c:pt idx="3">
                  <c:v>Put recyclables in a plastic bag in the recycling (n=279)</c:v>
                </c:pt>
              </c:strCache>
            </c:strRef>
          </c:cat>
          <c:val>
            <c:numRef>
              <c:f>Sheet1!$D$2:$D$5</c:f>
              <c:numCache>
                <c:formatCode>General</c:formatCode>
                <c:ptCount val="4"/>
                <c:pt idx="0">
                  <c:v>5</c:v>
                </c:pt>
                <c:pt idx="1">
                  <c:v>20</c:v>
                </c:pt>
                <c:pt idx="2">
                  <c:v>23</c:v>
                </c:pt>
                <c:pt idx="3">
                  <c:v>15</c:v>
                </c:pt>
              </c:numCache>
            </c:numRef>
          </c:val>
          <c:extLst>
            <c:ext xmlns:c16="http://schemas.microsoft.com/office/drawing/2014/chart" uri="{C3380CC4-5D6E-409C-BE32-E72D297353CC}">
              <c16:uniqueId val="{00000002-A5DF-4702-912C-569DA06BE1FB}"/>
            </c:ext>
          </c:extLst>
        </c:ser>
        <c:ser>
          <c:idx val="3"/>
          <c:order val="3"/>
          <c:tx>
            <c:strRef>
              <c:f>Sheet1!$E$1</c:f>
              <c:strCache>
                <c:ptCount val="1"/>
                <c:pt idx="0">
                  <c:v>% never</c:v>
                </c:pt>
              </c:strCache>
            </c:strRef>
          </c:tx>
          <c:spPr>
            <a:solidFill>
              <a:srgbClr val="F690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Remove the plastic wrap from meat trays before recycling them (n=153)</c:v>
                </c:pt>
                <c:pt idx="1">
                  <c:v>Remove non-recyclable parts of the item before recycling them (n=279)</c:v>
                </c:pt>
                <c:pt idx="2">
                  <c:v>Put recyclables in a cardboard box in the recycling (n=279)</c:v>
                </c:pt>
                <c:pt idx="3">
                  <c:v>Put recyclables in a plastic bag in the recycling (n=279)</c:v>
                </c:pt>
              </c:strCache>
            </c:strRef>
          </c:cat>
          <c:val>
            <c:numRef>
              <c:f>Sheet1!$E$2:$E$5</c:f>
              <c:numCache>
                <c:formatCode>General</c:formatCode>
                <c:ptCount val="4"/>
                <c:pt idx="0">
                  <c:v>1</c:v>
                </c:pt>
                <c:pt idx="1">
                  <c:v>7</c:v>
                </c:pt>
                <c:pt idx="2">
                  <c:v>54</c:v>
                </c:pt>
                <c:pt idx="3">
                  <c:v>64</c:v>
                </c:pt>
              </c:numCache>
            </c:numRef>
          </c:val>
          <c:extLst>
            <c:ext xmlns:c16="http://schemas.microsoft.com/office/drawing/2014/chart" uri="{C3380CC4-5D6E-409C-BE32-E72D297353CC}">
              <c16:uniqueId val="{00000003-A5DF-4702-912C-569DA06BE1FB}"/>
            </c:ext>
          </c:extLst>
        </c:ser>
        <c:dLbls>
          <c:dLblPos val="ctr"/>
          <c:showLegendKey val="0"/>
          <c:showVal val="1"/>
          <c:showCatName val="0"/>
          <c:showSerName val="0"/>
          <c:showPercent val="0"/>
          <c:showBubbleSize val="0"/>
        </c:dLbls>
        <c:gapWidth val="150"/>
        <c:overlap val="100"/>
        <c:axId val="678380463"/>
        <c:axId val="1253028095"/>
      </c:barChart>
      <c:catAx>
        <c:axId val="6783804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253028095"/>
        <c:crosses val="autoZero"/>
        <c:auto val="1"/>
        <c:lblAlgn val="ctr"/>
        <c:lblOffset val="100"/>
        <c:noMultiLvlLbl val="0"/>
      </c:catAx>
      <c:valAx>
        <c:axId val="1253028095"/>
        <c:scaling>
          <c:orientation val="minMax"/>
        </c:scaling>
        <c:delete val="1"/>
        <c:axPos val="t"/>
        <c:numFmt formatCode="0%" sourceLinked="1"/>
        <c:majorTickMark val="none"/>
        <c:minorTickMark val="none"/>
        <c:tickLblPos val="nextTo"/>
        <c:crossAx val="678380463"/>
        <c:crosses val="autoZero"/>
        <c:crossBetween val="between"/>
      </c:valAx>
      <c:spPr>
        <a:noFill/>
        <a:ln>
          <a:noFill/>
        </a:ln>
        <a:effectLst/>
      </c:spPr>
    </c:plotArea>
    <c:legend>
      <c:legendPos val="t"/>
      <c:layout>
        <c:manualLayout>
          <c:xMode val="edge"/>
          <c:yMode val="edge"/>
          <c:x val="0.28988589315807717"/>
          <c:y val="1.7035310487536277E-2"/>
          <c:w val="0.7092671099358604"/>
          <c:h val="5.81015867877529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750547402338931"/>
          <c:y val="0.19271665126753307"/>
          <c:w val="0.4647655958362894"/>
          <c:h val="0.77953357331398532"/>
        </c:manualLayout>
      </c:layout>
      <c:barChart>
        <c:barDir val="bar"/>
        <c:grouping val="clustered"/>
        <c:varyColors val="0"/>
        <c:ser>
          <c:idx val="0"/>
          <c:order val="0"/>
          <c:tx>
            <c:strRef>
              <c:f>Sheet1!$B$1</c:f>
              <c:strCache>
                <c:ptCount val="1"/>
                <c:pt idx="0">
                  <c:v>% Wellington City</c:v>
                </c:pt>
              </c:strCache>
            </c:strRef>
          </c:tx>
          <c:spPr>
            <a:solidFill>
              <a:srgbClr val="8EC7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Look for symbol/number on it</c:v>
                </c:pt>
                <c:pt idx="1">
                  <c:v>Look for text to indicate whether recyclable</c:v>
                </c:pt>
                <c:pt idx="2">
                  <c:v>Put into straight into recycling</c:v>
                </c:pt>
                <c:pt idx="3">
                  <c:v>Ask someone at home</c:v>
                </c:pt>
                <c:pt idx="4">
                  <c:v>Put straight into rubbish</c:v>
                </c:pt>
                <c:pt idx="5">
                  <c:v>Google it/search online</c:v>
                </c:pt>
                <c:pt idx="6">
                  <c:v>Look for council website/info</c:v>
                </c:pt>
                <c:pt idx="7">
                  <c:v>None of the above</c:v>
                </c:pt>
                <c:pt idx="8">
                  <c:v>Don't know</c:v>
                </c:pt>
              </c:strCache>
            </c:strRef>
          </c:cat>
          <c:val>
            <c:numRef>
              <c:f>Sheet1!$B$2:$B$10</c:f>
              <c:numCache>
                <c:formatCode>General</c:formatCode>
                <c:ptCount val="9"/>
                <c:pt idx="0">
                  <c:v>51</c:v>
                </c:pt>
                <c:pt idx="1">
                  <c:v>34</c:v>
                </c:pt>
                <c:pt idx="2">
                  <c:v>17</c:v>
                </c:pt>
                <c:pt idx="3">
                  <c:v>12</c:v>
                </c:pt>
                <c:pt idx="4">
                  <c:v>11</c:v>
                </c:pt>
                <c:pt idx="5">
                  <c:v>1</c:v>
                </c:pt>
                <c:pt idx="6">
                  <c:v>1</c:v>
                </c:pt>
                <c:pt idx="7">
                  <c:v>1</c:v>
                </c:pt>
                <c:pt idx="8">
                  <c:v>2</c:v>
                </c:pt>
              </c:numCache>
            </c:numRef>
          </c:val>
          <c:extLst>
            <c:ext xmlns:c16="http://schemas.microsoft.com/office/drawing/2014/chart" uri="{C3380CC4-5D6E-409C-BE32-E72D297353CC}">
              <c16:uniqueId val="{00000004-A4DA-4E3B-89EC-1C764E5FE6E9}"/>
            </c:ext>
          </c:extLst>
        </c:ser>
        <c:ser>
          <c:idx val="1"/>
          <c:order val="1"/>
          <c:tx>
            <c:strRef>
              <c:f>Sheet1!$C$1</c:f>
              <c:strCache>
                <c:ptCount val="1"/>
                <c:pt idx="0">
                  <c:v>% New Zealand</c:v>
                </c:pt>
              </c:strCache>
            </c:strRef>
          </c:tx>
          <c:spPr>
            <a:solidFill>
              <a:srgbClr val="F69021"/>
            </a:solidFill>
            <a:ln>
              <a:noFill/>
            </a:ln>
            <a:effectLst/>
          </c:spPr>
          <c:invertIfNegative val="0"/>
          <c:dPt>
            <c:idx val="7"/>
            <c:invertIfNegative val="0"/>
            <c:bubble3D val="0"/>
            <c:spPr>
              <a:solidFill>
                <a:srgbClr val="F69021"/>
              </a:solidFill>
              <a:ln>
                <a:noFill/>
              </a:ln>
              <a:effectLst/>
            </c:spPr>
            <c:extLst>
              <c:ext xmlns:c16="http://schemas.microsoft.com/office/drawing/2014/chart" uri="{C3380CC4-5D6E-409C-BE32-E72D297353CC}">
                <c16:uniqueId val="{00000001-2E61-4A98-9D67-696EDD9132F7}"/>
              </c:ext>
            </c:extLst>
          </c:dPt>
          <c:dPt>
            <c:idx val="8"/>
            <c:invertIfNegative val="0"/>
            <c:bubble3D val="0"/>
            <c:spPr>
              <a:solidFill>
                <a:srgbClr val="F69021"/>
              </a:solidFill>
              <a:ln>
                <a:noFill/>
              </a:ln>
              <a:effectLst/>
            </c:spPr>
            <c:extLst>
              <c:ext xmlns:c16="http://schemas.microsoft.com/office/drawing/2014/chart" uri="{C3380CC4-5D6E-409C-BE32-E72D297353CC}">
                <c16:uniqueId val="{00000003-2E61-4A98-9D67-696EDD9132F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Look for symbol/number on it</c:v>
                </c:pt>
                <c:pt idx="1">
                  <c:v>Look for text to indicate whether recyclable</c:v>
                </c:pt>
                <c:pt idx="2">
                  <c:v>Put into straight into recycling</c:v>
                </c:pt>
                <c:pt idx="3">
                  <c:v>Ask someone at home</c:v>
                </c:pt>
                <c:pt idx="4">
                  <c:v>Put straight into rubbish</c:v>
                </c:pt>
                <c:pt idx="5">
                  <c:v>Google it/search online</c:v>
                </c:pt>
                <c:pt idx="6">
                  <c:v>Look for council website/info</c:v>
                </c:pt>
                <c:pt idx="7">
                  <c:v>None of the above</c:v>
                </c:pt>
                <c:pt idx="8">
                  <c:v>Don't know</c:v>
                </c:pt>
              </c:strCache>
            </c:strRef>
          </c:cat>
          <c:val>
            <c:numRef>
              <c:f>Sheet1!$C$2:$C$10</c:f>
              <c:numCache>
                <c:formatCode>General</c:formatCode>
                <c:ptCount val="9"/>
                <c:pt idx="0">
                  <c:v>53</c:v>
                </c:pt>
                <c:pt idx="1">
                  <c:v>30</c:v>
                </c:pt>
                <c:pt idx="2">
                  <c:v>15</c:v>
                </c:pt>
                <c:pt idx="3">
                  <c:v>10</c:v>
                </c:pt>
                <c:pt idx="4">
                  <c:v>14</c:v>
                </c:pt>
                <c:pt idx="5">
                  <c:v>1</c:v>
                </c:pt>
                <c:pt idx="6">
                  <c:v>1</c:v>
                </c:pt>
                <c:pt idx="7">
                  <c:v>1</c:v>
                </c:pt>
                <c:pt idx="8">
                  <c:v>2</c:v>
                </c:pt>
              </c:numCache>
            </c:numRef>
          </c:val>
          <c:extLst>
            <c:ext xmlns:c16="http://schemas.microsoft.com/office/drawing/2014/chart" uri="{C3380CC4-5D6E-409C-BE32-E72D297353CC}">
              <c16:uniqueId val="{00000005-A4DA-4E3B-89EC-1C764E5FE6E9}"/>
            </c:ext>
          </c:extLst>
        </c:ser>
        <c:dLbls>
          <c:dLblPos val="outEnd"/>
          <c:showLegendKey val="0"/>
          <c:showVal val="1"/>
          <c:showCatName val="0"/>
          <c:showSerName val="0"/>
          <c:showPercent val="0"/>
          <c:showBubbleSize val="0"/>
        </c:dLbls>
        <c:gapWidth val="219"/>
        <c:axId val="640330479"/>
        <c:axId val="922846847"/>
      </c:barChart>
      <c:catAx>
        <c:axId val="64033047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2846847"/>
        <c:crosses val="autoZero"/>
        <c:auto val="1"/>
        <c:lblAlgn val="ctr"/>
        <c:lblOffset val="100"/>
        <c:noMultiLvlLbl val="0"/>
      </c:catAx>
      <c:valAx>
        <c:axId val="922846847"/>
        <c:scaling>
          <c:orientation val="minMax"/>
        </c:scaling>
        <c:delete val="1"/>
        <c:axPos val="t"/>
        <c:numFmt formatCode="General" sourceLinked="1"/>
        <c:majorTickMark val="none"/>
        <c:minorTickMark val="none"/>
        <c:tickLblPos val="nextTo"/>
        <c:crossAx val="640330479"/>
        <c:crosses val="autoZero"/>
        <c:crossBetween val="between"/>
      </c:valAx>
      <c:spPr>
        <a:noFill/>
        <a:ln>
          <a:noFill/>
        </a:ln>
        <a:effectLst/>
      </c:spPr>
    </c:plotArea>
    <c:legend>
      <c:legendPos val="r"/>
      <c:layout>
        <c:manualLayout>
          <c:xMode val="edge"/>
          <c:yMode val="edge"/>
          <c:x val="0.85134617208993457"/>
          <c:y val="0.44969854059622982"/>
          <c:w val="0.14062169939600924"/>
          <c:h val="0.159595904464339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800" dirty="0">
                <a:effectLst/>
              </a:rPr>
              <a:t>Which of these symbols or numbers tell you that a plastic container is recyclable?</a:t>
            </a:r>
            <a:endParaRPr lang="en-NZ" sz="1800"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correct in Wellington City</c:v>
                </c:pt>
              </c:strCache>
            </c:strRef>
          </c:tx>
          <c:spPr>
            <a:solidFill>
              <a:srgbClr val="8EC7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Fictitious symbol</c:v>
                </c:pt>
                <c:pt idx="1">
                  <c:v>Number 1</c:v>
                </c:pt>
                <c:pt idx="2">
                  <c:v>Number 5</c:v>
                </c:pt>
                <c:pt idx="3">
                  <c:v>Number 8</c:v>
                </c:pt>
                <c:pt idx="4">
                  <c:v>Intl Recycling Symbol</c:v>
                </c:pt>
              </c:strCache>
            </c:strRef>
          </c:cat>
          <c:val>
            <c:numRef>
              <c:f>Sheet1!$B$2:$B$6</c:f>
              <c:numCache>
                <c:formatCode>General</c:formatCode>
                <c:ptCount val="5"/>
                <c:pt idx="0">
                  <c:v>83</c:v>
                </c:pt>
                <c:pt idx="1">
                  <c:v>85</c:v>
                </c:pt>
                <c:pt idx="2">
                  <c:v>64</c:v>
                </c:pt>
                <c:pt idx="3">
                  <c:v>55</c:v>
                </c:pt>
                <c:pt idx="4">
                  <c:v>52</c:v>
                </c:pt>
              </c:numCache>
            </c:numRef>
          </c:val>
          <c:extLst>
            <c:ext xmlns:c16="http://schemas.microsoft.com/office/drawing/2014/chart" uri="{C3380CC4-5D6E-409C-BE32-E72D297353CC}">
              <c16:uniqueId val="{00000000-A0D4-4358-A5E9-85F1D1025C67}"/>
            </c:ext>
          </c:extLst>
        </c:ser>
        <c:ser>
          <c:idx val="1"/>
          <c:order val="1"/>
          <c:tx>
            <c:strRef>
              <c:f>Sheet1!$C$1</c:f>
              <c:strCache>
                <c:ptCount val="1"/>
                <c:pt idx="0">
                  <c:v>% correct in New Zealand</c:v>
                </c:pt>
              </c:strCache>
            </c:strRef>
          </c:tx>
          <c:spPr>
            <a:solidFill>
              <a:srgbClr val="F690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Fictitious symbol</c:v>
                </c:pt>
                <c:pt idx="1">
                  <c:v>Number 1</c:v>
                </c:pt>
                <c:pt idx="2">
                  <c:v>Number 5</c:v>
                </c:pt>
                <c:pt idx="3">
                  <c:v>Number 8</c:v>
                </c:pt>
                <c:pt idx="4">
                  <c:v>Intl Recycling Symbol</c:v>
                </c:pt>
              </c:strCache>
            </c:strRef>
          </c:cat>
          <c:val>
            <c:numRef>
              <c:f>Sheet1!$C$2:$C$6</c:f>
              <c:numCache>
                <c:formatCode>General</c:formatCode>
                <c:ptCount val="5"/>
                <c:pt idx="0">
                  <c:v>80</c:v>
                </c:pt>
                <c:pt idx="1">
                  <c:v>76</c:v>
                </c:pt>
                <c:pt idx="2">
                  <c:v>67</c:v>
                </c:pt>
                <c:pt idx="3">
                  <c:v>54</c:v>
                </c:pt>
                <c:pt idx="4">
                  <c:v>54</c:v>
                </c:pt>
              </c:numCache>
            </c:numRef>
          </c:val>
          <c:extLst>
            <c:ext xmlns:c16="http://schemas.microsoft.com/office/drawing/2014/chart" uri="{C3380CC4-5D6E-409C-BE32-E72D297353CC}">
              <c16:uniqueId val="{00000001-A0D4-4358-A5E9-85F1D1025C67}"/>
            </c:ext>
          </c:extLst>
        </c:ser>
        <c:dLbls>
          <c:dLblPos val="outEnd"/>
          <c:showLegendKey val="0"/>
          <c:showVal val="1"/>
          <c:showCatName val="0"/>
          <c:showSerName val="0"/>
          <c:showPercent val="0"/>
          <c:showBubbleSize val="0"/>
        </c:dLbls>
        <c:gapWidth val="219"/>
        <c:overlap val="-27"/>
        <c:axId val="640330479"/>
        <c:axId val="922846847"/>
      </c:barChart>
      <c:catAx>
        <c:axId val="640330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2846847"/>
        <c:crosses val="autoZero"/>
        <c:auto val="1"/>
        <c:lblAlgn val="ctr"/>
        <c:lblOffset val="100"/>
        <c:noMultiLvlLbl val="0"/>
      </c:catAx>
      <c:valAx>
        <c:axId val="922846847"/>
        <c:scaling>
          <c:orientation val="minMax"/>
        </c:scaling>
        <c:delete val="1"/>
        <c:axPos val="l"/>
        <c:numFmt formatCode="General" sourceLinked="1"/>
        <c:majorTickMark val="none"/>
        <c:minorTickMark val="none"/>
        <c:tickLblPos val="nextTo"/>
        <c:crossAx val="64033047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NZ" dirty="0"/>
              <a:t>Number of correct</a:t>
            </a:r>
            <a:r>
              <a:rPr lang="en-NZ" baseline="0" dirty="0"/>
              <a:t> responses (out of five)</a:t>
            </a:r>
            <a:endParaRPr lang="en-NZ" dirty="0"/>
          </a:p>
        </c:rich>
      </c:tx>
      <c:layout>
        <c:manualLayout>
          <c:xMode val="edge"/>
          <c:yMode val="edge"/>
          <c:x val="0.31870167580837605"/>
          <c:y val="3.8271033114324763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2274061856970745E-2"/>
          <c:y val="0.12412490922294844"/>
          <c:w val="0.74249431338000405"/>
          <c:h val="0.79248577587932223"/>
        </c:manualLayout>
      </c:layout>
      <c:barChart>
        <c:barDir val="col"/>
        <c:grouping val="percentStacked"/>
        <c:varyColors val="0"/>
        <c:ser>
          <c:idx val="0"/>
          <c:order val="0"/>
          <c:tx>
            <c:strRef>
              <c:f>Sheet1!$B$1</c:f>
              <c:strCache>
                <c:ptCount val="1"/>
                <c:pt idx="0">
                  <c:v>None</c:v>
                </c:pt>
              </c:strCache>
            </c:strRef>
          </c:tx>
          <c:spPr>
            <a:solidFill>
              <a:srgbClr val="5B5C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 Wellington City</c:v>
                </c:pt>
                <c:pt idx="1">
                  <c:v>% New Zealand</c:v>
                </c:pt>
              </c:strCache>
            </c:strRef>
          </c:cat>
          <c:val>
            <c:numRef>
              <c:f>Sheet1!$B$2:$B$3</c:f>
              <c:numCache>
                <c:formatCode>General</c:formatCode>
                <c:ptCount val="2"/>
                <c:pt idx="0">
                  <c:v>2</c:v>
                </c:pt>
                <c:pt idx="1">
                  <c:v>6</c:v>
                </c:pt>
              </c:numCache>
            </c:numRef>
          </c:val>
          <c:extLst>
            <c:ext xmlns:c16="http://schemas.microsoft.com/office/drawing/2014/chart" uri="{C3380CC4-5D6E-409C-BE32-E72D297353CC}">
              <c16:uniqueId val="{00000000-572F-4E2F-9779-5CA4E29E506B}"/>
            </c:ext>
          </c:extLst>
        </c:ser>
        <c:ser>
          <c:idx val="1"/>
          <c:order val="1"/>
          <c:tx>
            <c:strRef>
              <c:f>Sheet1!$C$1</c:f>
              <c:strCache>
                <c:ptCount val="1"/>
                <c:pt idx="0">
                  <c:v>1</c:v>
                </c:pt>
              </c:strCache>
            </c:strRef>
          </c:tx>
          <c:spPr>
            <a:solidFill>
              <a:srgbClr val="A7A8AB"/>
            </a:solidFill>
            <a:ln>
              <a:noFill/>
            </a:ln>
            <a:effectLst/>
          </c:spPr>
          <c:invertIfNegative val="0"/>
          <c:dLbls>
            <c:delete val="1"/>
          </c:dLbls>
          <c:cat>
            <c:strRef>
              <c:f>Sheet1!$A$2:$A$3</c:f>
              <c:strCache>
                <c:ptCount val="2"/>
                <c:pt idx="0">
                  <c:v>% Wellington City</c:v>
                </c:pt>
                <c:pt idx="1">
                  <c:v>% New Zealand</c:v>
                </c:pt>
              </c:strCache>
            </c:strRef>
          </c:cat>
          <c:val>
            <c:numRef>
              <c:f>Sheet1!$C$2:$C$3</c:f>
              <c:numCache>
                <c:formatCode>General</c:formatCode>
                <c:ptCount val="2"/>
                <c:pt idx="0">
                  <c:v>1</c:v>
                </c:pt>
                <c:pt idx="1">
                  <c:v>1</c:v>
                </c:pt>
              </c:numCache>
            </c:numRef>
          </c:val>
          <c:extLst>
            <c:ext xmlns:c16="http://schemas.microsoft.com/office/drawing/2014/chart" uri="{C3380CC4-5D6E-409C-BE32-E72D297353CC}">
              <c16:uniqueId val="{00000001-572F-4E2F-9779-5CA4E29E506B}"/>
            </c:ext>
          </c:extLst>
        </c:ser>
        <c:ser>
          <c:idx val="2"/>
          <c:order val="2"/>
          <c:tx>
            <c:strRef>
              <c:f>Sheet1!$D$1</c:f>
              <c:strCache>
                <c:ptCount val="1"/>
                <c:pt idx="0">
                  <c:v>2</c:v>
                </c:pt>
              </c:strCache>
            </c:strRef>
          </c:tx>
          <c:spPr>
            <a:solidFill>
              <a:srgbClr val="F690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 Wellington City</c:v>
                </c:pt>
                <c:pt idx="1">
                  <c:v>% New Zealand</c:v>
                </c:pt>
              </c:strCache>
            </c:strRef>
          </c:cat>
          <c:val>
            <c:numRef>
              <c:f>Sheet1!$D$2:$D$3</c:f>
              <c:numCache>
                <c:formatCode>General</c:formatCode>
                <c:ptCount val="2"/>
                <c:pt idx="0">
                  <c:v>3</c:v>
                </c:pt>
                <c:pt idx="1">
                  <c:v>7</c:v>
                </c:pt>
              </c:numCache>
            </c:numRef>
          </c:val>
          <c:extLst>
            <c:ext xmlns:c16="http://schemas.microsoft.com/office/drawing/2014/chart" uri="{C3380CC4-5D6E-409C-BE32-E72D297353CC}">
              <c16:uniqueId val="{00000002-572F-4E2F-9779-5CA4E29E506B}"/>
            </c:ext>
          </c:extLst>
        </c:ser>
        <c:ser>
          <c:idx val="3"/>
          <c:order val="3"/>
          <c:tx>
            <c:strRef>
              <c:f>Sheet1!$E$1</c:f>
              <c:strCache>
                <c:ptCount val="1"/>
                <c:pt idx="0">
                  <c:v>3</c:v>
                </c:pt>
              </c:strCache>
            </c:strRef>
          </c:tx>
          <c:spPr>
            <a:solidFill>
              <a:srgbClr val="FFDB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 Wellington City</c:v>
                </c:pt>
                <c:pt idx="1">
                  <c:v>% New Zealand</c:v>
                </c:pt>
              </c:strCache>
            </c:strRef>
          </c:cat>
          <c:val>
            <c:numRef>
              <c:f>Sheet1!$E$2:$E$3</c:f>
              <c:numCache>
                <c:formatCode>General</c:formatCode>
                <c:ptCount val="2"/>
                <c:pt idx="0">
                  <c:v>49</c:v>
                </c:pt>
                <c:pt idx="1">
                  <c:v>40</c:v>
                </c:pt>
              </c:numCache>
            </c:numRef>
          </c:val>
          <c:extLst>
            <c:ext xmlns:c16="http://schemas.microsoft.com/office/drawing/2014/chart" uri="{C3380CC4-5D6E-409C-BE32-E72D297353CC}">
              <c16:uniqueId val="{00000003-572F-4E2F-9779-5CA4E29E506B}"/>
            </c:ext>
          </c:extLst>
        </c:ser>
        <c:ser>
          <c:idx val="4"/>
          <c:order val="4"/>
          <c:tx>
            <c:strRef>
              <c:f>Sheet1!$F$1</c:f>
              <c:strCache>
                <c:ptCount val="1"/>
                <c:pt idx="0">
                  <c:v>4</c:v>
                </c:pt>
              </c:strCache>
            </c:strRef>
          </c:tx>
          <c:spPr>
            <a:solidFill>
              <a:srgbClr val="8EC7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 Wellington City</c:v>
                </c:pt>
                <c:pt idx="1">
                  <c:v>% New Zealand</c:v>
                </c:pt>
              </c:strCache>
            </c:strRef>
          </c:cat>
          <c:val>
            <c:numRef>
              <c:f>Sheet1!$F$2:$F$3</c:f>
              <c:numCache>
                <c:formatCode>General</c:formatCode>
                <c:ptCount val="2"/>
                <c:pt idx="0">
                  <c:v>38</c:v>
                </c:pt>
                <c:pt idx="1">
                  <c:v>39</c:v>
                </c:pt>
              </c:numCache>
            </c:numRef>
          </c:val>
          <c:extLst>
            <c:ext xmlns:c16="http://schemas.microsoft.com/office/drawing/2014/chart" uri="{C3380CC4-5D6E-409C-BE32-E72D297353CC}">
              <c16:uniqueId val="{00000004-572F-4E2F-9779-5CA4E29E506B}"/>
            </c:ext>
          </c:extLst>
        </c:ser>
        <c:ser>
          <c:idx val="5"/>
          <c:order val="5"/>
          <c:tx>
            <c:strRef>
              <c:f>Sheet1!$G$1</c:f>
              <c:strCache>
                <c:ptCount val="1"/>
                <c:pt idx="0">
                  <c:v>5</c:v>
                </c:pt>
              </c:strCache>
            </c:strRef>
          </c:tx>
          <c:spPr>
            <a:solidFill>
              <a:srgbClr val="1CB3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 Wellington City</c:v>
                </c:pt>
                <c:pt idx="1">
                  <c:v>% New Zealand</c:v>
                </c:pt>
              </c:strCache>
            </c:strRef>
          </c:cat>
          <c:val>
            <c:numRef>
              <c:f>Sheet1!$G$2:$G$3</c:f>
              <c:numCache>
                <c:formatCode>General</c:formatCode>
                <c:ptCount val="2"/>
                <c:pt idx="0">
                  <c:v>7</c:v>
                </c:pt>
                <c:pt idx="1">
                  <c:v>9</c:v>
                </c:pt>
              </c:numCache>
            </c:numRef>
          </c:val>
          <c:extLst>
            <c:ext xmlns:c16="http://schemas.microsoft.com/office/drawing/2014/chart" uri="{C3380CC4-5D6E-409C-BE32-E72D297353CC}">
              <c16:uniqueId val="{00000005-572F-4E2F-9779-5CA4E29E506B}"/>
            </c:ext>
          </c:extLst>
        </c:ser>
        <c:dLbls>
          <c:dLblPos val="ctr"/>
          <c:showLegendKey val="0"/>
          <c:showVal val="1"/>
          <c:showCatName val="0"/>
          <c:showSerName val="0"/>
          <c:showPercent val="0"/>
          <c:showBubbleSize val="0"/>
        </c:dLbls>
        <c:gapWidth val="488"/>
        <c:overlap val="100"/>
        <c:axId val="678380463"/>
        <c:axId val="1253028095"/>
      </c:barChart>
      <c:catAx>
        <c:axId val="678380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3028095"/>
        <c:crosses val="autoZero"/>
        <c:auto val="1"/>
        <c:lblAlgn val="ctr"/>
        <c:lblOffset val="100"/>
        <c:noMultiLvlLbl val="0"/>
      </c:catAx>
      <c:valAx>
        <c:axId val="1253028095"/>
        <c:scaling>
          <c:orientation val="minMax"/>
        </c:scaling>
        <c:delete val="1"/>
        <c:axPos val="l"/>
        <c:numFmt formatCode="0%" sourceLinked="1"/>
        <c:majorTickMark val="none"/>
        <c:minorTickMark val="none"/>
        <c:tickLblPos val="nextTo"/>
        <c:crossAx val="678380463"/>
        <c:crosses val="autoZero"/>
        <c:crossBetween val="between"/>
      </c:valAx>
      <c:spPr>
        <a:noFill/>
        <a:ln>
          <a:noFill/>
        </a:ln>
        <a:effectLst/>
      </c:spPr>
    </c:plotArea>
    <c:legend>
      <c:legendPos val="l"/>
      <c:layout>
        <c:manualLayout>
          <c:xMode val="edge"/>
          <c:yMode val="edge"/>
          <c:x val="0.10655604181895632"/>
          <c:y val="0.16626970648276809"/>
          <c:w val="5.8296184456423122E-2"/>
          <c:h val="0.6790631236454920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07843774589538"/>
          <c:y val="0.1109437113046116"/>
          <c:w val="0.65402352207774384"/>
          <c:h val="0.71034593783994548"/>
        </c:manualLayout>
      </c:layout>
      <c:doughnutChart>
        <c:varyColors val="1"/>
        <c:ser>
          <c:idx val="0"/>
          <c:order val="0"/>
          <c:tx>
            <c:strRef>
              <c:f>Sheet1!$B$1</c:f>
              <c:strCache>
                <c:ptCount val="1"/>
                <c:pt idx="0">
                  <c:v>Series 1</c:v>
                </c:pt>
              </c:strCache>
            </c:strRef>
          </c:tx>
          <c:spPr>
            <a:solidFill>
              <a:srgbClr val="5B5C60"/>
            </a:solidFill>
          </c:spPr>
          <c:dPt>
            <c:idx val="0"/>
            <c:bubble3D val="0"/>
            <c:spPr>
              <a:solidFill>
                <a:srgbClr val="1CB3BC"/>
              </a:solidFill>
              <a:ln>
                <a:noFill/>
              </a:ln>
              <a:effectLst/>
            </c:spPr>
            <c:extLst>
              <c:ext xmlns:c16="http://schemas.microsoft.com/office/drawing/2014/chart" uri="{C3380CC4-5D6E-409C-BE32-E72D297353CC}">
                <c16:uniqueId val="{00000001-90A2-4447-899C-88DB2BCA258A}"/>
              </c:ext>
            </c:extLst>
          </c:dPt>
          <c:dPt>
            <c:idx val="1"/>
            <c:bubble3D val="0"/>
            <c:spPr>
              <a:solidFill>
                <a:srgbClr val="F69021"/>
              </a:solidFill>
              <a:ln>
                <a:noFill/>
              </a:ln>
              <a:effectLst/>
            </c:spPr>
            <c:extLst>
              <c:ext xmlns:c16="http://schemas.microsoft.com/office/drawing/2014/chart" uri="{C3380CC4-5D6E-409C-BE32-E72D297353CC}">
                <c16:uniqueId val="{00000003-90A2-4447-899C-88DB2BCA258A}"/>
              </c:ext>
            </c:extLst>
          </c:dPt>
          <c:dPt>
            <c:idx val="2"/>
            <c:bubble3D val="0"/>
            <c:spPr>
              <a:solidFill>
                <a:schemeClr val="bg1">
                  <a:lumMod val="65000"/>
                </a:schemeClr>
              </a:solidFill>
              <a:ln>
                <a:noFill/>
              </a:ln>
              <a:effectLst/>
            </c:spPr>
            <c:extLst>
              <c:ext xmlns:c16="http://schemas.microsoft.com/office/drawing/2014/chart" uri="{C3380CC4-5D6E-409C-BE32-E72D297353CC}">
                <c16:uniqueId val="{00000005-90A2-4447-899C-88DB2BCA258A}"/>
              </c:ext>
            </c:extLst>
          </c:dPt>
          <c:dPt>
            <c:idx val="3"/>
            <c:bubble3D val="0"/>
            <c:spPr>
              <a:solidFill>
                <a:srgbClr val="8EC742"/>
              </a:solidFill>
              <a:ln>
                <a:noFill/>
              </a:ln>
              <a:effectLst/>
            </c:spPr>
            <c:extLst>
              <c:ext xmlns:c16="http://schemas.microsoft.com/office/drawing/2014/chart" uri="{C3380CC4-5D6E-409C-BE32-E72D297353CC}">
                <c16:uniqueId val="{00000007-90A2-4447-899C-88DB2BCA258A}"/>
              </c:ext>
            </c:extLst>
          </c:dPt>
          <c:dPt>
            <c:idx val="4"/>
            <c:bubble3D val="0"/>
            <c:spPr>
              <a:solidFill>
                <a:srgbClr val="1CB3BC"/>
              </a:solidFill>
              <a:ln>
                <a:noFill/>
              </a:ln>
              <a:effectLst/>
            </c:spPr>
            <c:extLst>
              <c:ext xmlns:c16="http://schemas.microsoft.com/office/drawing/2014/chart" uri="{C3380CC4-5D6E-409C-BE32-E72D297353CC}">
                <c16:uniqueId val="{00000009-90A2-4447-899C-88DB2BCA258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 yes</c:v>
                </c:pt>
                <c:pt idx="1">
                  <c:v>% no</c:v>
                </c:pt>
                <c:pt idx="2">
                  <c:v>% don't know / not sure</c:v>
                </c:pt>
              </c:strCache>
            </c:strRef>
          </c:cat>
          <c:val>
            <c:numRef>
              <c:f>Sheet1!$B$2:$B$4</c:f>
              <c:numCache>
                <c:formatCode>General</c:formatCode>
                <c:ptCount val="3"/>
                <c:pt idx="0">
                  <c:v>50</c:v>
                </c:pt>
                <c:pt idx="1">
                  <c:v>28</c:v>
                </c:pt>
                <c:pt idx="2">
                  <c:v>22</c:v>
                </c:pt>
              </c:numCache>
            </c:numRef>
          </c:val>
          <c:extLst>
            <c:ext xmlns:c16="http://schemas.microsoft.com/office/drawing/2014/chart" uri="{C3380CC4-5D6E-409C-BE32-E72D297353CC}">
              <c16:uniqueId val="{0000000A-90A2-4447-899C-88DB2BCA258A}"/>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069306038725498"/>
          <c:y val="0.13034499439861494"/>
          <c:w val="0.65402352207774384"/>
          <c:h val="0.71034593783994548"/>
        </c:manualLayout>
      </c:layout>
      <c:doughnutChart>
        <c:varyColors val="1"/>
        <c:ser>
          <c:idx val="0"/>
          <c:order val="0"/>
          <c:tx>
            <c:strRef>
              <c:f>Sheet1!$B$1</c:f>
              <c:strCache>
                <c:ptCount val="1"/>
                <c:pt idx="0">
                  <c:v>Series 1</c:v>
                </c:pt>
              </c:strCache>
            </c:strRef>
          </c:tx>
          <c:spPr>
            <a:solidFill>
              <a:srgbClr val="5B5C60"/>
            </a:solidFill>
          </c:spPr>
          <c:dPt>
            <c:idx val="0"/>
            <c:bubble3D val="0"/>
            <c:spPr>
              <a:solidFill>
                <a:srgbClr val="1CB3BC"/>
              </a:solidFill>
              <a:ln>
                <a:noFill/>
              </a:ln>
              <a:effectLst/>
            </c:spPr>
            <c:extLst>
              <c:ext xmlns:c16="http://schemas.microsoft.com/office/drawing/2014/chart" uri="{C3380CC4-5D6E-409C-BE32-E72D297353CC}">
                <c16:uniqueId val="{00000001-4F54-4727-B099-4DEC51FC8E35}"/>
              </c:ext>
            </c:extLst>
          </c:dPt>
          <c:dPt>
            <c:idx val="1"/>
            <c:bubble3D val="0"/>
            <c:spPr>
              <a:solidFill>
                <a:srgbClr val="F69021"/>
              </a:solidFill>
              <a:ln>
                <a:noFill/>
              </a:ln>
              <a:effectLst/>
            </c:spPr>
            <c:extLst>
              <c:ext xmlns:c16="http://schemas.microsoft.com/office/drawing/2014/chart" uri="{C3380CC4-5D6E-409C-BE32-E72D297353CC}">
                <c16:uniqueId val="{00000003-4F54-4727-B099-4DEC51FC8E35}"/>
              </c:ext>
            </c:extLst>
          </c:dPt>
          <c:dPt>
            <c:idx val="2"/>
            <c:bubble3D val="0"/>
            <c:spPr>
              <a:solidFill>
                <a:schemeClr val="bg1">
                  <a:lumMod val="65000"/>
                </a:schemeClr>
              </a:solidFill>
              <a:ln>
                <a:noFill/>
              </a:ln>
              <a:effectLst/>
            </c:spPr>
            <c:extLst>
              <c:ext xmlns:c16="http://schemas.microsoft.com/office/drawing/2014/chart" uri="{C3380CC4-5D6E-409C-BE32-E72D297353CC}">
                <c16:uniqueId val="{00000005-4F54-4727-B099-4DEC51FC8E35}"/>
              </c:ext>
            </c:extLst>
          </c:dPt>
          <c:dPt>
            <c:idx val="3"/>
            <c:bubble3D val="0"/>
            <c:spPr>
              <a:solidFill>
                <a:srgbClr val="8EC742"/>
              </a:solidFill>
              <a:ln>
                <a:noFill/>
              </a:ln>
              <a:effectLst/>
            </c:spPr>
            <c:extLst>
              <c:ext xmlns:c16="http://schemas.microsoft.com/office/drawing/2014/chart" uri="{C3380CC4-5D6E-409C-BE32-E72D297353CC}">
                <c16:uniqueId val="{00000007-4F54-4727-B099-4DEC51FC8E35}"/>
              </c:ext>
            </c:extLst>
          </c:dPt>
          <c:dPt>
            <c:idx val="4"/>
            <c:bubble3D val="0"/>
            <c:spPr>
              <a:solidFill>
                <a:srgbClr val="1CB3BC"/>
              </a:solidFill>
              <a:ln>
                <a:noFill/>
              </a:ln>
              <a:effectLst/>
            </c:spPr>
            <c:extLst>
              <c:ext xmlns:c16="http://schemas.microsoft.com/office/drawing/2014/chart" uri="{C3380CC4-5D6E-409C-BE32-E72D297353CC}">
                <c16:uniqueId val="{00000009-4F54-4727-B099-4DEC51FC8E3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 yes</c:v>
                </c:pt>
                <c:pt idx="1">
                  <c:v>% no</c:v>
                </c:pt>
                <c:pt idx="2">
                  <c:v>% don't know / not sure</c:v>
                </c:pt>
              </c:strCache>
            </c:strRef>
          </c:cat>
          <c:val>
            <c:numRef>
              <c:f>Sheet1!$B$2:$B$4</c:f>
              <c:numCache>
                <c:formatCode>General</c:formatCode>
                <c:ptCount val="3"/>
                <c:pt idx="0">
                  <c:v>54</c:v>
                </c:pt>
                <c:pt idx="1">
                  <c:v>24</c:v>
                </c:pt>
                <c:pt idx="2">
                  <c:v>22</c:v>
                </c:pt>
              </c:numCache>
            </c:numRef>
          </c:val>
          <c:extLst>
            <c:ext xmlns:c16="http://schemas.microsoft.com/office/drawing/2014/chart" uri="{C3380CC4-5D6E-409C-BE32-E72D297353CC}">
              <c16:uniqueId val="{0000000A-4F54-4727-B099-4DEC51FC8E35}"/>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l"/>
      <c:layout>
        <c:manualLayout>
          <c:xMode val="edge"/>
          <c:yMode val="edge"/>
          <c:x val="8.2478642228032376E-2"/>
          <c:y val="0.40074396578062937"/>
          <c:w val="0.28698221255577055"/>
          <c:h val="0.1985120684387412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83258771955542"/>
          <c:y val="0.12235519697552678"/>
          <c:w val="0.46541462836250969"/>
          <c:h val="0.85812556473025658"/>
        </c:manualLayout>
      </c:layout>
      <c:barChart>
        <c:barDir val="bar"/>
        <c:grouping val="clustered"/>
        <c:varyColors val="0"/>
        <c:ser>
          <c:idx val="0"/>
          <c:order val="0"/>
          <c:tx>
            <c:strRef>
              <c:f>Sheet1!$B$1</c:f>
              <c:strCache>
                <c:ptCount val="1"/>
                <c:pt idx="0">
                  <c:v>Series 1</c:v>
                </c:pt>
              </c:strCache>
            </c:strRef>
          </c:tx>
          <c:spPr>
            <a:solidFill>
              <a:srgbClr val="5B5C60"/>
            </a:solidFill>
            <a:ln>
              <a:noFill/>
            </a:ln>
            <a:effectLst/>
          </c:spPr>
          <c:invertIfNegative val="0"/>
          <c:dPt>
            <c:idx val="0"/>
            <c:invertIfNegative val="0"/>
            <c:bubble3D val="0"/>
            <c:spPr>
              <a:solidFill>
                <a:srgbClr val="8EC742"/>
              </a:solidFill>
              <a:ln>
                <a:noFill/>
              </a:ln>
              <a:effectLst/>
            </c:spPr>
            <c:extLst>
              <c:ext xmlns:c16="http://schemas.microsoft.com/office/drawing/2014/chart" uri="{C3380CC4-5D6E-409C-BE32-E72D297353CC}">
                <c16:uniqueId val="{00000001-66D1-40D5-AD99-427E9F3E55E5}"/>
              </c:ext>
            </c:extLst>
          </c:dPt>
          <c:dPt>
            <c:idx val="1"/>
            <c:invertIfNegative val="0"/>
            <c:bubble3D val="0"/>
            <c:spPr>
              <a:solidFill>
                <a:srgbClr val="C9E4A6"/>
              </a:solidFill>
              <a:ln>
                <a:noFill/>
              </a:ln>
              <a:effectLst/>
            </c:spPr>
            <c:extLst>
              <c:ext xmlns:c16="http://schemas.microsoft.com/office/drawing/2014/chart" uri="{C3380CC4-5D6E-409C-BE32-E72D297353CC}">
                <c16:uniqueId val="{00000003-66D1-40D5-AD99-427E9F3E55E5}"/>
              </c:ext>
            </c:extLst>
          </c:dPt>
          <c:dPt>
            <c:idx val="2"/>
            <c:invertIfNegative val="0"/>
            <c:bubble3D val="0"/>
            <c:spPr>
              <a:solidFill>
                <a:srgbClr val="C9E4A6"/>
              </a:solidFill>
              <a:ln>
                <a:noFill/>
              </a:ln>
              <a:effectLst/>
            </c:spPr>
            <c:extLst>
              <c:ext xmlns:c16="http://schemas.microsoft.com/office/drawing/2014/chart" uri="{C3380CC4-5D6E-409C-BE32-E72D297353CC}">
                <c16:uniqueId val="{00000005-66D1-40D5-AD99-427E9F3E55E5}"/>
              </c:ext>
            </c:extLst>
          </c:dPt>
          <c:dPt>
            <c:idx val="3"/>
            <c:invertIfNegative val="0"/>
            <c:bubble3D val="0"/>
            <c:spPr>
              <a:solidFill>
                <a:srgbClr val="C9E4A6"/>
              </a:solidFill>
              <a:ln>
                <a:noFill/>
              </a:ln>
              <a:effectLst/>
            </c:spPr>
            <c:extLst>
              <c:ext xmlns:c16="http://schemas.microsoft.com/office/drawing/2014/chart" uri="{C3380CC4-5D6E-409C-BE32-E72D297353CC}">
                <c16:uniqueId val="{00000007-66D1-40D5-AD99-427E9F3E55E5}"/>
              </c:ext>
            </c:extLst>
          </c:dPt>
          <c:dPt>
            <c:idx val="4"/>
            <c:invertIfNegative val="0"/>
            <c:bubble3D val="0"/>
            <c:spPr>
              <a:solidFill>
                <a:srgbClr val="5BE0E7"/>
              </a:solidFill>
              <a:ln>
                <a:noFill/>
              </a:ln>
              <a:effectLst/>
            </c:spPr>
            <c:extLst>
              <c:ext xmlns:c16="http://schemas.microsoft.com/office/drawing/2014/chart" uri="{C3380CC4-5D6E-409C-BE32-E72D297353CC}">
                <c16:uniqueId val="{00000009-66D1-40D5-AD99-427E9F3E55E5}"/>
              </c:ext>
            </c:extLst>
          </c:dPt>
          <c:dPt>
            <c:idx val="5"/>
            <c:invertIfNegative val="0"/>
            <c:bubble3D val="0"/>
            <c:spPr>
              <a:solidFill>
                <a:srgbClr val="1CB3BC"/>
              </a:solidFill>
              <a:ln>
                <a:noFill/>
              </a:ln>
              <a:effectLst/>
            </c:spPr>
            <c:extLst>
              <c:ext xmlns:c16="http://schemas.microsoft.com/office/drawing/2014/chart" uri="{C3380CC4-5D6E-409C-BE32-E72D297353CC}">
                <c16:uniqueId val="{0000000B-66D1-40D5-AD99-427E9F3E55E5}"/>
              </c:ext>
            </c:extLst>
          </c:dPt>
          <c:dPt>
            <c:idx val="6"/>
            <c:invertIfNegative val="0"/>
            <c:bubble3D val="0"/>
            <c:spPr>
              <a:solidFill>
                <a:srgbClr val="5BE0E7"/>
              </a:solidFill>
              <a:ln>
                <a:noFill/>
              </a:ln>
              <a:effectLst/>
            </c:spPr>
            <c:extLst>
              <c:ext xmlns:c16="http://schemas.microsoft.com/office/drawing/2014/chart" uri="{C3380CC4-5D6E-409C-BE32-E72D297353CC}">
                <c16:uniqueId val="{0000000D-66D1-40D5-AD99-427E9F3E55E5}"/>
              </c:ext>
            </c:extLst>
          </c:dPt>
          <c:dPt>
            <c:idx val="7"/>
            <c:invertIfNegative val="0"/>
            <c:bubble3D val="0"/>
            <c:spPr>
              <a:solidFill>
                <a:srgbClr val="5BE0E7"/>
              </a:solidFill>
              <a:ln>
                <a:noFill/>
              </a:ln>
              <a:effectLst/>
            </c:spPr>
            <c:extLst>
              <c:ext xmlns:c16="http://schemas.microsoft.com/office/drawing/2014/chart" uri="{C3380CC4-5D6E-409C-BE32-E72D297353CC}">
                <c16:uniqueId val="{0000000F-66D1-40D5-AD99-427E9F3E55E5}"/>
              </c:ext>
            </c:extLst>
          </c:dPt>
          <c:dPt>
            <c:idx val="8"/>
            <c:invertIfNegative val="0"/>
            <c:bubble3D val="0"/>
            <c:spPr>
              <a:solidFill>
                <a:srgbClr val="5BE0E7"/>
              </a:solidFill>
              <a:ln>
                <a:noFill/>
              </a:ln>
              <a:effectLst/>
            </c:spPr>
            <c:extLst>
              <c:ext xmlns:c16="http://schemas.microsoft.com/office/drawing/2014/chart" uri="{C3380CC4-5D6E-409C-BE32-E72D297353CC}">
                <c16:uniqueId val="{00000011-66D1-40D5-AD99-427E9F3E55E5}"/>
              </c:ext>
            </c:extLst>
          </c:dPt>
          <c:dPt>
            <c:idx val="9"/>
            <c:invertIfNegative val="0"/>
            <c:bubble3D val="0"/>
            <c:spPr>
              <a:solidFill>
                <a:srgbClr val="FFF2A7"/>
              </a:solidFill>
              <a:ln>
                <a:noFill/>
              </a:ln>
              <a:effectLst/>
            </c:spPr>
            <c:extLst>
              <c:ext xmlns:c16="http://schemas.microsoft.com/office/drawing/2014/chart" uri="{C3380CC4-5D6E-409C-BE32-E72D297353CC}">
                <c16:uniqueId val="{00000013-66D1-40D5-AD99-427E9F3E55E5}"/>
              </c:ext>
            </c:extLst>
          </c:dPt>
          <c:dPt>
            <c:idx val="10"/>
            <c:invertIfNegative val="0"/>
            <c:bubble3D val="0"/>
            <c:spPr>
              <a:solidFill>
                <a:srgbClr val="FFDB00"/>
              </a:solidFill>
              <a:ln>
                <a:noFill/>
              </a:ln>
              <a:effectLst/>
            </c:spPr>
            <c:extLst>
              <c:ext xmlns:c16="http://schemas.microsoft.com/office/drawing/2014/chart" uri="{C3380CC4-5D6E-409C-BE32-E72D297353CC}">
                <c16:uniqueId val="{00000000-7DD7-49EE-8495-084084FBA0FE}"/>
              </c:ext>
            </c:extLst>
          </c:dPt>
          <c:dPt>
            <c:idx val="11"/>
            <c:invertIfNegative val="0"/>
            <c:bubble3D val="0"/>
            <c:spPr>
              <a:solidFill>
                <a:srgbClr val="FFF2A7"/>
              </a:solidFill>
              <a:ln>
                <a:noFill/>
              </a:ln>
              <a:effectLst/>
            </c:spPr>
            <c:extLst>
              <c:ext xmlns:c16="http://schemas.microsoft.com/office/drawing/2014/chart" uri="{C3380CC4-5D6E-409C-BE32-E72D297353CC}">
                <c16:uniqueId val="{00000017-66D1-40D5-AD99-427E9F3E55E5}"/>
              </c:ext>
            </c:extLst>
          </c:dPt>
          <c:dPt>
            <c:idx val="12"/>
            <c:invertIfNegative val="0"/>
            <c:bubble3D val="0"/>
            <c:spPr>
              <a:solidFill>
                <a:srgbClr val="FFF2A7"/>
              </a:solidFill>
              <a:ln>
                <a:noFill/>
              </a:ln>
              <a:effectLst/>
            </c:spPr>
            <c:extLst>
              <c:ext xmlns:c16="http://schemas.microsoft.com/office/drawing/2014/chart" uri="{C3380CC4-5D6E-409C-BE32-E72D297353CC}">
                <c16:uniqueId val="{00000019-66D1-40D5-AD99-427E9F3E55E5}"/>
              </c:ext>
            </c:extLst>
          </c:dPt>
          <c:dPt>
            <c:idx val="13"/>
            <c:invertIfNegative val="0"/>
            <c:bubble3D val="0"/>
            <c:spPr>
              <a:solidFill>
                <a:srgbClr val="FFF2A7"/>
              </a:solidFill>
              <a:ln>
                <a:noFill/>
              </a:ln>
              <a:effectLst/>
            </c:spPr>
            <c:extLst>
              <c:ext xmlns:c16="http://schemas.microsoft.com/office/drawing/2014/chart" uri="{C3380CC4-5D6E-409C-BE32-E72D297353CC}">
                <c16:uniqueId val="{0000001B-66D1-40D5-AD99-427E9F3E55E5}"/>
              </c:ext>
            </c:extLst>
          </c:dPt>
          <c:dPt>
            <c:idx val="14"/>
            <c:invertIfNegative val="0"/>
            <c:bubble3D val="0"/>
            <c:spPr>
              <a:solidFill>
                <a:srgbClr val="FFF2A7"/>
              </a:solidFill>
              <a:ln>
                <a:noFill/>
              </a:ln>
              <a:effectLst/>
            </c:spPr>
            <c:extLst>
              <c:ext xmlns:c16="http://schemas.microsoft.com/office/drawing/2014/chart" uri="{C3380CC4-5D6E-409C-BE32-E72D297353CC}">
                <c16:uniqueId val="{0000001D-66D1-40D5-AD99-427E9F3E55E5}"/>
              </c:ext>
            </c:extLst>
          </c:dPt>
          <c:dPt>
            <c:idx val="31"/>
            <c:invertIfNegative val="0"/>
            <c:bubble3D val="0"/>
            <c:spPr>
              <a:solidFill>
                <a:srgbClr val="A7A8AB"/>
              </a:solidFill>
              <a:ln>
                <a:noFill/>
              </a:ln>
              <a:effectLst/>
            </c:spPr>
            <c:extLst>
              <c:ext xmlns:c16="http://schemas.microsoft.com/office/drawing/2014/chart" uri="{C3380CC4-5D6E-409C-BE32-E72D297353CC}">
                <c16:uniqueId val="{00000037-66D1-40D5-AD99-427E9F3E55E5}"/>
              </c:ext>
            </c:extLst>
          </c:dPt>
          <c:dPt>
            <c:idx val="32"/>
            <c:invertIfNegative val="0"/>
            <c:bubble3D val="0"/>
            <c:spPr>
              <a:solidFill>
                <a:srgbClr val="A7A8AB"/>
              </a:solidFill>
              <a:ln>
                <a:noFill/>
              </a:ln>
              <a:effectLst/>
            </c:spPr>
            <c:extLst>
              <c:ext xmlns:c16="http://schemas.microsoft.com/office/drawing/2014/chart" uri="{C3380CC4-5D6E-409C-BE32-E72D297353CC}">
                <c16:uniqueId val="{00000039-66D1-40D5-AD99-427E9F3E55E5}"/>
              </c:ext>
            </c:extLst>
          </c:dPt>
          <c:dPt>
            <c:idx val="33"/>
            <c:invertIfNegative val="0"/>
            <c:bubble3D val="0"/>
            <c:spPr>
              <a:solidFill>
                <a:srgbClr val="A7A8AB"/>
              </a:solidFill>
              <a:ln>
                <a:noFill/>
              </a:ln>
              <a:effectLst/>
            </c:spPr>
            <c:extLst>
              <c:ext xmlns:c16="http://schemas.microsoft.com/office/drawing/2014/chart" uri="{C3380CC4-5D6E-409C-BE32-E72D297353CC}">
                <c16:uniqueId val="{0000003B-66D1-40D5-AD99-427E9F3E55E5}"/>
              </c:ext>
            </c:extLst>
          </c:dPt>
          <c:dPt>
            <c:idx val="35"/>
            <c:invertIfNegative val="0"/>
            <c:bubble3D val="0"/>
            <c:spPr>
              <a:solidFill>
                <a:schemeClr val="bg1">
                  <a:lumMod val="85000"/>
                </a:schemeClr>
              </a:solidFill>
              <a:ln>
                <a:noFill/>
              </a:ln>
              <a:effectLst/>
            </c:spPr>
            <c:extLst>
              <c:ext xmlns:c16="http://schemas.microsoft.com/office/drawing/2014/chart" uri="{C3380CC4-5D6E-409C-BE32-E72D297353CC}">
                <c16:uniqueId val="{0000003D-66D1-40D5-AD99-427E9F3E55E5}"/>
              </c:ext>
            </c:extLst>
          </c:dPt>
          <c:dPt>
            <c:idx val="36"/>
            <c:invertIfNegative val="0"/>
            <c:bubble3D val="0"/>
            <c:spPr>
              <a:solidFill>
                <a:schemeClr val="bg1">
                  <a:lumMod val="95000"/>
                </a:schemeClr>
              </a:solidFill>
              <a:ln>
                <a:noFill/>
              </a:ln>
              <a:effectLst/>
            </c:spPr>
            <c:extLst>
              <c:ext xmlns:c16="http://schemas.microsoft.com/office/drawing/2014/chart" uri="{C3380CC4-5D6E-409C-BE32-E72D297353CC}">
                <c16:uniqueId val="{0000003F-66D1-40D5-AD99-427E9F3E55E5}"/>
              </c:ext>
            </c:extLst>
          </c:dPt>
          <c:dPt>
            <c:idx val="37"/>
            <c:invertIfNegative val="0"/>
            <c:bubble3D val="0"/>
            <c:spPr>
              <a:solidFill>
                <a:schemeClr val="bg1">
                  <a:lumMod val="95000"/>
                </a:schemeClr>
              </a:solidFill>
              <a:ln>
                <a:noFill/>
              </a:ln>
              <a:effectLst/>
            </c:spPr>
            <c:extLst>
              <c:ext xmlns:c16="http://schemas.microsoft.com/office/drawing/2014/chart" uri="{C3380CC4-5D6E-409C-BE32-E72D297353CC}">
                <c16:uniqueId val="{00000041-66D1-40D5-AD99-427E9F3E55E5}"/>
              </c:ext>
            </c:extLst>
          </c:dPt>
          <c:dPt>
            <c:idx val="38"/>
            <c:invertIfNegative val="0"/>
            <c:bubble3D val="0"/>
            <c:spPr>
              <a:solidFill>
                <a:schemeClr val="bg1">
                  <a:lumMod val="95000"/>
                </a:schemeClr>
              </a:solidFill>
              <a:ln>
                <a:noFill/>
              </a:ln>
              <a:effectLst/>
            </c:spPr>
            <c:extLst>
              <c:ext xmlns:c16="http://schemas.microsoft.com/office/drawing/2014/chart" uri="{C3380CC4-5D6E-409C-BE32-E72D297353CC}">
                <c16:uniqueId val="{00000043-66D1-40D5-AD99-427E9F3E55E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NETT word of mouth</c:v>
                </c:pt>
                <c:pt idx="1">
                  <c:v>Friends or colleagues told me</c:v>
                </c:pt>
                <c:pt idx="2">
                  <c:v>Someone else in my family or whānau told me</c:v>
                </c:pt>
                <c:pt idx="3">
                  <c:v>My kid(s) told me</c:v>
                </c:pt>
                <c:pt idx="5">
                  <c:v>NETT council information</c:v>
                </c:pt>
                <c:pt idx="6">
                  <c:v>Received information from the council</c:v>
                </c:pt>
                <c:pt idx="7">
                  <c:v>Saw it on a bin sticker</c:v>
                </c:pt>
                <c:pt idx="8">
                  <c:v>I saw it on a council website</c:v>
                </c:pt>
                <c:pt idx="10">
                  <c:v>NETT traditional media</c:v>
                </c:pt>
                <c:pt idx="11">
                  <c:v>Read it in newspaper / magazine</c:v>
                </c:pt>
                <c:pt idx="12">
                  <c:v>I saw it on TV</c:v>
                </c:pt>
                <c:pt idx="13">
                  <c:v>I heard it on the radio</c:v>
                </c:pt>
                <c:pt idx="14">
                  <c:v>I saw it on a truck or billboard advertisement</c:v>
                </c:pt>
              </c:strCache>
            </c:strRef>
          </c:cat>
          <c:val>
            <c:numRef>
              <c:f>Sheet1!$B$2:$B$16</c:f>
              <c:numCache>
                <c:formatCode>General</c:formatCode>
                <c:ptCount val="15"/>
                <c:pt idx="0">
                  <c:v>45</c:v>
                </c:pt>
                <c:pt idx="1">
                  <c:v>32</c:v>
                </c:pt>
                <c:pt idx="2">
                  <c:v>16</c:v>
                </c:pt>
                <c:pt idx="3">
                  <c:v>4</c:v>
                </c:pt>
                <c:pt idx="5">
                  <c:v>36</c:v>
                </c:pt>
                <c:pt idx="6">
                  <c:v>22</c:v>
                </c:pt>
                <c:pt idx="7">
                  <c:v>16</c:v>
                </c:pt>
                <c:pt idx="8">
                  <c:v>14</c:v>
                </c:pt>
                <c:pt idx="10">
                  <c:v>33</c:v>
                </c:pt>
                <c:pt idx="11">
                  <c:v>17</c:v>
                </c:pt>
                <c:pt idx="12">
                  <c:v>17</c:v>
                </c:pt>
                <c:pt idx="13">
                  <c:v>10</c:v>
                </c:pt>
                <c:pt idx="14">
                  <c:v>4</c:v>
                </c:pt>
              </c:numCache>
            </c:numRef>
          </c:val>
          <c:extLst>
            <c:ext xmlns:c16="http://schemas.microsoft.com/office/drawing/2014/chart" uri="{C3380CC4-5D6E-409C-BE32-E72D297353CC}">
              <c16:uniqueId val="{00000044-66D1-40D5-AD99-427E9F3E55E5}"/>
            </c:ext>
          </c:extLst>
        </c:ser>
        <c:dLbls>
          <c:dLblPos val="outEnd"/>
          <c:showLegendKey val="0"/>
          <c:showVal val="1"/>
          <c:showCatName val="0"/>
          <c:showSerName val="0"/>
          <c:showPercent val="0"/>
          <c:showBubbleSize val="0"/>
        </c:dLbls>
        <c:gapWidth val="59"/>
        <c:axId val="640330479"/>
        <c:axId val="922846847"/>
      </c:barChart>
      <c:catAx>
        <c:axId val="64033047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2846847"/>
        <c:crosses val="autoZero"/>
        <c:auto val="1"/>
        <c:lblAlgn val="ctr"/>
        <c:lblOffset val="100"/>
        <c:noMultiLvlLbl val="0"/>
      </c:catAx>
      <c:valAx>
        <c:axId val="922846847"/>
        <c:scaling>
          <c:orientation val="minMax"/>
        </c:scaling>
        <c:delete val="1"/>
        <c:axPos val="t"/>
        <c:numFmt formatCode="General" sourceLinked="1"/>
        <c:majorTickMark val="none"/>
        <c:minorTickMark val="none"/>
        <c:tickLblPos val="nextTo"/>
        <c:crossAx val="640330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83258771955542"/>
          <c:y val="0.12235519697552678"/>
          <c:w val="0.46541462836250969"/>
          <c:h val="0.85812556473025658"/>
        </c:manualLayout>
      </c:layout>
      <c:barChart>
        <c:barDir val="bar"/>
        <c:grouping val="clustered"/>
        <c:varyColors val="0"/>
        <c:ser>
          <c:idx val="0"/>
          <c:order val="0"/>
          <c:tx>
            <c:strRef>
              <c:f>Sheet1!$B$1</c:f>
              <c:strCache>
                <c:ptCount val="1"/>
                <c:pt idx="0">
                  <c:v>Series 1</c:v>
                </c:pt>
              </c:strCache>
            </c:strRef>
          </c:tx>
          <c:spPr>
            <a:solidFill>
              <a:srgbClr val="5B5C60"/>
            </a:solidFill>
            <a:ln>
              <a:noFill/>
            </a:ln>
            <a:effectLst/>
          </c:spPr>
          <c:invertIfNegative val="0"/>
          <c:dPt>
            <c:idx val="0"/>
            <c:invertIfNegative val="0"/>
            <c:bubble3D val="0"/>
            <c:spPr>
              <a:solidFill>
                <a:srgbClr val="F69021"/>
              </a:solidFill>
              <a:ln>
                <a:noFill/>
              </a:ln>
              <a:effectLst/>
            </c:spPr>
            <c:extLst>
              <c:ext xmlns:c16="http://schemas.microsoft.com/office/drawing/2014/chart" uri="{C3380CC4-5D6E-409C-BE32-E72D297353CC}">
                <c16:uniqueId val="{00000001-F89A-48E6-866E-5716F7BD3EE6}"/>
              </c:ext>
            </c:extLst>
          </c:dPt>
          <c:dPt>
            <c:idx val="1"/>
            <c:invertIfNegative val="0"/>
            <c:bubble3D val="0"/>
            <c:spPr>
              <a:solidFill>
                <a:srgbClr val="FAC890"/>
              </a:solidFill>
              <a:ln>
                <a:noFill/>
              </a:ln>
              <a:effectLst/>
            </c:spPr>
            <c:extLst>
              <c:ext xmlns:c16="http://schemas.microsoft.com/office/drawing/2014/chart" uri="{C3380CC4-5D6E-409C-BE32-E72D297353CC}">
                <c16:uniqueId val="{00000003-F89A-48E6-866E-5716F7BD3EE6}"/>
              </c:ext>
            </c:extLst>
          </c:dPt>
          <c:dPt>
            <c:idx val="2"/>
            <c:invertIfNegative val="0"/>
            <c:bubble3D val="0"/>
            <c:spPr>
              <a:solidFill>
                <a:srgbClr val="FAC890"/>
              </a:solidFill>
              <a:ln>
                <a:noFill/>
              </a:ln>
              <a:effectLst/>
            </c:spPr>
            <c:extLst>
              <c:ext xmlns:c16="http://schemas.microsoft.com/office/drawing/2014/chart" uri="{C3380CC4-5D6E-409C-BE32-E72D297353CC}">
                <c16:uniqueId val="{00000005-F89A-48E6-866E-5716F7BD3EE6}"/>
              </c:ext>
            </c:extLst>
          </c:dPt>
          <c:dPt>
            <c:idx val="3"/>
            <c:invertIfNegative val="0"/>
            <c:bubble3D val="0"/>
            <c:spPr>
              <a:solidFill>
                <a:srgbClr val="FAC890"/>
              </a:solidFill>
              <a:ln>
                <a:noFill/>
              </a:ln>
              <a:effectLst/>
            </c:spPr>
            <c:extLst>
              <c:ext xmlns:c16="http://schemas.microsoft.com/office/drawing/2014/chart" uri="{C3380CC4-5D6E-409C-BE32-E72D297353CC}">
                <c16:uniqueId val="{00000007-F89A-48E6-866E-5716F7BD3EE6}"/>
              </c:ext>
            </c:extLst>
          </c:dPt>
          <c:dPt>
            <c:idx val="4"/>
            <c:invertIfNegative val="0"/>
            <c:bubble3D val="0"/>
            <c:spPr>
              <a:solidFill>
                <a:srgbClr val="FAC890"/>
              </a:solidFill>
              <a:ln>
                <a:noFill/>
              </a:ln>
              <a:effectLst/>
            </c:spPr>
            <c:extLst>
              <c:ext xmlns:c16="http://schemas.microsoft.com/office/drawing/2014/chart" uri="{C3380CC4-5D6E-409C-BE32-E72D297353CC}">
                <c16:uniqueId val="{00000009-F89A-48E6-866E-5716F7BD3EE6}"/>
              </c:ext>
            </c:extLst>
          </c:dPt>
          <c:dPt>
            <c:idx val="5"/>
            <c:invertIfNegative val="0"/>
            <c:bubble3D val="0"/>
            <c:spPr>
              <a:solidFill>
                <a:srgbClr val="7F8085"/>
              </a:solidFill>
              <a:ln>
                <a:noFill/>
              </a:ln>
              <a:effectLst/>
            </c:spPr>
            <c:extLst>
              <c:ext xmlns:c16="http://schemas.microsoft.com/office/drawing/2014/chart" uri="{C3380CC4-5D6E-409C-BE32-E72D297353CC}">
                <c16:uniqueId val="{00000001-809A-44C0-83AE-030F37709382}"/>
              </c:ext>
            </c:extLst>
          </c:dPt>
          <c:dPt>
            <c:idx val="6"/>
            <c:invertIfNegative val="0"/>
            <c:bubble3D val="0"/>
            <c:spPr>
              <a:solidFill>
                <a:srgbClr val="A7A8AB"/>
              </a:solidFill>
              <a:ln>
                <a:noFill/>
              </a:ln>
              <a:effectLst/>
            </c:spPr>
            <c:extLst>
              <c:ext xmlns:c16="http://schemas.microsoft.com/office/drawing/2014/chart" uri="{C3380CC4-5D6E-409C-BE32-E72D297353CC}">
                <c16:uniqueId val="{0000000D-F89A-48E6-866E-5716F7BD3EE6}"/>
              </c:ext>
            </c:extLst>
          </c:dPt>
          <c:dPt>
            <c:idx val="7"/>
            <c:invertIfNegative val="0"/>
            <c:bubble3D val="0"/>
            <c:spPr>
              <a:solidFill>
                <a:srgbClr val="A7A8AB"/>
              </a:solidFill>
              <a:ln>
                <a:noFill/>
              </a:ln>
              <a:effectLst/>
            </c:spPr>
            <c:extLst>
              <c:ext xmlns:c16="http://schemas.microsoft.com/office/drawing/2014/chart" uri="{C3380CC4-5D6E-409C-BE32-E72D297353CC}">
                <c16:uniqueId val="{0000000F-F89A-48E6-866E-5716F7BD3EE6}"/>
              </c:ext>
            </c:extLst>
          </c:dPt>
          <c:dPt>
            <c:idx val="8"/>
            <c:invertIfNegative val="0"/>
            <c:bubble3D val="0"/>
            <c:spPr>
              <a:solidFill>
                <a:srgbClr val="A7A8AB"/>
              </a:solidFill>
              <a:ln>
                <a:noFill/>
              </a:ln>
              <a:effectLst/>
            </c:spPr>
            <c:extLst>
              <c:ext xmlns:c16="http://schemas.microsoft.com/office/drawing/2014/chart" uri="{C3380CC4-5D6E-409C-BE32-E72D297353CC}">
                <c16:uniqueId val="{00000000-809A-44C0-83AE-030F37709382}"/>
              </c:ext>
            </c:extLst>
          </c:dPt>
          <c:dPt>
            <c:idx val="9"/>
            <c:invertIfNegative val="0"/>
            <c:bubble3D val="0"/>
            <c:spPr>
              <a:solidFill>
                <a:schemeClr val="bg1">
                  <a:lumMod val="85000"/>
                </a:schemeClr>
              </a:solidFill>
              <a:ln>
                <a:noFill/>
              </a:ln>
              <a:effectLst/>
            </c:spPr>
            <c:extLst>
              <c:ext xmlns:c16="http://schemas.microsoft.com/office/drawing/2014/chart" uri="{C3380CC4-5D6E-409C-BE32-E72D297353CC}">
                <c16:uniqueId val="{00000013-F89A-48E6-866E-5716F7BD3EE6}"/>
              </c:ext>
            </c:extLst>
          </c:dPt>
          <c:dPt>
            <c:idx val="31"/>
            <c:invertIfNegative val="0"/>
            <c:bubble3D val="0"/>
            <c:spPr>
              <a:solidFill>
                <a:srgbClr val="A7A8AB"/>
              </a:solidFill>
              <a:ln>
                <a:noFill/>
              </a:ln>
              <a:effectLst/>
            </c:spPr>
            <c:extLst>
              <c:ext xmlns:c16="http://schemas.microsoft.com/office/drawing/2014/chart" uri="{C3380CC4-5D6E-409C-BE32-E72D297353CC}">
                <c16:uniqueId val="{00000037-F89A-48E6-866E-5716F7BD3EE6}"/>
              </c:ext>
            </c:extLst>
          </c:dPt>
          <c:dPt>
            <c:idx val="32"/>
            <c:invertIfNegative val="0"/>
            <c:bubble3D val="0"/>
            <c:spPr>
              <a:solidFill>
                <a:srgbClr val="A7A8AB"/>
              </a:solidFill>
              <a:ln>
                <a:noFill/>
              </a:ln>
              <a:effectLst/>
            </c:spPr>
            <c:extLst>
              <c:ext xmlns:c16="http://schemas.microsoft.com/office/drawing/2014/chart" uri="{C3380CC4-5D6E-409C-BE32-E72D297353CC}">
                <c16:uniqueId val="{00000039-F89A-48E6-866E-5716F7BD3EE6}"/>
              </c:ext>
            </c:extLst>
          </c:dPt>
          <c:dPt>
            <c:idx val="33"/>
            <c:invertIfNegative val="0"/>
            <c:bubble3D val="0"/>
            <c:spPr>
              <a:solidFill>
                <a:srgbClr val="A7A8AB"/>
              </a:solidFill>
              <a:ln>
                <a:noFill/>
              </a:ln>
              <a:effectLst/>
            </c:spPr>
            <c:extLst>
              <c:ext xmlns:c16="http://schemas.microsoft.com/office/drawing/2014/chart" uri="{C3380CC4-5D6E-409C-BE32-E72D297353CC}">
                <c16:uniqueId val="{0000003B-F89A-48E6-866E-5716F7BD3EE6}"/>
              </c:ext>
            </c:extLst>
          </c:dPt>
          <c:dPt>
            <c:idx val="35"/>
            <c:invertIfNegative val="0"/>
            <c:bubble3D val="0"/>
            <c:spPr>
              <a:solidFill>
                <a:schemeClr val="bg1">
                  <a:lumMod val="85000"/>
                </a:schemeClr>
              </a:solidFill>
              <a:ln>
                <a:noFill/>
              </a:ln>
              <a:effectLst/>
            </c:spPr>
            <c:extLst>
              <c:ext xmlns:c16="http://schemas.microsoft.com/office/drawing/2014/chart" uri="{C3380CC4-5D6E-409C-BE32-E72D297353CC}">
                <c16:uniqueId val="{0000003D-F89A-48E6-866E-5716F7BD3EE6}"/>
              </c:ext>
            </c:extLst>
          </c:dPt>
          <c:dPt>
            <c:idx val="36"/>
            <c:invertIfNegative val="0"/>
            <c:bubble3D val="0"/>
            <c:spPr>
              <a:solidFill>
                <a:schemeClr val="bg1">
                  <a:lumMod val="95000"/>
                </a:schemeClr>
              </a:solidFill>
              <a:ln>
                <a:noFill/>
              </a:ln>
              <a:effectLst/>
            </c:spPr>
            <c:extLst>
              <c:ext xmlns:c16="http://schemas.microsoft.com/office/drawing/2014/chart" uri="{C3380CC4-5D6E-409C-BE32-E72D297353CC}">
                <c16:uniqueId val="{0000003F-F89A-48E6-866E-5716F7BD3EE6}"/>
              </c:ext>
            </c:extLst>
          </c:dPt>
          <c:dPt>
            <c:idx val="37"/>
            <c:invertIfNegative val="0"/>
            <c:bubble3D val="0"/>
            <c:spPr>
              <a:solidFill>
                <a:schemeClr val="bg1">
                  <a:lumMod val="95000"/>
                </a:schemeClr>
              </a:solidFill>
              <a:ln>
                <a:noFill/>
              </a:ln>
              <a:effectLst/>
            </c:spPr>
            <c:extLst>
              <c:ext xmlns:c16="http://schemas.microsoft.com/office/drawing/2014/chart" uri="{C3380CC4-5D6E-409C-BE32-E72D297353CC}">
                <c16:uniqueId val="{00000041-F89A-48E6-866E-5716F7BD3EE6}"/>
              </c:ext>
            </c:extLst>
          </c:dPt>
          <c:dPt>
            <c:idx val="38"/>
            <c:invertIfNegative val="0"/>
            <c:bubble3D val="0"/>
            <c:spPr>
              <a:solidFill>
                <a:schemeClr val="bg1">
                  <a:lumMod val="95000"/>
                </a:schemeClr>
              </a:solidFill>
              <a:ln>
                <a:noFill/>
              </a:ln>
              <a:effectLst/>
            </c:spPr>
            <c:extLst>
              <c:ext xmlns:c16="http://schemas.microsoft.com/office/drawing/2014/chart" uri="{C3380CC4-5D6E-409C-BE32-E72D297353CC}">
                <c16:uniqueId val="{00000043-F89A-48E6-866E-5716F7BD3E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Sheet1!$A$19:$A$29</c:f>
              <c:strCache>
                <c:ptCount val="11"/>
                <c:pt idx="0">
                  <c:v>NETT online / social media</c:v>
                </c:pt>
                <c:pt idx="1">
                  <c:v>I saw it on social media</c:v>
                </c:pt>
                <c:pt idx="2">
                  <c:v>I did a google search</c:v>
                </c:pt>
                <c:pt idx="3">
                  <c:v>I saw it on another website</c:v>
                </c:pt>
                <c:pt idx="5">
                  <c:v>NETT other</c:v>
                </c:pt>
                <c:pt idx="6">
                  <c:v>I attended a workshop</c:v>
                </c:pt>
                <c:pt idx="7">
                  <c:v>From this survey</c:v>
                </c:pt>
                <c:pt idx="8">
                  <c:v>Other</c:v>
                </c:pt>
                <c:pt idx="10">
                  <c:v>Don't know / can't recall</c:v>
                </c:pt>
              </c:strCache>
            </c:strRef>
          </c:cat>
          <c:val>
            <c:numRef>
              <c:f>Sheet1!$B$19:$B$29</c:f>
              <c:numCache>
                <c:formatCode>General</c:formatCode>
                <c:ptCount val="11"/>
                <c:pt idx="0">
                  <c:v>31</c:v>
                </c:pt>
                <c:pt idx="1">
                  <c:v>18</c:v>
                </c:pt>
                <c:pt idx="2">
                  <c:v>14</c:v>
                </c:pt>
                <c:pt idx="3">
                  <c:v>8</c:v>
                </c:pt>
                <c:pt idx="5">
                  <c:v>7</c:v>
                </c:pt>
                <c:pt idx="6">
                  <c:v>2</c:v>
                </c:pt>
                <c:pt idx="7">
                  <c:v>2</c:v>
                </c:pt>
                <c:pt idx="8">
                  <c:v>3</c:v>
                </c:pt>
                <c:pt idx="10">
                  <c:v>8</c:v>
                </c:pt>
              </c:numCache>
            </c:numRef>
          </c:val>
          <c:extLst>
            <c:ext xmlns:c16="http://schemas.microsoft.com/office/drawing/2014/chart" uri="{C3380CC4-5D6E-409C-BE32-E72D297353CC}">
              <c16:uniqueId val="{00000044-F89A-48E6-866E-5716F7BD3EE6}"/>
            </c:ext>
          </c:extLst>
        </c:ser>
        <c:dLbls>
          <c:dLblPos val="outEnd"/>
          <c:showLegendKey val="0"/>
          <c:showVal val="1"/>
          <c:showCatName val="0"/>
          <c:showSerName val="0"/>
          <c:showPercent val="0"/>
          <c:showBubbleSize val="0"/>
        </c:dLbls>
        <c:gapWidth val="59"/>
        <c:axId val="640330479"/>
        <c:axId val="922846847"/>
      </c:barChart>
      <c:catAx>
        <c:axId val="64033047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2846847"/>
        <c:crosses val="autoZero"/>
        <c:auto val="1"/>
        <c:lblAlgn val="ctr"/>
        <c:lblOffset val="100"/>
        <c:noMultiLvlLbl val="0"/>
      </c:catAx>
      <c:valAx>
        <c:axId val="922846847"/>
        <c:scaling>
          <c:orientation val="minMax"/>
          <c:max val="50"/>
        </c:scaling>
        <c:delete val="1"/>
        <c:axPos val="t"/>
        <c:numFmt formatCode="General" sourceLinked="1"/>
        <c:majorTickMark val="out"/>
        <c:minorTickMark val="none"/>
        <c:tickLblPos val="nextTo"/>
        <c:crossAx val="640330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54805381448708"/>
          <c:y val="0.16670562918840709"/>
          <c:w val="0.47669916226757802"/>
          <c:h val="0.68713361277806873"/>
        </c:manualLayout>
      </c:layout>
      <c:barChart>
        <c:barDir val="bar"/>
        <c:grouping val="clustered"/>
        <c:varyColors val="0"/>
        <c:ser>
          <c:idx val="0"/>
          <c:order val="0"/>
          <c:tx>
            <c:strRef>
              <c:f>Sheet1!$B$1</c:f>
              <c:strCache>
                <c:ptCount val="1"/>
                <c:pt idx="0">
                  <c:v>% useful (total)</c:v>
                </c:pt>
              </c:strCache>
            </c:strRef>
          </c:tx>
          <c:spPr>
            <a:solidFill>
              <a:srgbClr val="1CB3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 recycling label on packaging telling you if or how it could be recycled</c:v>
                </c:pt>
                <c:pt idx="1">
                  <c:v>A free mobile recycling app to look up what can and can’t be recycled</c:v>
                </c:pt>
                <c:pt idx="2">
                  <c:v>A sticker on your recycling bin / container telling you what can and can’t be recycled</c:v>
                </c:pt>
                <c:pt idx="3">
                  <c:v>A magnet on your fridge</c:v>
                </c:pt>
                <c:pt idx="4">
                  <c:v>A free mobile recycling app telling you your collection day</c:v>
                </c:pt>
                <c:pt idx="5">
                  <c:v>A free no junk mail sticker for your letter box</c:v>
                </c:pt>
                <c:pt idx="6">
                  <c:v>A flyer in the mail</c:v>
                </c:pt>
              </c:strCache>
            </c:strRef>
          </c:cat>
          <c:val>
            <c:numRef>
              <c:f>Sheet1!$B$2:$B$8</c:f>
              <c:numCache>
                <c:formatCode>General</c:formatCode>
                <c:ptCount val="7"/>
                <c:pt idx="0">
                  <c:v>60</c:v>
                </c:pt>
                <c:pt idx="1">
                  <c:v>42</c:v>
                </c:pt>
                <c:pt idx="2">
                  <c:v>53</c:v>
                </c:pt>
                <c:pt idx="3">
                  <c:v>38</c:v>
                </c:pt>
                <c:pt idx="4">
                  <c:v>24</c:v>
                </c:pt>
                <c:pt idx="5">
                  <c:v>21</c:v>
                </c:pt>
                <c:pt idx="6">
                  <c:v>18</c:v>
                </c:pt>
              </c:numCache>
            </c:numRef>
          </c:val>
          <c:extLst>
            <c:ext xmlns:c16="http://schemas.microsoft.com/office/drawing/2014/chart" uri="{C3380CC4-5D6E-409C-BE32-E72D297353CC}">
              <c16:uniqueId val="{00000000-6BFB-40D8-8550-A5545FEAC36B}"/>
            </c:ext>
          </c:extLst>
        </c:ser>
        <c:ser>
          <c:idx val="1"/>
          <c:order val="1"/>
          <c:tx>
            <c:strRef>
              <c:f>Sheet1!$C$1</c:f>
              <c:strCache>
                <c:ptCount val="1"/>
                <c:pt idx="0">
                  <c:v>% most useful</c:v>
                </c:pt>
              </c:strCache>
            </c:strRef>
          </c:tx>
          <c:spPr>
            <a:solidFill>
              <a:srgbClr val="8EC7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 recycling label on packaging telling you if or how it could be recycled</c:v>
                </c:pt>
                <c:pt idx="1">
                  <c:v>A free mobile recycling app to look up what can and can’t be recycled</c:v>
                </c:pt>
                <c:pt idx="2">
                  <c:v>A sticker on your recycling bin / container telling you what can and can’t be recycled</c:v>
                </c:pt>
                <c:pt idx="3">
                  <c:v>A magnet on your fridge</c:v>
                </c:pt>
                <c:pt idx="4">
                  <c:v>A free mobile recycling app telling you your collection day</c:v>
                </c:pt>
                <c:pt idx="5">
                  <c:v>A free no junk mail sticker for your letter box</c:v>
                </c:pt>
                <c:pt idx="6">
                  <c:v>A flyer in the mail</c:v>
                </c:pt>
              </c:strCache>
            </c:strRef>
          </c:cat>
          <c:val>
            <c:numRef>
              <c:f>Sheet1!$C$2:$C$8</c:f>
              <c:numCache>
                <c:formatCode>General</c:formatCode>
                <c:ptCount val="7"/>
                <c:pt idx="0">
                  <c:v>31</c:v>
                </c:pt>
                <c:pt idx="1">
                  <c:v>19</c:v>
                </c:pt>
                <c:pt idx="2">
                  <c:v>21</c:v>
                </c:pt>
                <c:pt idx="3">
                  <c:v>16</c:v>
                </c:pt>
                <c:pt idx="4">
                  <c:v>4</c:v>
                </c:pt>
                <c:pt idx="5">
                  <c:v>2</c:v>
                </c:pt>
                <c:pt idx="6">
                  <c:v>4</c:v>
                </c:pt>
              </c:numCache>
            </c:numRef>
          </c:val>
          <c:extLst>
            <c:ext xmlns:c16="http://schemas.microsoft.com/office/drawing/2014/chart" uri="{C3380CC4-5D6E-409C-BE32-E72D297353CC}">
              <c16:uniqueId val="{00000001-6BFB-40D8-8550-A5545FEAC36B}"/>
            </c:ext>
          </c:extLst>
        </c:ser>
        <c:dLbls>
          <c:dLblPos val="outEnd"/>
          <c:showLegendKey val="0"/>
          <c:showVal val="1"/>
          <c:showCatName val="0"/>
          <c:showSerName val="0"/>
          <c:showPercent val="0"/>
          <c:showBubbleSize val="0"/>
        </c:dLbls>
        <c:gapWidth val="219"/>
        <c:axId val="640330479"/>
        <c:axId val="922846847"/>
      </c:barChart>
      <c:catAx>
        <c:axId val="640330479"/>
        <c:scaling>
          <c:orientation val="maxMin"/>
        </c:scaling>
        <c:delete val="1"/>
        <c:axPos val="l"/>
        <c:numFmt formatCode="General" sourceLinked="1"/>
        <c:majorTickMark val="none"/>
        <c:minorTickMark val="none"/>
        <c:tickLblPos val="nextTo"/>
        <c:crossAx val="922846847"/>
        <c:crosses val="autoZero"/>
        <c:auto val="1"/>
        <c:lblAlgn val="ctr"/>
        <c:lblOffset val="100"/>
        <c:noMultiLvlLbl val="0"/>
      </c:catAx>
      <c:valAx>
        <c:axId val="922846847"/>
        <c:scaling>
          <c:orientation val="minMax"/>
        </c:scaling>
        <c:delete val="1"/>
        <c:axPos val="t"/>
        <c:numFmt formatCode="General" sourceLinked="1"/>
        <c:majorTickMark val="none"/>
        <c:minorTickMark val="none"/>
        <c:tickLblPos val="nextTo"/>
        <c:crossAx val="640330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54805381448708"/>
          <c:y val="0.16670562918840709"/>
          <c:w val="0.47669916226757802"/>
          <c:h val="0.68713361277806873"/>
        </c:manualLayout>
      </c:layout>
      <c:barChart>
        <c:barDir val="bar"/>
        <c:grouping val="clustered"/>
        <c:varyColors val="0"/>
        <c:ser>
          <c:idx val="0"/>
          <c:order val="0"/>
          <c:tx>
            <c:strRef>
              <c:f>Sheet1!$B$1</c:f>
              <c:strCache>
                <c:ptCount val="1"/>
                <c:pt idx="0">
                  <c:v>% useful (total)</c:v>
                </c:pt>
              </c:strCache>
            </c:strRef>
          </c:tx>
          <c:spPr>
            <a:solidFill>
              <a:srgbClr val="1CB3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 recycling label on packaging telling you if or how it could be recycled</c:v>
                </c:pt>
                <c:pt idx="1">
                  <c:v>A free mobile recycling app to look up what can and can’t be recycled</c:v>
                </c:pt>
                <c:pt idx="2">
                  <c:v>A sticker on your recycling bin / container telling you what can and can’t be recycled</c:v>
                </c:pt>
                <c:pt idx="3">
                  <c:v>A magnet on your fridge</c:v>
                </c:pt>
                <c:pt idx="4">
                  <c:v>A free mobile recycling app telling you your collection day</c:v>
                </c:pt>
                <c:pt idx="5">
                  <c:v>A free no junk mail sticker for your letter box</c:v>
                </c:pt>
                <c:pt idx="6">
                  <c:v>A flyer in the mail</c:v>
                </c:pt>
              </c:strCache>
            </c:strRef>
          </c:cat>
          <c:val>
            <c:numRef>
              <c:f>Sheet1!$B$2:$B$8</c:f>
              <c:numCache>
                <c:formatCode>General</c:formatCode>
                <c:ptCount val="7"/>
                <c:pt idx="0">
                  <c:v>62</c:v>
                </c:pt>
                <c:pt idx="1">
                  <c:v>48</c:v>
                </c:pt>
                <c:pt idx="2">
                  <c:v>47</c:v>
                </c:pt>
                <c:pt idx="3">
                  <c:v>41</c:v>
                </c:pt>
                <c:pt idx="4">
                  <c:v>22</c:v>
                </c:pt>
                <c:pt idx="5">
                  <c:v>21</c:v>
                </c:pt>
                <c:pt idx="6">
                  <c:v>15</c:v>
                </c:pt>
              </c:numCache>
            </c:numRef>
          </c:val>
          <c:extLst>
            <c:ext xmlns:c16="http://schemas.microsoft.com/office/drawing/2014/chart" uri="{C3380CC4-5D6E-409C-BE32-E72D297353CC}">
              <c16:uniqueId val="{00000000-ED2D-47BF-AEEF-C3BEC388F3B2}"/>
            </c:ext>
          </c:extLst>
        </c:ser>
        <c:ser>
          <c:idx val="1"/>
          <c:order val="1"/>
          <c:tx>
            <c:strRef>
              <c:f>Sheet1!$C$1</c:f>
              <c:strCache>
                <c:ptCount val="1"/>
                <c:pt idx="0">
                  <c:v>% most useful</c:v>
                </c:pt>
              </c:strCache>
            </c:strRef>
          </c:tx>
          <c:spPr>
            <a:solidFill>
              <a:srgbClr val="8EC7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 recycling label on packaging telling you if or how it could be recycled</c:v>
                </c:pt>
                <c:pt idx="1">
                  <c:v>A free mobile recycling app to look up what can and can’t be recycled</c:v>
                </c:pt>
                <c:pt idx="2">
                  <c:v>A sticker on your recycling bin / container telling you what can and can’t be recycled</c:v>
                </c:pt>
                <c:pt idx="3">
                  <c:v>A magnet on your fridge</c:v>
                </c:pt>
                <c:pt idx="4">
                  <c:v>A free mobile recycling app telling you your collection day</c:v>
                </c:pt>
                <c:pt idx="5">
                  <c:v>A free no junk mail sticker for your letter box</c:v>
                </c:pt>
                <c:pt idx="6">
                  <c:v>A flyer in the mail</c:v>
                </c:pt>
              </c:strCache>
            </c:strRef>
          </c:cat>
          <c:val>
            <c:numRef>
              <c:f>Sheet1!$C$2:$C$8</c:f>
              <c:numCache>
                <c:formatCode>General</c:formatCode>
                <c:ptCount val="7"/>
                <c:pt idx="0">
                  <c:v>34</c:v>
                </c:pt>
                <c:pt idx="1">
                  <c:v>23</c:v>
                </c:pt>
                <c:pt idx="2">
                  <c:v>17</c:v>
                </c:pt>
                <c:pt idx="3">
                  <c:v>19</c:v>
                </c:pt>
                <c:pt idx="5">
                  <c:v>2</c:v>
                </c:pt>
                <c:pt idx="6">
                  <c:v>4</c:v>
                </c:pt>
              </c:numCache>
            </c:numRef>
          </c:val>
          <c:extLst>
            <c:ext xmlns:c16="http://schemas.microsoft.com/office/drawing/2014/chart" uri="{C3380CC4-5D6E-409C-BE32-E72D297353CC}">
              <c16:uniqueId val="{00000001-ED2D-47BF-AEEF-C3BEC388F3B2}"/>
            </c:ext>
          </c:extLst>
        </c:ser>
        <c:dLbls>
          <c:dLblPos val="outEnd"/>
          <c:showLegendKey val="0"/>
          <c:showVal val="1"/>
          <c:showCatName val="0"/>
          <c:showSerName val="0"/>
          <c:showPercent val="0"/>
          <c:showBubbleSize val="0"/>
        </c:dLbls>
        <c:gapWidth val="219"/>
        <c:axId val="640330479"/>
        <c:axId val="922846847"/>
      </c:barChart>
      <c:catAx>
        <c:axId val="640330479"/>
        <c:scaling>
          <c:orientation val="maxMin"/>
        </c:scaling>
        <c:delete val="1"/>
        <c:axPos val="l"/>
        <c:numFmt formatCode="General" sourceLinked="1"/>
        <c:majorTickMark val="none"/>
        <c:minorTickMark val="none"/>
        <c:tickLblPos val="nextTo"/>
        <c:crossAx val="922846847"/>
        <c:crosses val="autoZero"/>
        <c:auto val="1"/>
        <c:lblAlgn val="ctr"/>
        <c:lblOffset val="100"/>
        <c:noMultiLvlLbl val="0"/>
      </c:catAx>
      <c:valAx>
        <c:axId val="922846847"/>
        <c:scaling>
          <c:orientation val="minMax"/>
        </c:scaling>
        <c:delete val="1"/>
        <c:axPos val="t"/>
        <c:numFmt formatCode="General" sourceLinked="1"/>
        <c:majorTickMark val="none"/>
        <c:minorTickMark val="none"/>
        <c:tickLblPos val="nextTo"/>
        <c:crossAx val="640330479"/>
        <c:crosses val="autoZero"/>
        <c:crossBetween val="between"/>
      </c:valAx>
      <c:spPr>
        <a:noFill/>
        <a:ln>
          <a:noFill/>
        </a:ln>
        <a:effectLst/>
      </c:spPr>
    </c:plotArea>
    <c:legend>
      <c:legendPos val="b"/>
      <c:layout>
        <c:manualLayout>
          <c:xMode val="edge"/>
          <c:yMode val="edge"/>
          <c:x val="0.58278348796105739"/>
          <c:y val="0.82773905740959663"/>
          <c:w val="0.41721651203894261"/>
          <c:h val="4.492684426137406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09769073964479"/>
          <c:y val="0.12526698815836904"/>
          <c:w val="0.4996431197431897"/>
          <c:h val="0.74946602368326187"/>
        </c:manualLayout>
      </c:layout>
      <c:doughnutChart>
        <c:varyColors val="1"/>
        <c:ser>
          <c:idx val="0"/>
          <c:order val="0"/>
          <c:tx>
            <c:strRef>
              <c:f>Sheet1!$B$1</c:f>
              <c:strCache>
                <c:ptCount val="1"/>
                <c:pt idx="0">
                  <c:v>Sales</c:v>
                </c:pt>
              </c:strCache>
            </c:strRef>
          </c:tx>
          <c:spPr>
            <a:solidFill>
              <a:schemeClr val="bg1"/>
            </a:solidFill>
            <a:ln>
              <a:solidFill>
                <a:schemeClr val="bg1">
                  <a:lumMod val="75000"/>
                </a:schemeClr>
              </a:solidFill>
            </a:ln>
          </c:spPr>
          <c:dPt>
            <c:idx val="0"/>
            <c:bubble3D val="0"/>
            <c:spPr>
              <a:solidFill>
                <a:schemeClr val="bg1"/>
              </a:solidFill>
              <a:ln w="19050">
                <a:solidFill>
                  <a:schemeClr val="bg1">
                    <a:lumMod val="75000"/>
                  </a:schemeClr>
                </a:solidFill>
              </a:ln>
              <a:effectLst/>
            </c:spPr>
            <c:extLst>
              <c:ext xmlns:c16="http://schemas.microsoft.com/office/drawing/2014/chart" uri="{C3380CC4-5D6E-409C-BE32-E72D297353CC}">
                <c16:uniqueId val="{00000001-2290-4771-B82B-700458F40056}"/>
              </c:ext>
            </c:extLst>
          </c:dPt>
          <c:dPt>
            <c:idx val="1"/>
            <c:bubble3D val="0"/>
            <c:spPr>
              <a:solidFill>
                <a:schemeClr val="bg1"/>
              </a:solidFill>
              <a:ln w="19050">
                <a:solidFill>
                  <a:schemeClr val="bg1">
                    <a:lumMod val="75000"/>
                  </a:schemeClr>
                </a:solidFill>
              </a:ln>
              <a:effectLst/>
            </c:spPr>
            <c:extLst>
              <c:ext xmlns:c16="http://schemas.microsoft.com/office/drawing/2014/chart" uri="{C3380CC4-5D6E-409C-BE32-E72D297353CC}">
                <c16:uniqueId val="{00000003-2290-4771-B82B-700458F40056}"/>
              </c:ext>
            </c:extLst>
          </c:dPt>
          <c:dPt>
            <c:idx val="2"/>
            <c:bubble3D val="0"/>
            <c:spPr>
              <a:solidFill>
                <a:schemeClr val="bg1"/>
              </a:solidFill>
              <a:ln w="19050">
                <a:solidFill>
                  <a:schemeClr val="bg1">
                    <a:lumMod val="75000"/>
                  </a:schemeClr>
                </a:solidFill>
              </a:ln>
              <a:effectLst/>
            </c:spPr>
            <c:extLst>
              <c:ext xmlns:c16="http://schemas.microsoft.com/office/drawing/2014/chart" uri="{C3380CC4-5D6E-409C-BE32-E72D297353CC}">
                <c16:uniqueId val="{00000005-2290-4771-B82B-700458F40056}"/>
              </c:ext>
            </c:extLst>
          </c:dPt>
          <c:dPt>
            <c:idx val="3"/>
            <c:bubble3D val="0"/>
            <c:spPr>
              <a:solidFill>
                <a:srgbClr val="F69021"/>
              </a:solidFill>
              <a:ln w="19050">
                <a:solidFill>
                  <a:schemeClr val="bg1">
                    <a:lumMod val="75000"/>
                  </a:schemeClr>
                </a:solidFill>
              </a:ln>
              <a:effectLst/>
            </c:spPr>
            <c:extLst>
              <c:ext xmlns:c16="http://schemas.microsoft.com/office/drawing/2014/chart" uri="{C3380CC4-5D6E-409C-BE32-E72D297353CC}">
                <c16:uniqueId val="{00000007-2290-4771-B82B-700458F40056}"/>
              </c:ext>
            </c:extLst>
          </c:dPt>
          <c:dPt>
            <c:idx val="4"/>
            <c:bubble3D val="0"/>
            <c:spPr>
              <a:solidFill>
                <a:schemeClr val="bg1"/>
              </a:solidFill>
              <a:ln w="19050">
                <a:solidFill>
                  <a:schemeClr val="bg1">
                    <a:lumMod val="75000"/>
                  </a:schemeClr>
                </a:solidFill>
              </a:ln>
              <a:effectLst/>
            </c:spPr>
            <c:extLst>
              <c:ext xmlns:c16="http://schemas.microsoft.com/office/drawing/2014/chart" uri="{C3380CC4-5D6E-409C-BE32-E72D297353CC}">
                <c16:uniqueId val="{00000009-2290-4771-B82B-700458F40056}"/>
              </c:ext>
            </c:extLst>
          </c:dPt>
          <c:cat>
            <c:strRef>
              <c:f>Sheet1!$A$2:$A$6</c:f>
              <c:strCache>
                <c:ptCount val="5"/>
                <c:pt idx="0">
                  <c:v>Advocates</c:v>
                </c:pt>
                <c:pt idx="1">
                  <c:v>Attainers</c:v>
                </c:pt>
                <c:pt idx="2">
                  <c:v>Fluctuating</c:v>
                </c:pt>
                <c:pt idx="3">
                  <c:v>Followers</c:v>
                </c:pt>
                <c:pt idx="4">
                  <c:v>Denial</c:v>
                </c:pt>
              </c:strCache>
            </c:strRef>
          </c:cat>
          <c:val>
            <c:numRef>
              <c:f>Sheet1!$B$2:$B$6</c:f>
              <c:numCache>
                <c:formatCode>0%</c:formatCode>
                <c:ptCount val="5"/>
                <c:pt idx="0">
                  <c:v>0.12</c:v>
                </c:pt>
                <c:pt idx="1">
                  <c:v>0.1</c:v>
                </c:pt>
                <c:pt idx="2">
                  <c:v>0.32</c:v>
                </c:pt>
                <c:pt idx="3">
                  <c:v>0.37</c:v>
                </c:pt>
                <c:pt idx="4">
                  <c:v>0.09</c:v>
                </c:pt>
              </c:numCache>
            </c:numRef>
          </c:val>
          <c:extLst>
            <c:ext xmlns:c16="http://schemas.microsoft.com/office/drawing/2014/chart" uri="{C3380CC4-5D6E-409C-BE32-E72D297353CC}">
              <c16:uniqueId val="{0000000A-2290-4771-B82B-700458F4005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NZ" sz="1862" b="0" i="0" u="none" strike="noStrike" baseline="0" dirty="0">
                <a:effectLst/>
              </a:rPr>
              <a:t>Messaging – attention</a:t>
            </a:r>
            <a:endParaRPr lang="en-NZ" sz="1050" b="0" i="0" u="none" strike="noStrike" baseline="0" dirty="0">
              <a:effectLst/>
            </a:endParaRPr>
          </a:p>
          <a:p>
            <a:pPr>
              <a:defRPr/>
            </a:pPr>
            <a:r>
              <a:rPr lang="en-NZ" sz="1050" b="0" i="0" u="none" strike="noStrike" baseline="0" dirty="0">
                <a:effectLst/>
              </a:rPr>
              <a:t>0 = ‘Definitely would not grab my attention’ to 10 = ‘Definitely would grab my attention’</a:t>
            </a:r>
          </a:p>
          <a:p>
            <a:pPr>
              <a:defRPr/>
            </a:pPr>
            <a:r>
              <a:rPr lang="en-NZ" sz="1050" b="0" i="0" u="none" strike="noStrike" baseline="0" dirty="0">
                <a:effectLst/>
              </a:rPr>
              <a:t>(% all Wellington City respondents)</a:t>
            </a:r>
            <a:endParaRPr lang="en-NZ" sz="1050" b="0" dirty="0"/>
          </a:p>
        </c:rich>
      </c:tx>
      <c:layout>
        <c:manualLayout>
          <c:xMode val="edge"/>
          <c:yMode val="edge"/>
          <c:x val="0.31884434361286834"/>
          <c:y val="7.1770334928229667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2519452704295798"/>
          <c:y val="0.12386192672768756"/>
          <c:w val="0.65255132119816717"/>
          <c:h val="0.79860451688046141"/>
        </c:manualLayout>
      </c:layout>
      <c:barChart>
        <c:barDir val="bar"/>
        <c:grouping val="percentStacked"/>
        <c:varyColors val="0"/>
        <c:ser>
          <c:idx val="0"/>
          <c:order val="0"/>
          <c:tx>
            <c:strRef>
              <c:f>Sheet1!$B$1</c:f>
              <c:strCache>
                <c:ptCount val="1"/>
                <c:pt idx="0">
                  <c:v>0 to 5</c:v>
                </c:pt>
              </c:strCache>
            </c:strRef>
          </c:tx>
          <c:spPr>
            <a:solidFill>
              <a:srgbClr val="F690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Did you know dirty items can’t be recycled? Only 25% of us keep all our recycling clean. Empty it, rinse it, recycle it</c:v>
                </c:pt>
                <c:pt idx="1">
                  <c:v>There’s no recycling fairy. Real people handle your dirty recycling. Rinse your containers before recycling</c:v>
                </c:pt>
                <c:pt idx="2">
                  <c:v>When we recycle, we’re getting it right 85% of the time.  Know what to throw and help us reach 100%</c:v>
                </c:pt>
                <c:pt idx="3">
                  <c:v>Small items like bread tags and straws can’t be recycled. If it fits in your fist, bin it</c:v>
                </c:pt>
                <c:pt idx="4">
                  <c:v>Wherever you are in NZ, there are six things every council recycles. Always recycle soft drink bottles, milk bottles, glass jars, glass bottles, aluminium cans and tin cans</c:v>
                </c:pt>
                <c:pt idx="5">
                  <c:v>Most of us are doing a great job of recycling but here are the top three things we are putting in the wrong bin. Paper cups, tissues and juice cartons belong in the rubbish</c:v>
                </c:pt>
                <c:pt idx="6">
                  <c:v>Recycled right = recycling. Recycled wrong = rubbish. If it’s dirty, tiny or soft plastic it can’t be recycled at kerbside</c:v>
                </c:pt>
                <c:pt idx="7">
                  <c:v>Recycle like the superhero your kids want you to be. Take the lid off and rinse before you recycle</c:v>
                </c:pt>
              </c:strCache>
            </c:strRef>
          </c:cat>
          <c:val>
            <c:numRef>
              <c:f>Sheet1!$B$2:$B$9</c:f>
              <c:numCache>
                <c:formatCode>General</c:formatCode>
                <c:ptCount val="8"/>
                <c:pt idx="0">
                  <c:v>20</c:v>
                </c:pt>
                <c:pt idx="1">
                  <c:v>21</c:v>
                </c:pt>
                <c:pt idx="2">
                  <c:v>24</c:v>
                </c:pt>
                <c:pt idx="3">
                  <c:v>26</c:v>
                </c:pt>
                <c:pt idx="4">
                  <c:v>28.000000000000004</c:v>
                </c:pt>
                <c:pt idx="5">
                  <c:v>27</c:v>
                </c:pt>
                <c:pt idx="6">
                  <c:v>30</c:v>
                </c:pt>
                <c:pt idx="7">
                  <c:v>30</c:v>
                </c:pt>
              </c:numCache>
            </c:numRef>
          </c:val>
          <c:extLst>
            <c:ext xmlns:c16="http://schemas.microsoft.com/office/drawing/2014/chart" uri="{C3380CC4-5D6E-409C-BE32-E72D297353CC}">
              <c16:uniqueId val="{00000000-F4AD-4B6A-9E25-2A15985A2A14}"/>
            </c:ext>
          </c:extLst>
        </c:ser>
        <c:ser>
          <c:idx val="1"/>
          <c:order val="1"/>
          <c:tx>
            <c:strRef>
              <c:f>Sheet1!$C$1</c:f>
              <c:strCache>
                <c:ptCount val="1"/>
                <c:pt idx="0">
                  <c:v>6 to 8</c:v>
                </c:pt>
              </c:strCache>
            </c:strRef>
          </c:tx>
          <c:spPr>
            <a:solidFill>
              <a:srgbClr val="8EC7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Did you know dirty items can’t be recycled? Only 25% of us keep all our recycling clean. Empty it, rinse it, recycle it</c:v>
                </c:pt>
                <c:pt idx="1">
                  <c:v>There’s no recycling fairy. Real people handle your dirty recycling. Rinse your containers before recycling</c:v>
                </c:pt>
                <c:pt idx="2">
                  <c:v>When we recycle, we’re getting it right 85% of the time.  Know what to throw and help us reach 100%</c:v>
                </c:pt>
                <c:pt idx="3">
                  <c:v>Small items like bread tags and straws can’t be recycled. If it fits in your fist, bin it</c:v>
                </c:pt>
                <c:pt idx="4">
                  <c:v>Wherever you are in NZ, there are six things every council recycles. Always recycle soft drink bottles, milk bottles, glass jars, glass bottles, aluminium cans and tin cans</c:v>
                </c:pt>
                <c:pt idx="5">
                  <c:v>Most of us are doing a great job of recycling but here are the top three things we are putting in the wrong bin. Paper cups, tissues and juice cartons belong in the rubbish</c:v>
                </c:pt>
                <c:pt idx="6">
                  <c:v>Recycled right = recycling. Recycled wrong = rubbish. If it’s dirty, tiny or soft plastic it can’t be recycled at kerbside</c:v>
                </c:pt>
                <c:pt idx="7">
                  <c:v>Recycle like the superhero your kids want you to be. Take the lid off and rinse before you recycle</c:v>
                </c:pt>
              </c:strCache>
            </c:strRef>
          </c:cat>
          <c:val>
            <c:numRef>
              <c:f>Sheet1!$C$2:$C$9</c:f>
              <c:numCache>
                <c:formatCode>General</c:formatCode>
                <c:ptCount val="8"/>
                <c:pt idx="0">
                  <c:v>47</c:v>
                </c:pt>
                <c:pt idx="1">
                  <c:v>46</c:v>
                </c:pt>
                <c:pt idx="2">
                  <c:v>43</c:v>
                </c:pt>
                <c:pt idx="3">
                  <c:v>42</c:v>
                </c:pt>
                <c:pt idx="4">
                  <c:v>45</c:v>
                </c:pt>
                <c:pt idx="5">
                  <c:v>47</c:v>
                </c:pt>
                <c:pt idx="6">
                  <c:v>44</c:v>
                </c:pt>
                <c:pt idx="7">
                  <c:v>47</c:v>
                </c:pt>
              </c:numCache>
            </c:numRef>
          </c:val>
          <c:extLst>
            <c:ext xmlns:c16="http://schemas.microsoft.com/office/drawing/2014/chart" uri="{C3380CC4-5D6E-409C-BE32-E72D297353CC}">
              <c16:uniqueId val="{00000001-F4AD-4B6A-9E25-2A15985A2A14}"/>
            </c:ext>
          </c:extLst>
        </c:ser>
        <c:ser>
          <c:idx val="2"/>
          <c:order val="2"/>
          <c:tx>
            <c:strRef>
              <c:f>Sheet1!$D$1</c:f>
              <c:strCache>
                <c:ptCount val="1"/>
                <c:pt idx="0">
                  <c:v>9 to 10</c:v>
                </c:pt>
              </c:strCache>
            </c:strRef>
          </c:tx>
          <c:spPr>
            <a:solidFill>
              <a:srgbClr val="1CB3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Did you know dirty items can’t be recycled? Only 25% of us keep all our recycling clean. Empty it, rinse it, recycle it</c:v>
                </c:pt>
                <c:pt idx="1">
                  <c:v>There’s no recycling fairy. Real people handle your dirty recycling. Rinse your containers before recycling</c:v>
                </c:pt>
                <c:pt idx="2">
                  <c:v>When we recycle, we’re getting it right 85% of the time.  Know what to throw and help us reach 100%</c:v>
                </c:pt>
                <c:pt idx="3">
                  <c:v>Small items like bread tags and straws can’t be recycled. If it fits in your fist, bin it</c:v>
                </c:pt>
                <c:pt idx="4">
                  <c:v>Wherever you are in NZ, there are six things every council recycles. Always recycle soft drink bottles, milk bottles, glass jars, glass bottles, aluminium cans and tin cans</c:v>
                </c:pt>
                <c:pt idx="5">
                  <c:v>Most of us are doing a great job of recycling but here are the top three things we are putting in the wrong bin. Paper cups, tissues and juice cartons belong in the rubbish</c:v>
                </c:pt>
                <c:pt idx="6">
                  <c:v>Recycled right = recycling. Recycled wrong = rubbish. If it’s dirty, tiny or soft plastic it can’t be recycled at kerbside</c:v>
                </c:pt>
                <c:pt idx="7">
                  <c:v>Recycle like the superhero your kids want you to be. Take the lid off and rinse before you recycle</c:v>
                </c:pt>
              </c:strCache>
            </c:strRef>
          </c:cat>
          <c:val>
            <c:numRef>
              <c:f>Sheet1!$D$2:$D$9</c:f>
              <c:numCache>
                <c:formatCode>General</c:formatCode>
                <c:ptCount val="8"/>
                <c:pt idx="0">
                  <c:v>33</c:v>
                </c:pt>
                <c:pt idx="1">
                  <c:v>33</c:v>
                </c:pt>
                <c:pt idx="2">
                  <c:v>33</c:v>
                </c:pt>
                <c:pt idx="3">
                  <c:v>32</c:v>
                </c:pt>
                <c:pt idx="4">
                  <c:v>27</c:v>
                </c:pt>
                <c:pt idx="5">
                  <c:v>26</c:v>
                </c:pt>
                <c:pt idx="6">
                  <c:v>26</c:v>
                </c:pt>
                <c:pt idx="7">
                  <c:v>23</c:v>
                </c:pt>
              </c:numCache>
            </c:numRef>
          </c:val>
          <c:extLst>
            <c:ext xmlns:c16="http://schemas.microsoft.com/office/drawing/2014/chart" uri="{C3380CC4-5D6E-409C-BE32-E72D297353CC}">
              <c16:uniqueId val="{00000002-F4AD-4B6A-9E25-2A15985A2A14}"/>
            </c:ext>
          </c:extLst>
        </c:ser>
        <c:dLbls>
          <c:dLblPos val="ctr"/>
          <c:showLegendKey val="0"/>
          <c:showVal val="1"/>
          <c:showCatName val="0"/>
          <c:showSerName val="0"/>
          <c:showPercent val="0"/>
          <c:showBubbleSize val="0"/>
        </c:dLbls>
        <c:gapWidth val="150"/>
        <c:overlap val="100"/>
        <c:axId val="678380463"/>
        <c:axId val="1253028095"/>
      </c:barChart>
      <c:catAx>
        <c:axId val="678380463"/>
        <c:scaling>
          <c:orientation val="maxMin"/>
        </c:scaling>
        <c:delete val="1"/>
        <c:axPos val="l"/>
        <c:numFmt formatCode="General" sourceLinked="1"/>
        <c:majorTickMark val="none"/>
        <c:minorTickMark val="none"/>
        <c:tickLblPos val="nextTo"/>
        <c:crossAx val="1253028095"/>
        <c:crosses val="autoZero"/>
        <c:auto val="1"/>
        <c:lblAlgn val="ctr"/>
        <c:lblOffset val="100"/>
        <c:noMultiLvlLbl val="0"/>
      </c:catAx>
      <c:valAx>
        <c:axId val="1253028095"/>
        <c:scaling>
          <c:orientation val="minMax"/>
        </c:scaling>
        <c:delete val="1"/>
        <c:axPos val="t"/>
        <c:numFmt formatCode="0%" sourceLinked="1"/>
        <c:majorTickMark val="none"/>
        <c:minorTickMark val="none"/>
        <c:tickLblPos val="nextTo"/>
        <c:crossAx val="678380463"/>
        <c:crosses val="autoZero"/>
        <c:crossBetween val="between"/>
      </c:valAx>
      <c:spPr>
        <a:noFill/>
        <a:ln>
          <a:noFill/>
        </a:ln>
        <a:effectLst/>
      </c:spPr>
    </c:plotArea>
    <c:legend>
      <c:legendPos val="b"/>
      <c:layout>
        <c:manualLayout>
          <c:xMode val="edge"/>
          <c:yMode val="edge"/>
          <c:x val="0.49503201041053196"/>
          <c:y val="0.90959403864511224"/>
          <c:w val="0.48536476925726196"/>
          <c:h val="5.13922203348605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NZ" sz="1862" b="0" i="0" u="none" strike="noStrike" baseline="0" dirty="0">
                <a:effectLst/>
              </a:rPr>
              <a:t>Messaging – effect on recycling behaviour</a:t>
            </a:r>
            <a:endParaRPr lang="en-NZ" sz="1050" b="0" i="0" u="none" strike="noStrike" baseline="0" dirty="0">
              <a:effectLst/>
            </a:endParaRPr>
          </a:p>
          <a:p>
            <a:pPr>
              <a:defRPr/>
            </a:pPr>
            <a:r>
              <a:rPr lang="en-NZ" sz="1050" b="0" i="0" u="none" strike="noStrike" baseline="0" dirty="0">
                <a:effectLst/>
              </a:rPr>
              <a:t>0 = ‘Far less likely to sort and prepare my recycling’ to 5 = ‘It would not make any difference’ to 10 = ‘Much more likely to perfectly sort and prepare my recycling’</a:t>
            </a:r>
          </a:p>
          <a:p>
            <a:pPr>
              <a:defRPr/>
            </a:pPr>
            <a:r>
              <a:rPr lang="en-NZ" sz="1050" b="0" i="0" u="none" strike="noStrike" baseline="0" dirty="0">
                <a:effectLst/>
              </a:rPr>
              <a:t>(% all Wellington City respondents)</a:t>
            </a:r>
            <a:endParaRPr lang="en-NZ" sz="1050" b="0" dirty="0"/>
          </a:p>
        </c:rich>
      </c:tx>
      <c:layout>
        <c:manualLayout>
          <c:xMode val="edge"/>
          <c:yMode val="edge"/>
          <c:x val="0.140403750607926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9870674217953447"/>
          <c:y val="0.12386192672768756"/>
          <c:w val="0.67903909590191325"/>
          <c:h val="0.79860451688046141"/>
        </c:manualLayout>
      </c:layout>
      <c:barChart>
        <c:barDir val="bar"/>
        <c:grouping val="percentStacked"/>
        <c:varyColors val="0"/>
        <c:ser>
          <c:idx val="0"/>
          <c:order val="0"/>
          <c:tx>
            <c:strRef>
              <c:f>Sheet1!$B$1</c:f>
              <c:strCache>
                <c:ptCount val="1"/>
                <c:pt idx="0">
                  <c:v>0 to 4</c:v>
                </c:pt>
              </c:strCache>
            </c:strRef>
          </c:tx>
          <c:spPr>
            <a:solidFill>
              <a:srgbClr val="F690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There’s no recycling fairy. Real people handle your dirty recycling. Rinse your containers before recycling</c:v>
                </c:pt>
                <c:pt idx="1">
                  <c:v>Small items like bread tags and straws can’t be recycled. If it fits in your fist, bin it</c:v>
                </c:pt>
                <c:pt idx="2">
                  <c:v>Did you know dirty items can’t be recycled? Only 25% of us keep all our recycling clean. Empty it, rinse it, recycle it</c:v>
                </c:pt>
                <c:pt idx="3">
                  <c:v>Most of us are doing a great job of recycling but here are the top three things we are putting in the wrong bin. Paper cups, tissues and juice cartons belong in the rubbish</c:v>
                </c:pt>
                <c:pt idx="4">
                  <c:v>Wherever you are in NZ, there are six things every council recycles. Always recycle soft drink bottles, milk bottles, glass jars, glass bottles, aluminium cans and tin cans</c:v>
                </c:pt>
                <c:pt idx="5">
                  <c:v>When we recycle, we’re getting it right 85% of the time.  Know what to throw and help us reach 100%</c:v>
                </c:pt>
                <c:pt idx="6">
                  <c:v>Recycled right = recycling. Recycled wrong = rubbish. If it’s dirty, tiny or soft plastic it can’t be recycled at kerbside</c:v>
                </c:pt>
                <c:pt idx="7">
                  <c:v>Recycle like the superhero your kids want you to be. Take the lid off and rinse before you recycle</c:v>
                </c:pt>
              </c:strCache>
            </c:strRef>
          </c:cat>
          <c:val>
            <c:numRef>
              <c:f>Sheet1!$B$2:$B$9</c:f>
              <c:numCache>
                <c:formatCode>General</c:formatCode>
                <c:ptCount val="8"/>
                <c:pt idx="0">
                  <c:v>4</c:v>
                </c:pt>
                <c:pt idx="1">
                  <c:v>5</c:v>
                </c:pt>
                <c:pt idx="2">
                  <c:v>3</c:v>
                </c:pt>
                <c:pt idx="3">
                  <c:v>4</c:v>
                </c:pt>
                <c:pt idx="4">
                  <c:v>3</c:v>
                </c:pt>
                <c:pt idx="5">
                  <c:v>6</c:v>
                </c:pt>
                <c:pt idx="6">
                  <c:v>5</c:v>
                </c:pt>
                <c:pt idx="7">
                  <c:v>11</c:v>
                </c:pt>
              </c:numCache>
            </c:numRef>
          </c:val>
          <c:extLst>
            <c:ext xmlns:c16="http://schemas.microsoft.com/office/drawing/2014/chart" uri="{C3380CC4-5D6E-409C-BE32-E72D297353CC}">
              <c16:uniqueId val="{00000000-813C-463C-8146-EC5EE4A8DFF2}"/>
            </c:ext>
          </c:extLst>
        </c:ser>
        <c:ser>
          <c:idx val="1"/>
          <c:order val="1"/>
          <c:tx>
            <c:strRef>
              <c:f>Sheet1!$C$1</c:f>
              <c:strCache>
                <c:ptCount val="1"/>
                <c:pt idx="0">
                  <c:v>5</c:v>
                </c:pt>
              </c:strCache>
            </c:strRef>
          </c:tx>
          <c:spPr>
            <a:solidFill>
              <a:srgbClr val="A7A8A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There’s no recycling fairy. Real people handle your dirty recycling. Rinse your containers before recycling</c:v>
                </c:pt>
                <c:pt idx="1">
                  <c:v>Small items like bread tags and straws can’t be recycled. If it fits in your fist, bin it</c:v>
                </c:pt>
                <c:pt idx="2">
                  <c:v>Did you know dirty items can’t be recycled? Only 25% of us keep all our recycling clean. Empty it, rinse it, recycle it</c:v>
                </c:pt>
                <c:pt idx="3">
                  <c:v>Most of us are doing a great job of recycling but here are the top three things we are putting in the wrong bin. Paper cups, tissues and juice cartons belong in the rubbish</c:v>
                </c:pt>
                <c:pt idx="4">
                  <c:v>Wherever you are in NZ, there are six things every council recycles. Always recycle soft drink bottles, milk bottles, glass jars, glass bottles, aluminium cans and tin cans</c:v>
                </c:pt>
                <c:pt idx="5">
                  <c:v>When we recycle, we’re getting it right 85% of the time.  Know what to throw and help us reach 100%</c:v>
                </c:pt>
                <c:pt idx="6">
                  <c:v>Recycled right = recycling. Recycled wrong = rubbish. If it’s dirty, tiny or soft plastic it can’t be recycled at kerbside</c:v>
                </c:pt>
                <c:pt idx="7">
                  <c:v>Recycle like the superhero your kids want you to be. Take the lid off and rinse before you recycle</c:v>
                </c:pt>
              </c:strCache>
            </c:strRef>
          </c:cat>
          <c:val>
            <c:numRef>
              <c:f>Sheet1!$C$2:$C$9</c:f>
              <c:numCache>
                <c:formatCode>General</c:formatCode>
                <c:ptCount val="8"/>
                <c:pt idx="0">
                  <c:v>16</c:v>
                </c:pt>
                <c:pt idx="1">
                  <c:v>14.000000000000002</c:v>
                </c:pt>
                <c:pt idx="2">
                  <c:v>18</c:v>
                </c:pt>
                <c:pt idx="3">
                  <c:v>18</c:v>
                </c:pt>
                <c:pt idx="4">
                  <c:v>20</c:v>
                </c:pt>
                <c:pt idx="5">
                  <c:v>20</c:v>
                </c:pt>
                <c:pt idx="6">
                  <c:v>20</c:v>
                </c:pt>
                <c:pt idx="7">
                  <c:v>21</c:v>
                </c:pt>
              </c:numCache>
            </c:numRef>
          </c:val>
          <c:extLst>
            <c:ext xmlns:c16="http://schemas.microsoft.com/office/drawing/2014/chart" uri="{C3380CC4-5D6E-409C-BE32-E72D297353CC}">
              <c16:uniqueId val="{00000001-813C-463C-8146-EC5EE4A8DFF2}"/>
            </c:ext>
          </c:extLst>
        </c:ser>
        <c:ser>
          <c:idx val="2"/>
          <c:order val="2"/>
          <c:tx>
            <c:strRef>
              <c:f>Sheet1!$D$1</c:f>
              <c:strCache>
                <c:ptCount val="1"/>
                <c:pt idx="0">
                  <c:v>6 to 8</c:v>
                </c:pt>
              </c:strCache>
            </c:strRef>
          </c:tx>
          <c:spPr>
            <a:solidFill>
              <a:srgbClr val="8EC7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There’s no recycling fairy. Real people handle your dirty recycling. Rinse your containers before recycling</c:v>
                </c:pt>
                <c:pt idx="1">
                  <c:v>Small items like bread tags and straws can’t be recycled. If it fits in your fist, bin it</c:v>
                </c:pt>
                <c:pt idx="2">
                  <c:v>Did you know dirty items can’t be recycled? Only 25% of us keep all our recycling clean. Empty it, rinse it, recycle it</c:v>
                </c:pt>
                <c:pt idx="3">
                  <c:v>Most of us are doing a great job of recycling but here are the top three things we are putting in the wrong bin. Paper cups, tissues and juice cartons belong in the rubbish</c:v>
                </c:pt>
                <c:pt idx="4">
                  <c:v>Wherever you are in NZ, there are six things every council recycles. Always recycle soft drink bottles, milk bottles, glass jars, glass bottles, aluminium cans and tin cans</c:v>
                </c:pt>
                <c:pt idx="5">
                  <c:v>When we recycle, we’re getting it right 85% of the time.  Know what to throw and help us reach 100%</c:v>
                </c:pt>
                <c:pt idx="6">
                  <c:v>Recycled right = recycling. Recycled wrong = rubbish. If it’s dirty, tiny or soft plastic it can’t be recycled at kerbside</c:v>
                </c:pt>
                <c:pt idx="7">
                  <c:v>Recycle like the superhero your kids want you to be. Take the lid off and rinse before you recycle</c:v>
                </c:pt>
              </c:strCache>
            </c:strRef>
          </c:cat>
          <c:val>
            <c:numRef>
              <c:f>Sheet1!$D$2:$D$9</c:f>
              <c:numCache>
                <c:formatCode>General</c:formatCode>
                <c:ptCount val="8"/>
                <c:pt idx="0">
                  <c:v>44</c:v>
                </c:pt>
                <c:pt idx="1">
                  <c:v>44</c:v>
                </c:pt>
                <c:pt idx="2">
                  <c:v>47</c:v>
                </c:pt>
                <c:pt idx="3">
                  <c:v>46</c:v>
                </c:pt>
                <c:pt idx="4">
                  <c:v>43</c:v>
                </c:pt>
                <c:pt idx="5">
                  <c:v>41</c:v>
                </c:pt>
                <c:pt idx="6">
                  <c:v>43</c:v>
                </c:pt>
                <c:pt idx="7">
                  <c:v>40</c:v>
                </c:pt>
              </c:numCache>
            </c:numRef>
          </c:val>
          <c:extLst>
            <c:ext xmlns:c16="http://schemas.microsoft.com/office/drawing/2014/chart" uri="{C3380CC4-5D6E-409C-BE32-E72D297353CC}">
              <c16:uniqueId val="{00000002-813C-463C-8146-EC5EE4A8DFF2}"/>
            </c:ext>
          </c:extLst>
        </c:ser>
        <c:ser>
          <c:idx val="3"/>
          <c:order val="3"/>
          <c:tx>
            <c:strRef>
              <c:f>Sheet1!$E$1</c:f>
              <c:strCache>
                <c:ptCount val="1"/>
                <c:pt idx="0">
                  <c:v>9 to 10</c:v>
                </c:pt>
              </c:strCache>
            </c:strRef>
          </c:tx>
          <c:spPr>
            <a:solidFill>
              <a:srgbClr val="1CB3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There’s no recycling fairy. Real people handle your dirty recycling. Rinse your containers before recycling</c:v>
                </c:pt>
                <c:pt idx="1">
                  <c:v>Small items like bread tags and straws can’t be recycled. If it fits in your fist, bin it</c:v>
                </c:pt>
                <c:pt idx="2">
                  <c:v>Did you know dirty items can’t be recycled? Only 25% of us keep all our recycling clean. Empty it, rinse it, recycle it</c:v>
                </c:pt>
                <c:pt idx="3">
                  <c:v>Most of us are doing a great job of recycling but here are the top three things we are putting in the wrong bin. Paper cups, tissues and juice cartons belong in the rubbish</c:v>
                </c:pt>
                <c:pt idx="4">
                  <c:v>Wherever you are in NZ, there are six things every council recycles. Always recycle soft drink bottles, milk bottles, glass jars, glass bottles, aluminium cans and tin cans</c:v>
                </c:pt>
                <c:pt idx="5">
                  <c:v>When we recycle, we’re getting it right 85% of the time.  Know what to throw and help us reach 100%</c:v>
                </c:pt>
                <c:pt idx="6">
                  <c:v>Recycled right = recycling. Recycled wrong = rubbish. If it’s dirty, tiny or soft plastic it can’t be recycled at kerbside</c:v>
                </c:pt>
                <c:pt idx="7">
                  <c:v>Recycle like the superhero your kids want you to be. Take the lid off and rinse before you recycle</c:v>
                </c:pt>
              </c:strCache>
            </c:strRef>
          </c:cat>
          <c:val>
            <c:numRef>
              <c:f>Sheet1!$E$2:$E$9</c:f>
              <c:numCache>
                <c:formatCode>General</c:formatCode>
                <c:ptCount val="8"/>
                <c:pt idx="0">
                  <c:v>36</c:v>
                </c:pt>
                <c:pt idx="1">
                  <c:v>36</c:v>
                </c:pt>
                <c:pt idx="2">
                  <c:v>33</c:v>
                </c:pt>
                <c:pt idx="3">
                  <c:v>33</c:v>
                </c:pt>
                <c:pt idx="4">
                  <c:v>33</c:v>
                </c:pt>
                <c:pt idx="5">
                  <c:v>33</c:v>
                </c:pt>
                <c:pt idx="6">
                  <c:v>32</c:v>
                </c:pt>
                <c:pt idx="7">
                  <c:v>28.999999999999996</c:v>
                </c:pt>
              </c:numCache>
            </c:numRef>
          </c:val>
          <c:extLst>
            <c:ext xmlns:c16="http://schemas.microsoft.com/office/drawing/2014/chart" uri="{C3380CC4-5D6E-409C-BE32-E72D297353CC}">
              <c16:uniqueId val="{00000003-813C-463C-8146-EC5EE4A8DFF2}"/>
            </c:ext>
          </c:extLst>
        </c:ser>
        <c:dLbls>
          <c:dLblPos val="ctr"/>
          <c:showLegendKey val="0"/>
          <c:showVal val="1"/>
          <c:showCatName val="0"/>
          <c:showSerName val="0"/>
          <c:showPercent val="0"/>
          <c:showBubbleSize val="0"/>
        </c:dLbls>
        <c:gapWidth val="150"/>
        <c:overlap val="100"/>
        <c:axId val="678380463"/>
        <c:axId val="1253028095"/>
      </c:barChart>
      <c:catAx>
        <c:axId val="678380463"/>
        <c:scaling>
          <c:orientation val="maxMin"/>
        </c:scaling>
        <c:delete val="1"/>
        <c:axPos val="l"/>
        <c:numFmt formatCode="General" sourceLinked="1"/>
        <c:majorTickMark val="none"/>
        <c:minorTickMark val="none"/>
        <c:tickLblPos val="nextTo"/>
        <c:crossAx val="1253028095"/>
        <c:crosses val="autoZero"/>
        <c:auto val="1"/>
        <c:lblAlgn val="ctr"/>
        <c:lblOffset val="100"/>
        <c:noMultiLvlLbl val="0"/>
      </c:catAx>
      <c:valAx>
        <c:axId val="1253028095"/>
        <c:scaling>
          <c:orientation val="minMax"/>
        </c:scaling>
        <c:delete val="1"/>
        <c:axPos val="t"/>
        <c:numFmt formatCode="0%" sourceLinked="1"/>
        <c:majorTickMark val="none"/>
        <c:minorTickMark val="none"/>
        <c:tickLblPos val="nextTo"/>
        <c:crossAx val="678380463"/>
        <c:crosses val="autoZero"/>
        <c:crossBetween val="between"/>
      </c:valAx>
      <c:spPr>
        <a:noFill/>
        <a:ln>
          <a:noFill/>
        </a:ln>
        <a:effectLst/>
      </c:spPr>
    </c:plotArea>
    <c:legend>
      <c:legendPos val="b"/>
      <c:layout>
        <c:manualLayout>
          <c:xMode val="edge"/>
          <c:yMode val="edge"/>
          <c:x val="0.26496367908453355"/>
          <c:y val="0.90200554381202902"/>
          <c:w val="0.73503632091546645"/>
          <c:h val="5.13922203348605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 no</c:v>
                </c:pt>
              </c:strCache>
            </c:strRef>
          </c:tx>
          <c:spPr>
            <a:solidFill>
              <a:srgbClr val="F690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c:v>
                </c:pt>
                <c:pt idx="1">
                  <c:v>New Zealand</c:v>
                </c:pt>
              </c:strCache>
            </c:strRef>
          </c:cat>
          <c:val>
            <c:numRef>
              <c:f>Sheet1!$B$2:$B$3</c:f>
              <c:numCache>
                <c:formatCode>General</c:formatCode>
                <c:ptCount val="2"/>
                <c:pt idx="0">
                  <c:v>69</c:v>
                </c:pt>
                <c:pt idx="1">
                  <c:v>74</c:v>
                </c:pt>
              </c:numCache>
            </c:numRef>
          </c:val>
          <c:extLst>
            <c:ext xmlns:c16="http://schemas.microsoft.com/office/drawing/2014/chart" uri="{C3380CC4-5D6E-409C-BE32-E72D297353CC}">
              <c16:uniqueId val="{00000000-BA42-4C3F-89EF-B453C88BF732}"/>
            </c:ext>
          </c:extLst>
        </c:ser>
        <c:ser>
          <c:idx val="1"/>
          <c:order val="1"/>
          <c:tx>
            <c:strRef>
              <c:f>Sheet1!$C$1</c:f>
              <c:strCache>
                <c:ptCount val="1"/>
                <c:pt idx="0">
                  <c:v>% yes I think so</c:v>
                </c:pt>
              </c:strCache>
            </c:strRef>
          </c:tx>
          <c:spPr>
            <a:solidFill>
              <a:srgbClr val="8EC7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c:v>
                </c:pt>
                <c:pt idx="1">
                  <c:v>New Zealand</c:v>
                </c:pt>
              </c:strCache>
            </c:strRef>
          </c:cat>
          <c:val>
            <c:numRef>
              <c:f>Sheet1!$C$2:$C$3</c:f>
              <c:numCache>
                <c:formatCode>General</c:formatCode>
                <c:ptCount val="2"/>
                <c:pt idx="0">
                  <c:v>19</c:v>
                </c:pt>
                <c:pt idx="1">
                  <c:v>16</c:v>
                </c:pt>
              </c:numCache>
            </c:numRef>
          </c:val>
          <c:extLst>
            <c:ext xmlns:c16="http://schemas.microsoft.com/office/drawing/2014/chart" uri="{C3380CC4-5D6E-409C-BE32-E72D297353CC}">
              <c16:uniqueId val="{00000001-BA42-4C3F-89EF-B453C88BF732}"/>
            </c:ext>
          </c:extLst>
        </c:ser>
        <c:ser>
          <c:idx val="2"/>
          <c:order val="2"/>
          <c:tx>
            <c:strRef>
              <c:f>Sheet1!$D$1</c:f>
              <c:strCache>
                <c:ptCount val="1"/>
                <c:pt idx="0">
                  <c:v>% yes definitely</c:v>
                </c:pt>
              </c:strCache>
            </c:strRef>
          </c:tx>
          <c:spPr>
            <a:solidFill>
              <a:srgbClr val="1CB3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c:v>
                </c:pt>
                <c:pt idx="1">
                  <c:v>New Zealand</c:v>
                </c:pt>
              </c:strCache>
            </c:strRef>
          </c:cat>
          <c:val>
            <c:numRef>
              <c:f>Sheet1!$D$2:$D$3</c:f>
              <c:numCache>
                <c:formatCode>General</c:formatCode>
                <c:ptCount val="2"/>
                <c:pt idx="0">
                  <c:v>12</c:v>
                </c:pt>
                <c:pt idx="1">
                  <c:v>10</c:v>
                </c:pt>
              </c:numCache>
            </c:numRef>
          </c:val>
          <c:extLst>
            <c:ext xmlns:c16="http://schemas.microsoft.com/office/drawing/2014/chart" uri="{C3380CC4-5D6E-409C-BE32-E72D297353CC}">
              <c16:uniqueId val="{00000002-BA42-4C3F-89EF-B453C88BF732}"/>
            </c:ext>
          </c:extLst>
        </c:ser>
        <c:dLbls>
          <c:dLblPos val="ctr"/>
          <c:showLegendKey val="0"/>
          <c:showVal val="1"/>
          <c:showCatName val="0"/>
          <c:showSerName val="0"/>
          <c:showPercent val="0"/>
          <c:showBubbleSize val="0"/>
        </c:dLbls>
        <c:gapWidth val="150"/>
        <c:overlap val="100"/>
        <c:axId val="678380463"/>
        <c:axId val="1253028095"/>
      </c:barChart>
      <c:catAx>
        <c:axId val="678380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53028095"/>
        <c:crosses val="autoZero"/>
        <c:auto val="1"/>
        <c:lblAlgn val="ctr"/>
        <c:lblOffset val="100"/>
        <c:noMultiLvlLbl val="0"/>
      </c:catAx>
      <c:valAx>
        <c:axId val="1253028095"/>
        <c:scaling>
          <c:orientation val="minMax"/>
        </c:scaling>
        <c:delete val="1"/>
        <c:axPos val="l"/>
        <c:numFmt formatCode="0%" sourceLinked="1"/>
        <c:majorTickMark val="none"/>
        <c:minorTickMark val="none"/>
        <c:tickLblPos val="nextTo"/>
        <c:crossAx val="678380463"/>
        <c:crosses val="autoZero"/>
        <c:crossBetween val="between"/>
      </c:valAx>
      <c:spPr>
        <a:noFill/>
        <a:ln>
          <a:noFill/>
        </a:ln>
        <a:effectLst/>
      </c:spPr>
    </c:plotArea>
    <c:legend>
      <c:legendPos val="l"/>
      <c:layout>
        <c:manualLayout>
          <c:xMode val="edge"/>
          <c:yMode val="edge"/>
          <c:x val="3.0171956393999819E-2"/>
          <c:y val="0.10161147887130272"/>
          <c:w val="0.50266122990714002"/>
          <c:h val="0.6760422597712224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 not aware</c:v>
                </c:pt>
              </c:strCache>
            </c:strRef>
          </c:tx>
          <c:spPr>
            <a:solidFill>
              <a:srgbClr val="5B5C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c:v>
                </c:pt>
                <c:pt idx="1">
                  <c:v>New Zealand</c:v>
                </c:pt>
              </c:strCache>
            </c:strRef>
          </c:cat>
          <c:val>
            <c:numRef>
              <c:f>Sheet1!$B$2:$B$3</c:f>
              <c:numCache>
                <c:formatCode>General</c:formatCode>
                <c:ptCount val="2"/>
                <c:pt idx="0">
                  <c:v>69</c:v>
                </c:pt>
                <c:pt idx="1">
                  <c:v>74</c:v>
                </c:pt>
              </c:numCache>
            </c:numRef>
          </c:val>
          <c:extLst>
            <c:ext xmlns:c16="http://schemas.microsoft.com/office/drawing/2014/chart" uri="{C3380CC4-5D6E-409C-BE32-E72D297353CC}">
              <c16:uniqueId val="{00000000-D34A-4786-8F61-F25A01119331}"/>
            </c:ext>
          </c:extLst>
        </c:ser>
        <c:ser>
          <c:idx val="1"/>
          <c:order val="1"/>
          <c:tx>
            <c:strRef>
              <c:f>Sheet1!$C$1</c:f>
              <c:strCache>
                <c:ptCount val="1"/>
                <c:pt idx="0">
                  <c:v>% don't know</c:v>
                </c:pt>
              </c:strCache>
            </c:strRef>
          </c:tx>
          <c:spPr>
            <a:solidFill>
              <a:srgbClr val="A7A8A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c:v>
                </c:pt>
                <c:pt idx="1">
                  <c:v>New Zealand</c:v>
                </c:pt>
              </c:strCache>
            </c:strRef>
          </c:cat>
          <c:val>
            <c:numRef>
              <c:f>Sheet1!$C$2:$C$3</c:f>
              <c:numCache>
                <c:formatCode>General</c:formatCode>
                <c:ptCount val="2"/>
                <c:pt idx="0">
                  <c:v>3</c:v>
                </c:pt>
                <c:pt idx="1">
                  <c:v>3</c:v>
                </c:pt>
              </c:numCache>
            </c:numRef>
          </c:val>
          <c:extLst>
            <c:ext xmlns:c16="http://schemas.microsoft.com/office/drawing/2014/chart" uri="{C3380CC4-5D6E-409C-BE32-E72D297353CC}">
              <c16:uniqueId val="{00000001-D34A-4786-8F61-F25A01119331}"/>
            </c:ext>
          </c:extLst>
        </c:ser>
        <c:ser>
          <c:idx val="2"/>
          <c:order val="2"/>
          <c:tx>
            <c:strRef>
              <c:f>Sheet1!$D$1</c:f>
              <c:strCache>
                <c:ptCount val="1"/>
                <c:pt idx="0">
                  <c:v>% no</c:v>
                </c:pt>
              </c:strCache>
            </c:strRef>
          </c:tx>
          <c:spPr>
            <a:solidFill>
              <a:srgbClr val="F690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c:v>
                </c:pt>
                <c:pt idx="1">
                  <c:v>New Zealand</c:v>
                </c:pt>
              </c:strCache>
            </c:strRef>
          </c:cat>
          <c:val>
            <c:numRef>
              <c:f>Sheet1!$D$2:$D$3</c:f>
              <c:numCache>
                <c:formatCode>General</c:formatCode>
                <c:ptCount val="2"/>
                <c:pt idx="0">
                  <c:v>23</c:v>
                </c:pt>
                <c:pt idx="1">
                  <c:v>16</c:v>
                </c:pt>
              </c:numCache>
            </c:numRef>
          </c:val>
          <c:extLst>
            <c:ext xmlns:c16="http://schemas.microsoft.com/office/drawing/2014/chart" uri="{C3380CC4-5D6E-409C-BE32-E72D297353CC}">
              <c16:uniqueId val="{00000002-D34A-4786-8F61-F25A01119331}"/>
            </c:ext>
          </c:extLst>
        </c:ser>
        <c:ser>
          <c:idx val="3"/>
          <c:order val="3"/>
          <c:tx>
            <c:strRef>
              <c:f>Sheet1!$E$1</c:f>
              <c:strCache>
                <c:ptCount val="1"/>
                <c:pt idx="0">
                  <c:v>% yes</c:v>
                </c:pt>
              </c:strCache>
            </c:strRef>
          </c:tx>
          <c:spPr>
            <a:solidFill>
              <a:srgbClr val="1CB3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c:v>
                </c:pt>
                <c:pt idx="1">
                  <c:v>New Zealand</c:v>
                </c:pt>
              </c:strCache>
            </c:strRef>
          </c:cat>
          <c:val>
            <c:numRef>
              <c:f>Sheet1!$E$2:$E$3</c:f>
              <c:numCache>
                <c:formatCode>General</c:formatCode>
                <c:ptCount val="2"/>
                <c:pt idx="0">
                  <c:v>4</c:v>
                </c:pt>
                <c:pt idx="1">
                  <c:v>7</c:v>
                </c:pt>
              </c:numCache>
            </c:numRef>
          </c:val>
          <c:extLst>
            <c:ext xmlns:c16="http://schemas.microsoft.com/office/drawing/2014/chart" uri="{C3380CC4-5D6E-409C-BE32-E72D297353CC}">
              <c16:uniqueId val="{00000003-D34A-4786-8F61-F25A01119331}"/>
            </c:ext>
          </c:extLst>
        </c:ser>
        <c:dLbls>
          <c:dLblPos val="ctr"/>
          <c:showLegendKey val="0"/>
          <c:showVal val="1"/>
          <c:showCatName val="0"/>
          <c:showSerName val="0"/>
          <c:showPercent val="0"/>
          <c:showBubbleSize val="0"/>
        </c:dLbls>
        <c:gapWidth val="150"/>
        <c:overlap val="100"/>
        <c:axId val="678380463"/>
        <c:axId val="1253028095"/>
      </c:barChart>
      <c:catAx>
        <c:axId val="678380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53028095"/>
        <c:crosses val="autoZero"/>
        <c:auto val="1"/>
        <c:lblAlgn val="ctr"/>
        <c:lblOffset val="100"/>
        <c:noMultiLvlLbl val="0"/>
      </c:catAx>
      <c:valAx>
        <c:axId val="1253028095"/>
        <c:scaling>
          <c:orientation val="minMax"/>
        </c:scaling>
        <c:delete val="1"/>
        <c:axPos val="l"/>
        <c:numFmt formatCode="0%" sourceLinked="1"/>
        <c:majorTickMark val="none"/>
        <c:minorTickMark val="none"/>
        <c:tickLblPos val="nextTo"/>
        <c:crossAx val="678380463"/>
        <c:crosses val="autoZero"/>
        <c:crossBetween val="between"/>
      </c:valAx>
      <c:spPr>
        <a:noFill/>
        <a:ln>
          <a:noFill/>
        </a:ln>
        <a:effectLst/>
      </c:spPr>
    </c:plotArea>
    <c:legend>
      <c:legendPos val="l"/>
      <c:layout>
        <c:manualLayout>
          <c:xMode val="edge"/>
          <c:yMode val="edge"/>
          <c:x val="0"/>
          <c:y val="5.4180090564413148E-2"/>
          <c:w val="0.45441550294034005"/>
          <c:h val="0.85189897012433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709276436575857"/>
          <c:y val="3.695767195767196E-2"/>
          <c:w val="0.5220485765923889"/>
          <c:h val="0.86118412698412694"/>
        </c:manualLayout>
      </c:layout>
      <c:barChart>
        <c:barDir val="col"/>
        <c:grouping val="percentStacked"/>
        <c:varyColors val="0"/>
        <c:ser>
          <c:idx val="0"/>
          <c:order val="0"/>
          <c:tx>
            <c:strRef>
              <c:f>Sheet1!$B$1</c:f>
              <c:strCache>
                <c:ptCount val="1"/>
                <c:pt idx="0">
                  <c:v>% did not participate</c:v>
                </c:pt>
              </c:strCache>
            </c:strRef>
          </c:tx>
          <c:spPr>
            <a:solidFill>
              <a:srgbClr val="5B5C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c:v>
                </c:pt>
                <c:pt idx="1">
                  <c:v>New Zealand</c:v>
                </c:pt>
              </c:strCache>
            </c:strRef>
          </c:cat>
          <c:val>
            <c:numRef>
              <c:f>Sheet1!$B$2:$B$3</c:f>
              <c:numCache>
                <c:formatCode>General</c:formatCode>
                <c:ptCount val="2"/>
                <c:pt idx="0">
                  <c:v>96</c:v>
                </c:pt>
                <c:pt idx="1">
                  <c:v>93</c:v>
                </c:pt>
              </c:numCache>
            </c:numRef>
          </c:val>
          <c:extLst>
            <c:ext xmlns:c16="http://schemas.microsoft.com/office/drawing/2014/chart" uri="{C3380CC4-5D6E-409C-BE32-E72D297353CC}">
              <c16:uniqueId val="{00000000-EA46-479D-B70A-C27DA5F68AE7}"/>
            </c:ext>
          </c:extLst>
        </c:ser>
        <c:ser>
          <c:idx val="1"/>
          <c:order val="1"/>
          <c:tx>
            <c:strRef>
              <c:f>Sheet1!$C$1</c:f>
              <c:strCache>
                <c:ptCount val="1"/>
                <c:pt idx="0">
                  <c:v>% don't know</c:v>
                </c:pt>
              </c:strCache>
            </c:strRef>
          </c:tx>
          <c:spPr>
            <a:solidFill>
              <a:srgbClr val="A7A8AB"/>
            </a:solidFill>
            <a:ln>
              <a:noFill/>
            </a:ln>
            <a:effectLst/>
          </c:spPr>
          <c:invertIfNegative val="0"/>
          <c:dLbls>
            <c:delete val="1"/>
          </c:dLbls>
          <c:cat>
            <c:strRef>
              <c:f>Sheet1!$A$2:$A$3</c:f>
              <c:strCache>
                <c:ptCount val="2"/>
                <c:pt idx="0">
                  <c:v>Wellington City</c:v>
                </c:pt>
                <c:pt idx="1">
                  <c:v>New Zealand</c:v>
                </c:pt>
              </c:strCache>
            </c:strRef>
          </c:cat>
          <c:val>
            <c:numRef>
              <c:f>Sheet1!$C$2:$C$3</c:f>
              <c:numCache>
                <c:formatCode>General</c:formatCode>
                <c:ptCount val="2"/>
                <c:pt idx="1">
                  <c:v>0</c:v>
                </c:pt>
              </c:numCache>
            </c:numRef>
          </c:val>
          <c:extLst>
            <c:ext xmlns:c16="http://schemas.microsoft.com/office/drawing/2014/chart" uri="{C3380CC4-5D6E-409C-BE32-E72D297353CC}">
              <c16:uniqueId val="{00000001-EA46-479D-B70A-C27DA5F68AE7}"/>
            </c:ext>
          </c:extLst>
        </c:ser>
        <c:ser>
          <c:idx val="2"/>
          <c:order val="2"/>
          <c:tx>
            <c:strRef>
              <c:f>Sheet1!$D$1</c:f>
              <c:strCache>
                <c:ptCount val="1"/>
                <c:pt idx="0">
                  <c:v>% no</c:v>
                </c:pt>
              </c:strCache>
            </c:strRef>
          </c:tx>
          <c:spPr>
            <a:solidFill>
              <a:srgbClr val="F690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c:v>
                </c:pt>
                <c:pt idx="1">
                  <c:v>New Zealand</c:v>
                </c:pt>
              </c:strCache>
            </c:strRef>
          </c:cat>
          <c:val>
            <c:numRef>
              <c:f>Sheet1!$D$2:$D$3</c:f>
              <c:numCache>
                <c:formatCode>General</c:formatCode>
                <c:ptCount val="2"/>
                <c:pt idx="0">
                  <c:v>3</c:v>
                </c:pt>
                <c:pt idx="1">
                  <c:v>4</c:v>
                </c:pt>
              </c:numCache>
            </c:numRef>
          </c:val>
          <c:extLst>
            <c:ext xmlns:c16="http://schemas.microsoft.com/office/drawing/2014/chart" uri="{C3380CC4-5D6E-409C-BE32-E72D297353CC}">
              <c16:uniqueId val="{00000002-EA46-479D-B70A-C27DA5F68AE7}"/>
            </c:ext>
          </c:extLst>
        </c:ser>
        <c:ser>
          <c:idx val="3"/>
          <c:order val="3"/>
          <c:tx>
            <c:strRef>
              <c:f>Sheet1!$E$1</c:f>
              <c:strCache>
                <c:ptCount val="1"/>
                <c:pt idx="0">
                  <c:v>% yes</c:v>
                </c:pt>
              </c:strCache>
            </c:strRef>
          </c:tx>
          <c:spPr>
            <a:solidFill>
              <a:srgbClr val="1CB3BC"/>
            </a:solidFill>
            <a:ln>
              <a:noFill/>
            </a:ln>
            <a:effectLst/>
          </c:spPr>
          <c:invertIfNegative val="0"/>
          <c:dLbls>
            <c:dLbl>
              <c:idx val="0"/>
              <c:layout>
                <c:manualLayout>
                  <c:x val="-6.8922700206876641E-3"/>
                  <c:y val="-1.72477775661416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46-479D-B70A-C27DA5F68AE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c:v>
                </c:pt>
                <c:pt idx="1">
                  <c:v>New Zealand</c:v>
                </c:pt>
              </c:strCache>
            </c:strRef>
          </c:cat>
          <c:val>
            <c:numRef>
              <c:f>Sheet1!$E$2:$E$3</c:f>
              <c:numCache>
                <c:formatCode>General</c:formatCode>
                <c:ptCount val="2"/>
                <c:pt idx="0">
                  <c:v>2</c:v>
                </c:pt>
                <c:pt idx="1">
                  <c:v>2</c:v>
                </c:pt>
              </c:numCache>
            </c:numRef>
          </c:val>
          <c:extLst>
            <c:ext xmlns:c16="http://schemas.microsoft.com/office/drawing/2014/chart" uri="{C3380CC4-5D6E-409C-BE32-E72D297353CC}">
              <c16:uniqueId val="{00000004-EA46-479D-B70A-C27DA5F68AE7}"/>
            </c:ext>
          </c:extLst>
        </c:ser>
        <c:dLbls>
          <c:dLblPos val="ctr"/>
          <c:showLegendKey val="0"/>
          <c:showVal val="1"/>
          <c:showCatName val="0"/>
          <c:showSerName val="0"/>
          <c:showPercent val="0"/>
          <c:showBubbleSize val="0"/>
        </c:dLbls>
        <c:gapWidth val="150"/>
        <c:overlap val="100"/>
        <c:axId val="678380463"/>
        <c:axId val="1253028095"/>
      </c:barChart>
      <c:catAx>
        <c:axId val="678380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53028095"/>
        <c:crosses val="autoZero"/>
        <c:auto val="1"/>
        <c:lblAlgn val="ctr"/>
        <c:lblOffset val="100"/>
        <c:noMultiLvlLbl val="0"/>
      </c:catAx>
      <c:valAx>
        <c:axId val="1253028095"/>
        <c:scaling>
          <c:orientation val="minMax"/>
          <c:min val="0"/>
        </c:scaling>
        <c:delete val="1"/>
        <c:axPos val="l"/>
        <c:numFmt formatCode="0%" sourceLinked="1"/>
        <c:majorTickMark val="out"/>
        <c:minorTickMark val="none"/>
        <c:tickLblPos val="nextTo"/>
        <c:crossAx val="678380463"/>
        <c:crosses val="autoZero"/>
        <c:crossBetween val="between"/>
      </c:valAx>
      <c:spPr>
        <a:noFill/>
        <a:ln>
          <a:noFill/>
        </a:ln>
        <a:effectLst/>
      </c:spPr>
    </c:plotArea>
    <c:legend>
      <c:legendPos val="l"/>
      <c:layout>
        <c:manualLayout>
          <c:xMode val="edge"/>
          <c:yMode val="edge"/>
          <c:x val="0"/>
          <c:y val="6.7619312169312162E-2"/>
          <c:w val="0.42597657408602541"/>
          <c:h val="0.85189897012433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solidFill>
            <a:ln>
              <a:solidFill>
                <a:schemeClr val="bg1">
                  <a:lumMod val="75000"/>
                </a:schemeClr>
              </a:solidFill>
            </a:ln>
          </c:spPr>
          <c:dPt>
            <c:idx val="0"/>
            <c:bubble3D val="0"/>
            <c:spPr>
              <a:solidFill>
                <a:schemeClr val="bg1"/>
              </a:solidFill>
              <a:ln w="19050">
                <a:solidFill>
                  <a:schemeClr val="bg1">
                    <a:lumMod val="75000"/>
                  </a:schemeClr>
                </a:solidFill>
              </a:ln>
              <a:effectLst/>
            </c:spPr>
            <c:extLst>
              <c:ext xmlns:c16="http://schemas.microsoft.com/office/drawing/2014/chart" uri="{C3380CC4-5D6E-409C-BE32-E72D297353CC}">
                <c16:uniqueId val="{00000001-ED18-4986-8F7D-CA98F3FD8F08}"/>
              </c:ext>
            </c:extLst>
          </c:dPt>
          <c:dPt>
            <c:idx val="1"/>
            <c:bubble3D val="0"/>
            <c:spPr>
              <a:solidFill>
                <a:srgbClr val="8EC742"/>
              </a:solidFill>
              <a:ln w="19050">
                <a:solidFill>
                  <a:schemeClr val="bg1">
                    <a:lumMod val="75000"/>
                  </a:schemeClr>
                </a:solidFill>
              </a:ln>
              <a:effectLst/>
            </c:spPr>
            <c:extLst>
              <c:ext xmlns:c16="http://schemas.microsoft.com/office/drawing/2014/chart" uri="{C3380CC4-5D6E-409C-BE32-E72D297353CC}">
                <c16:uniqueId val="{00000003-ED18-4986-8F7D-CA98F3FD8F08}"/>
              </c:ext>
            </c:extLst>
          </c:dPt>
          <c:dPt>
            <c:idx val="2"/>
            <c:bubble3D val="0"/>
            <c:spPr>
              <a:solidFill>
                <a:schemeClr val="bg1"/>
              </a:solidFill>
              <a:ln w="19050">
                <a:solidFill>
                  <a:schemeClr val="bg1">
                    <a:lumMod val="75000"/>
                  </a:schemeClr>
                </a:solidFill>
              </a:ln>
              <a:effectLst/>
            </c:spPr>
            <c:extLst>
              <c:ext xmlns:c16="http://schemas.microsoft.com/office/drawing/2014/chart" uri="{C3380CC4-5D6E-409C-BE32-E72D297353CC}">
                <c16:uniqueId val="{00000005-ED18-4986-8F7D-CA98F3FD8F08}"/>
              </c:ext>
            </c:extLst>
          </c:dPt>
          <c:dPt>
            <c:idx val="3"/>
            <c:bubble3D val="0"/>
            <c:spPr>
              <a:solidFill>
                <a:schemeClr val="bg1"/>
              </a:solidFill>
              <a:ln w="19050">
                <a:solidFill>
                  <a:schemeClr val="bg1">
                    <a:lumMod val="75000"/>
                  </a:schemeClr>
                </a:solidFill>
              </a:ln>
              <a:effectLst/>
            </c:spPr>
            <c:extLst>
              <c:ext xmlns:c16="http://schemas.microsoft.com/office/drawing/2014/chart" uri="{C3380CC4-5D6E-409C-BE32-E72D297353CC}">
                <c16:uniqueId val="{00000007-ED18-4986-8F7D-CA98F3FD8F08}"/>
              </c:ext>
            </c:extLst>
          </c:dPt>
          <c:dPt>
            <c:idx val="4"/>
            <c:bubble3D val="0"/>
            <c:spPr>
              <a:solidFill>
                <a:schemeClr val="bg1"/>
              </a:solidFill>
              <a:ln w="19050">
                <a:solidFill>
                  <a:schemeClr val="bg1">
                    <a:lumMod val="75000"/>
                  </a:schemeClr>
                </a:solidFill>
              </a:ln>
              <a:effectLst/>
            </c:spPr>
            <c:extLst>
              <c:ext xmlns:c16="http://schemas.microsoft.com/office/drawing/2014/chart" uri="{C3380CC4-5D6E-409C-BE32-E72D297353CC}">
                <c16:uniqueId val="{00000009-ED18-4986-8F7D-CA98F3FD8F08}"/>
              </c:ext>
            </c:extLst>
          </c:dPt>
          <c:cat>
            <c:strRef>
              <c:f>Sheet1!$A$2:$A$6</c:f>
              <c:strCache>
                <c:ptCount val="5"/>
                <c:pt idx="0">
                  <c:v>Advocates</c:v>
                </c:pt>
                <c:pt idx="1">
                  <c:v>Attainers</c:v>
                </c:pt>
                <c:pt idx="2">
                  <c:v>Fluctuating</c:v>
                </c:pt>
                <c:pt idx="3">
                  <c:v>Followers</c:v>
                </c:pt>
                <c:pt idx="4">
                  <c:v>Denial</c:v>
                </c:pt>
              </c:strCache>
            </c:strRef>
          </c:cat>
          <c:val>
            <c:numRef>
              <c:f>Sheet1!$B$2:$B$6</c:f>
              <c:numCache>
                <c:formatCode>0%</c:formatCode>
                <c:ptCount val="5"/>
                <c:pt idx="0">
                  <c:v>0.12</c:v>
                </c:pt>
                <c:pt idx="1">
                  <c:v>0.1</c:v>
                </c:pt>
                <c:pt idx="2">
                  <c:v>0.32</c:v>
                </c:pt>
                <c:pt idx="3">
                  <c:v>0.37</c:v>
                </c:pt>
                <c:pt idx="4">
                  <c:v>0.09</c:v>
                </c:pt>
              </c:numCache>
            </c:numRef>
          </c:val>
          <c:extLst>
            <c:ext xmlns:c16="http://schemas.microsoft.com/office/drawing/2014/chart" uri="{C3380CC4-5D6E-409C-BE32-E72D297353CC}">
              <c16:uniqueId val="{0000000A-ED18-4986-8F7D-CA98F3FD8F0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solidFill>
            <a:ln>
              <a:solidFill>
                <a:schemeClr val="bg1">
                  <a:lumMod val="75000"/>
                </a:schemeClr>
              </a:solidFill>
            </a:ln>
          </c:spPr>
          <c:dPt>
            <c:idx val="0"/>
            <c:bubble3D val="0"/>
            <c:spPr>
              <a:solidFill>
                <a:schemeClr val="bg1"/>
              </a:solidFill>
              <a:ln w="19050">
                <a:solidFill>
                  <a:schemeClr val="bg1">
                    <a:lumMod val="75000"/>
                  </a:schemeClr>
                </a:solidFill>
              </a:ln>
              <a:effectLst/>
            </c:spPr>
            <c:extLst>
              <c:ext xmlns:c16="http://schemas.microsoft.com/office/drawing/2014/chart" uri="{C3380CC4-5D6E-409C-BE32-E72D297353CC}">
                <c16:uniqueId val="{00000001-3655-43FD-B355-3AACBFAC3385}"/>
              </c:ext>
            </c:extLst>
          </c:dPt>
          <c:dPt>
            <c:idx val="1"/>
            <c:bubble3D val="0"/>
            <c:spPr>
              <a:solidFill>
                <a:schemeClr val="bg1"/>
              </a:solidFill>
              <a:ln w="19050">
                <a:solidFill>
                  <a:schemeClr val="bg1">
                    <a:lumMod val="75000"/>
                  </a:schemeClr>
                </a:solidFill>
              </a:ln>
              <a:effectLst/>
            </c:spPr>
            <c:extLst>
              <c:ext xmlns:c16="http://schemas.microsoft.com/office/drawing/2014/chart" uri="{C3380CC4-5D6E-409C-BE32-E72D297353CC}">
                <c16:uniqueId val="{00000003-3655-43FD-B355-3AACBFAC3385}"/>
              </c:ext>
            </c:extLst>
          </c:dPt>
          <c:dPt>
            <c:idx val="2"/>
            <c:bubble3D val="0"/>
            <c:spPr>
              <a:solidFill>
                <a:srgbClr val="FFDB00"/>
              </a:solidFill>
              <a:ln w="19050">
                <a:solidFill>
                  <a:schemeClr val="bg1">
                    <a:lumMod val="75000"/>
                  </a:schemeClr>
                </a:solidFill>
              </a:ln>
              <a:effectLst/>
            </c:spPr>
            <c:extLst>
              <c:ext xmlns:c16="http://schemas.microsoft.com/office/drawing/2014/chart" uri="{C3380CC4-5D6E-409C-BE32-E72D297353CC}">
                <c16:uniqueId val="{00000005-3655-43FD-B355-3AACBFAC3385}"/>
              </c:ext>
            </c:extLst>
          </c:dPt>
          <c:dPt>
            <c:idx val="3"/>
            <c:bubble3D val="0"/>
            <c:spPr>
              <a:solidFill>
                <a:schemeClr val="bg1">
                  <a:alpha val="30000"/>
                </a:schemeClr>
              </a:solidFill>
              <a:ln w="19050">
                <a:solidFill>
                  <a:schemeClr val="bg1">
                    <a:lumMod val="75000"/>
                  </a:schemeClr>
                </a:solidFill>
              </a:ln>
              <a:effectLst/>
            </c:spPr>
            <c:extLst>
              <c:ext xmlns:c16="http://schemas.microsoft.com/office/drawing/2014/chart" uri="{C3380CC4-5D6E-409C-BE32-E72D297353CC}">
                <c16:uniqueId val="{00000007-3655-43FD-B355-3AACBFAC3385}"/>
              </c:ext>
            </c:extLst>
          </c:dPt>
          <c:dPt>
            <c:idx val="4"/>
            <c:bubble3D val="0"/>
            <c:spPr>
              <a:solidFill>
                <a:schemeClr val="bg1"/>
              </a:solidFill>
              <a:ln w="19050">
                <a:solidFill>
                  <a:schemeClr val="bg1">
                    <a:lumMod val="75000"/>
                  </a:schemeClr>
                </a:solidFill>
              </a:ln>
              <a:effectLst/>
            </c:spPr>
            <c:extLst>
              <c:ext xmlns:c16="http://schemas.microsoft.com/office/drawing/2014/chart" uri="{C3380CC4-5D6E-409C-BE32-E72D297353CC}">
                <c16:uniqueId val="{00000009-3655-43FD-B355-3AACBFAC3385}"/>
              </c:ext>
            </c:extLst>
          </c:dPt>
          <c:cat>
            <c:strRef>
              <c:f>Sheet1!$A$2:$A$6</c:f>
              <c:strCache>
                <c:ptCount val="5"/>
                <c:pt idx="0">
                  <c:v>Advocates</c:v>
                </c:pt>
                <c:pt idx="1">
                  <c:v>Attainers</c:v>
                </c:pt>
                <c:pt idx="2">
                  <c:v>Fluctuating</c:v>
                </c:pt>
                <c:pt idx="3">
                  <c:v>Followers</c:v>
                </c:pt>
                <c:pt idx="4">
                  <c:v>Denial</c:v>
                </c:pt>
              </c:strCache>
            </c:strRef>
          </c:cat>
          <c:val>
            <c:numRef>
              <c:f>Sheet1!$B$2:$B$6</c:f>
              <c:numCache>
                <c:formatCode>0%</c:formatCode>
                <c:ptCount val="5"/>
                <c:pt idx="0">
                  <c:v>0.12</c:v>
                </c:pt>
                <c:pt idx="1">
                  <c:v>0.1</c:v>
                </c:pt>
                <c:pt idx="2">
                  <c:v>0.32</c:v>
                </c:pt>
                <c:pt idx="3">
                  <c:v>0.37</c:v>
                </c:pt>
                <c:pt idx="4">
                  <c:v>0.09</c:v>
                </c:pt>
              </c:numCache>
            </c:numRef>
          </c:val>
          <c:extLst>
            <c:ext xmlns:c16="http://schemas.microsoft.com/office/drawing/2014/chart" uri="{C3380CC4-5D6E-409C-BE32-E72D297353CC}">
              <c16:uniqueId val="{0000000A-3655-43FD-B355-3AACBFAC338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solidFill>
            <a:ln>
              <a:solidFill>
                <a:schemeClr val="bg1">
                  <a:lumMod val="75000"/>
                </a:schemeClr>
              </a:solidFill>
            </a:ln>
          </c:spPr>
          <c:dPt>
            <c:idx val="0"/>
            <c:bubble3D val="0"/>
            <c:spPr>
              <a:solidFill>
                <a:srgbClr val="1CB3BC"/>
              </a:solidFill>
              <a:ln w="19050">
                <a:solidFill>
                  <a:schemeClr val="bg1">
                    <a:lumMod val="75000"/>
                  </a:schemeClr>
                </a:solidFill>
              </a:ln>
              <a:effectLst/>
            </c:spPr>
            <c:extLst>
              <c:ext xmlns:c16="http://schemas.microsoft.com/office/drawing/2014/chart" uri="{C3380CC4-5D6E-409C-BE32-E72D297353CC}">
                <c16:uniqueId val="{00000001-ED63-494A-998E-8A9D3EB10A52}"/>
              </c:ext>
            </c:extLst>
          </c:dPt>
          <c:dPt>
            <c:idx val="1"/>
            <c:bubble3D val="0"/>
            <c:spPr>
              <a:solidFill>
                <a:srgbClr val="FFFFFF"/>
              </a:solidFill>
              <a:ln w="19050">
                <a:solidFill>
                  <a:schemeClr val="bg1">
                    <a:lumMod val="75000"/>
                  </a:schemeClr>
                </a:solidFill>
              </a:ln>
              <a:effectLst/>
            </c:spPr>
            <c:extLst>
              <c:ext xmlns:c16="http://schemas.microsoft.com/office/drawing/2014/chart" uri="{C3380CC4-5D6E-409C-BE32-E72D297353CC}">
                <c16:uniqueId val="{00000003-ED63-494A-998E-8A9D3EB10A52}"/>
              </c:ext>
            </c:extLst>
          </c:dPt>
          <c:dPt>
            <c:idx val="2"/>
            <c:bubble3D val="0"/>
            <c:spPr>
              <a:solidFill>
                <a:schemeClr val="bg1"/>
              </a:solidFill>
              <a:ln w="19050">
                <a:solidFill>
                  <a:schemeClr val="bg1">
                    <a:lumMod val="75000"/>
                  </a:schemeClr>
                </a:solidFill>
              </a:ln>
              <a:effectLst/>
            </c:spPr>
            <c:extLst>
              <c:ext xmlns:c16="http://schemas.microsoft.com/office/drawing/2014/chart" uri="{C3380CC4-5D6E-409C-BE32-E72D297353CC}">
                <c16:uniqueId val="{00000005-ED63-494A-998E-8A9D3EB10A52}"/>
              </c:ext>
            </c:extLst>
          </c:dPt>
          <c:dPt>
            <c:idx val="3"/>
            <c:bubble3D val="0"/>
            <c:spPr>
              <a:solidFill>
                <a:schemeClr val="bg1"/>
              </a:solidFill>
              <a:ln w="19050">
                <a:solidFill>
                  <a:schemeClr val="bg1">
                    <a:lumMod val="75000"/>
                  </a:schemeClr>
                </a:solidFill>
              </a:ln>
              <a:effectLst/>
            </c:spPr>
            <c:extLst>
              <c:ext xmlns:c16="http://schemas.microsoft.com/office/drawing/2014/chart" uri="{C3380CC4-5D6E-409C-BE32-E72D297353CC}">
                <c16:uniqueId val="{00000007-ED63-494A-998E-8A9D3EB10A52}"/>
              </c:ext>
            </c:extLst>
          </c:dPt>
          <c:dPt>
            <c:idx val="4"/>
            <c:bubble3D val="0"/>
            <c:spPr>
              <a:solidFill>
                <a:schemeClr val="bg1"/>
              </a:solidFill>
              <a:ln w="19050">
                <a:solidFill>
                  <a:schemeClr val="bg1">
                    <a:lumMod val="75000"/>
                  </a:schemeClr>
                </a:solidFill>
              </a:ln>
              <a:effectLst/>
            </c:spPr>
            <c:extLst>
              <c:ext xmlns:c16="http://schemas.microsoft.com/office/drawing/2014/chart" uri="{C3380CC4-5D6E-409C-BE32-E72D297353CC}">
                <c16:uniqueId val="{00000009-ED63-494A-998E-8A9D3EB10A52}"/>
              </c:ext>
            </c:extLst>
          </c:dPt>
          <c:cat>
            <c:strRef>
              <c:f>Sheet1!$A$2:$A$6</c:f>
              <c:strCache>
                <c:ptCount val="5"/>
                <c:pt idx="0">
                  <c:v>Advocates</c:v>
                </c:pt>
                <c:pt idx="1">
                  <c:v>Attainers</c:v>
                </c:pt>
                <c:pt idx="2">
                  <c:v>Fluctuating</c:v>
                </c:pt>
                <c:pt idx="3">
                  <c:v>Followers</c:v>
                </c:pt>
                <c:pt idx="4">
                  <c:v>Denial</c:v>
                </c:pt>
              </c:strCache>
            </c:strRef>
          </c:cat>
          <c:val>
            <c:numRef>
              <c:f>Sheet1!$B$2:$B$6</c:f>
              <c:numCache>
                <c:formatCode>0%</c:formatCode>
                <c:ptCount val="5"/>
                <c:pt idx="0">
                  <c:v>0.12</c:v>
                </c:pt>
                <c:pt idx="1">
                  <c:v>0.1</c:v>
                </c:pt>
                <c:pt idx="2">
                  <c:v>0.32</c:v>
                </c:pt>
                <c:pt idx="3">
                  <c:v>0.37</c:v>
                </c:pt>
                <c:pt idx="4">
                  <c:v>0.09</c:v>
                </c:pt>
              </c:numCache>
            </c:numRef>
          </c:val>
          <c:extLst>
            <c:ext xmlns:c16="http://schemas.microsoft.com/office/drawing/2014/chart" uri="{C3380CC4-5D6E-409C-BE32-E72D297353CC}">
              <c16:uniqueId val="{0000000A-ED63-494A-998E-8A9D3EB10A5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075754679488491E-2"/>
          <c:y val="2.5877262390279442E-2"/>
          <c:w val="0.91793493481656796"/>
          <c:h val="0.86186596640444324"/>
        </c:manualLayout>
      </c:layout>
      <c:bubbleChart>
        <c:varyColors val="0"/>
        <c:ser>
          <c:idx val="0"/>
          <c:order val="0"/>
          <c:tx>
            <c:strRef>
              <c:f>Sheet1!$B$1</c:f>
              <c:strCache>
                <c:ptCount val="1"/>
                <c:pt idx="0">
                  <c:v>Y-Values</c:v>
                </c:pt>
              </c:strCache>
            </c:strRef>
          </c:tx>
          <c:spPr>
            <a:solidFill>
              <a:schemeClr val="bg1">
                <a:lumMod val="50000"/>
              </a:schemeClr>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1-B4A7-4B36-BB53-4157A390799D}"/>
              </c:ext>
            </c:extLst>
          </c:dPt>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3-B4A7-4B36-BB53-4157A390799D}"/>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5-B4A7-4B36-BB53-4157A390799D}"/>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7-B4A7-4B36-BB53-4157A390799D}"/>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B4A7-4B36-BB53-4157A390799D}"/>
              </c:ext>
            </c:extLst>
          </c:dPt>
          <c:dPt>
            <c:idx val="5"/>
            <c:invertIfNegative val="0"/>
            <c:bubble3D val="0"/>
            <c:spPr>
              <a:solidFill>
                <a:schemeClr val="bg1">
                  <a:lumMod val="50000"/>
                </a:schemeClr>
              </a:solidFill>
              <a:ln>
                <a:noFill/>
              </a:ln>
              <a:effectLst/>
            </c:spPr>
            <c:extLst>
              <c:ext xmlns:c16="http://schemas.microsoft.com/office/drawing/2014/chart" uri="{C3380CC4-5D6E-409C-BE32-E72D297353CC}">
                <c16:uniqueId val="{0000000B-B4A7-4B36-BB53-4157A390799D}"/>
              </c:ext>
            </c:extLst>
          </c:dPt>
          <c:dPt>
            <c:idx val="6"/>
            <c:invertIfNegative val="0"/>
            <c:bubble3D val="0"/>
            <c:spPr>
              <a:solidFill>
                <a:schemeClr val="bg1">
                  <a:lumMod val="50000"/>
                </a:schemeClr>
              </a:solidFill>
              <a:ln>
                <a:noFill/>
              </a:ln>
              <a:effectLst/>
            </c:spPr>
            <c:extLst>
              <c:ext xmlns:c16="http://schemas.microsoft.com/office/drawing/2014/chart" uri="{C3380CC4-5D6E-409C-BE32-E72D297353CC}">
                <c16:uniqueId val="{0000000D-B4A7-4B36-BB53-4157A390799D}"/>
              </c:ext>
            </c:extLst>
          </c:dPt>
          <c:dPt>
            <c:idx val="7"/>
            <c:invertIfNegative val="0"/>
            <c:bubble3D val="0"/>
            <c:spPr>
              <a:solidFill>
                <a:schemeClr val="bg1">
                  <a:lumMod val="50000"/>
                </a:schemeClr>
              </a:solidFill>
              <a:ln>
                <a:noFill/>
              </a:ln>
              <a:effectLst/>
            </c:spPr>
            <c:extLst>
              <c:ext xmlns:c16="http://schemas.microsoft.com/office/drawing/2014/chart" uri="{C3380CC4-5D6E-409C-BE32-E72D297353CC}">
                <c16:uniqueId val="{0000000F-B4A7-4B36-BB53-4157A390799D}"/>
              </c:ext>
            </c:extLst>
          </c:dPt>
          <c:dPt>
            <c:idx val="8"/>
            <c:invertIfNegative val="0"/>
            <c:bubble3D val="0"/>
            <c:spPr>
              <a:solidFill>
                <a:schemeClr val="bg1">
                  <a:lumMod val="50000"/>
                </a:schemeClr>
              </a:solidFill>
              <a:ln>
                <a:noFill/>
              </a:ln>
              <a:effectLst/>
            </c:spPr>
            <c:extLst>
              <c:ext xmlns:c16="http://schemas.microsoft.com/office/drawing/2014/chart" uri="{C3380CC4-5D6E-409C-BE32-E72D297353CC}">
                <c16:uniqueId val="{00000011-B4A7-4B36-BB53-4157A390799D}"/>
              </c:ext>
            </c:extLst>
          </c:dPt>
          <c:dPt>
            <c:idx val="9"/>
            <c:invertIfNegative val="0"/>
            <c:bubble3D val="0"/>
            <c:spPr>
              <a:solidFill>
                <a:schemeClr val="bg1">
                  <a:lumMod val="50000"/>
                </a:schemeClr>
              </a:solidFill>
              <a:ln>
                <a:noFill/>
              </a:ln>
              <a:effectLst/>
            </c:spPr>
            <c:extLst>
              <c:ext xmlns:c16="http://schemas.microsoft.com/office/drawing/2014/chart" uri="{C3380CC4-5D6E-409C-BE32-E72D297353CC}">
                <c16:uniqueId val="{00000013-B4A7-4B36-BB53-4157A390799D}"/>
              </c:ext>
            </c:extLst>
          </c:dPt>
          <c:dPt>
            <c:idx val="10"/>
            <c:invertIfNegative val="0"/>
            <c:bubble3D val="0"/>
            <c:spPr>
              <a:solidFill>
                <a:schemeClr val="bg1">
                  <a:lumMod val="50000"/>
                </a:schemeClr>
              </a:solidFill>
              <a:ln>
                <a:noFill/>
              </a:ln>
              <a:effectLst/>
            </c:spPr>
            <c:extLst>
              <c:ext xmlns:c16="http://schemas.microsoft.com/office/drawing/2014/chart" uri="{C3380CC4-5D6E-409C-BE32-E72D297353CC}">
                <c16:uniqueId val="{00000015-B4A7-4B36-BB53-4157A390799D}"/>
              </c:ext>
            </c:extLst>
          </c:dPt>
          <c:dPt>
            <c:idx val="11"/>
            <c:invertIfNegative val="0"/>
            <c:bubble3D val="0"/>
            <c:spPr>
              <a:solidFill>
                <a:schemeClr val="bg1">
                  <a:lumMod val="50000"/>
                </a:schemeClr>
              </a:solidFill>
              <a:ln>
                <a:noFill/>
              </a:ln>
              <a:effectLst/>
            </c:spPr>
            <c:extLst>
              <c:ext xmlns:c16="http://schemas.microsoft.com/office/drawing/2014/chart" uri="{C3380CC4-5D6E-409C-BE32-E72D297353CC}">
                <c16:uniqueId val="{00000017-B4A7-4B36-BB53-4157A390799D}"/>
              </c:ext>
            </c:extLst>
          </c:dPt>
          <c:dLbls>
            <c:dLbl>
              <c:idx val="0"/>
              <c:layout>
                <c:manualLayout>
                  <c:x val="-2.8227631231501427E-3"/>
                  <c:y val="2.6779868853459895E-2"/>
                </c:manualLayout>
              </c:layout>
              <c:tx>
                <c:rich>
                  <a:bodyPr rot="0" spcFirstLastPara="1" vertOverflow="ellipsis" vert="horz" wrap="square" lIns="38100" tIns="19050" rIns="38100" bIns="19050" anchor="ctr" anchorCtr="0">
                    <a:noAutofit/>
                  </a:bodyPr>
                  <a:lstStyle/>
                  <a:p>
                    <a:pPr algn="l">
                      <a:defRPr sz="1000" b="0" i="0" u="none" strike="noStrike" kern="1200" baseline="0">
                        <a:solidFill>
                          <a:srgbClr val="FF0000"/>
                        </a:solidFill>
                        <a:latin typeface="Verdana" panose="020B0604030504040204" pitchFamily="34" charset="0"/>
                        <a:ea typeface="Verdana" panose="020B0604030504040204" pitchFamily="34" charset="0"/>
                        <a:cs typeface="+mn-cs"/>
                      </a:defRPr>
                    </a:pPr>
                    <a:fld id="{B572EB95-072E-4823-A792-CE8CC8D1A8B1}" type="CELLRANGE">
                      <a:rPr lang="en-NZ"/>
                      <a:pPr algn="l">
                        <a:defRPr sz="1000">
                          <a:solidFill>
                            <a:srgbClr val="FF0000"/>
                          </a:solidFill>
                          <a:latin typeface="Verdana" panose="020B0604030504040204" pitchFamily="34" charset="0"/>
                          <a:ea typeface="Verdana" panose="020B0604030504040204" pitchFamily="34" charset="0"/>
                        </a:defRPr>
                      </a:pPr>
                      <a:t>[CELLRANGE]</a:t>
                    </a:fld>
                    <a:endParaRPr lang="en-NZ"/>
                  </a:p>
                </c:rich>
              </c:tx>
              <c:spPr>
                <a:noFill/>
                <a:ln>
                  <a:noFill/>
                </a:ln>
                <a:effectLst/>
              </c:spPr>
              <c:txPr>
                <a:bodyPr rot="0" spcFirstLastPara="1" vertOverflow="ellipsis" vert="horz" wrap="square" lIns="38100" tIns="19050" rIns="38100" bIns="19050" anchor="ctr" anchorCtr="0">
                  <a:noAutofit/>
                </a:bodyPr>
                <a:lstStyle/>
                <a:p>
                  <a:pPr algn="l">
                    <a:defRPr sz="1000" b="0" i="0" u="none" strike="noStrike" kern="1200" baseline="0">
                      <a:solidFill>
                        <a:srgbClr val="FF0000"/>
                      </a:solidFill>
                      <a:latin typeface="Verdana" panose="020B0604030504040204" pitchFamily="34" charset="0"/>
                      <a:ea typeface="Verdana" panose="020B0604030504040204" pitchFamily="3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4540399680284224"/>
                      <c:h val="0.17021858559990743"/>
                    </c:manualLayout>
                  </c15:layout>
                  <c15:dlblFieldTable/>
                  <c15:showDataLabelsRange val="1"/>
                </c:ext>
                <c:ext xmlns:c16="http://schemas.microsoft.com/office/drawing/2014/chart" uri="{C3380CC4-5D6E-409C-BE32-E72D297353CC}">
                  <c16:uniqueId val="{00000001-B4A7-4B36-BB53-4157A390799D}"/>
                </c:ext>
              </c:extLst>
            </c:dLbl>
            <c:dLbl>
              <c:idx val="1"/>
              <c:layout>
                <c:manualLayout>
                  <c:x val="1.072701553857794E-2"/>
                  <c:y val="0.12497329031936745"/>
                </c:manualLayout>
              </c:layout>
              <c:tx>
                <c:rich>
                  <a:bodyPr rot="0" spcFirstLastPara="1" vertOverflow="ellipsis" vert="horz" wrap="square" lIns="38100" tIns="19050" rIns="38100" bIns="19050" anchor="ctr" anchorCtr="0">
                    <a:noAutofit/>
                  </a:bodyPr>
                  <a:lstStyle/>
                  <a:p>
                    <a:pPr algn="ctr">
                      <a:defRPr sz="1000" b="0" i="0" u="none" strike="noStrike" kern="1200" baseline="0">
                        <a:solidFill>
                          <a:srgbClr val="FF0000"/>
                        </a:solidFill>
                        <a:latin typeface="Verdana" panose="020B0604030504040204" pitchFamily="34" charset="0"/>
                        <a:ea typeface="Verdana" panose="020B0604030504040204" pitchFamily="34" charset="0"/>
                        <a:cs typeface="+mn-cs"/>
                      </a:defRPr>
                    </a:pPr>
                    <a:fld id="{FD836E5C-E646-49E6-A252-F2CDD82EAABB}" type="CELLRANGE">
                      <a:rPr lang="en-NZ" sz="1000" dirty="0">
                        <a:solidFill>
                          <a:srgbClr val="FF0000"/>
                        </a:solidFill>
                      </a:rPr>
                      <a:pPr algn="ctr">
                        <a:defRPr sz="1000">
                          <a:solidFill>
                            <a:srgbClr val="FF0000"/>
                          </a:solidFill>
                          <a:latin typeface="Verdana" panose="020B0604030504040204" pitchFamily="34" charset="0"/>
                          <a:ea typeface="Verdana" panose="020B0604030504040204" pitchFamily="34" charset="0"/>
                        </a:defRPr>
                      </a:pPr>
                      <a:t>[CELLRANGE]</a:t>
                    </a:fld>
                    <a:endParaRPr lang="en-NZ"/>
                  </a:p>
                </c:rich>
              </c:tx>
              <c:spPr>
                <a:noFill/>
                <a:ln>
                  <a:noFill/>
                </a:ln>
                <a:effectLst/>
              </c:spPr>
              <c:txPr>
                <a:bodyPr rot="0" spcFirstLastPara="1" vertOverflow="ellipsis" vert="horz" wrap="square" lIns="38100" tIns="19050" rIns="38100" bIns="19050" anchor="ctr" anchorCtr="0">
                  <a:noAutofit/>
                </a:bodyPr>
                <a:lstStyle/>
                <a:p>
                  <a:pPr algn="ctr">
                    <a:defRPr sz="1000" b="0" i="0" u="none" strike="noStrike" kern="1200" baseline="0">
                      <a:solidFill>
                        <a:srgbClr val="FF0000"/>
                      </a:solidFill>
                      <a:latin typeface="Verdana" panose="020B0604030504040204" pitchFamily="34" charset="0"/>
                      <a:ea typeface="Verdana" panose="020B0604030504040204" pitchFamily="3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3110453976842834"/>
                      <c:h val="0.13905180232105113"/>
                    </c:manualLayout>
                  </c15:layout>
                  <c15:dlblFieldTable/>
                  <c15:showDataLabelsRange val="1"/>
                </c:ext>
                <c:ext xmlns:c16="http://schemas.microsoft.com/office/drawing/2014/chart" uri="{C3380CC4-5D6E-409C-BE32-E72D297353CC}">
                  <c16:uniqueId val="{00000003-B4A7-4B36-BB53-4157A390799D}"/>
                </c:ext>
              </c:extLst>
            </c:dLbl>
            <c:dLbl>
              <c:idx val="2"/>
              <c:layout>
                <c:manualLayout>
                  <c:x val="-0.10839756247838407"/>
                  <c:y val="0.20640719048701597"/>
                </c:manualLayout>
              </c:layout>
              <c:tx>
                <c:rich>
                  <a:bodyPr rot="0" spcFirstLastPara="1" vertOverflow="ellipsis" vert="horz" wrap="square" lIns="38100" tIns="19050" rIns="38100" bIns="19050" anchor="ctr" anchorCtr="0">
                    <a:noAutofit/>
                  </a:bodyPr>
                  <a:lstStyle/>
                  <a:p>
                    <a:pPr algn="l">
                      <a:defRPr sz="1000" b="0" i="0" u="none" strike="noStrike" kern="1200" baseline="0">
                        <a:solidFill>
                          <a:srgbClr val="FF0000"/>
                        </a:solidFill>
                        <a:latin typeface="Verdana" panose="020B0604030504040204" pitchFamily="34" charset="0"/>
                        <a:ea typeface="Verdana" panose="020B0604030504040204" pitchFamily="34" charset="0"/>
                        <a:cs typeface="+mn-cs"/>
                      </a:defRPr>
                    </a:pPr>
                    <a:fld id="{52197AA0-F7A8-413B-8ED3-F2945A031EB2}" type="CELLRANGE">
                      <a:rPr lang="en-NZ" sz="1000" dirty="0">
                        <a:solidFill>
                          <a:srgbClr val="FF0000"/>
                        </a:solidFill>
                        <a:latin typeface="Verdana" panose="020B0604030504040204" pitchFamily="34" charset="0"/>
                        <a:ea typeface="Verdana" panose="020B0604030504040204" pitchFamily="34" charset="0"/>
                      </a:rPr>
                      <a:pPr algn="l">
                        <a:defRPr sz="1000">
                          <a:solidFill>
                            <a:srgbClr val="FF0000"/>
                          </a:solidFill>
                          <a:latin typeface="Verdana" panose="020B0604030504040204" pitchFamily="34" charset="0"/>
                          <a:ea typeface="Verdana" panose="020B0604030504040204" pitchFamily="34" charset="0"/>
                        </a:defRPr>
                      </a:pPr>
                      <a:t>[CELLRANGE]</a:t>
                    </a:fld>
                    <a:endParaRPr lang="en-NZ"/>
                  </a:p>
                </c:rich>
              </c:tx>
              <c:spPr>
                <a:noFill/>
                <a:ln>
                  <a:noFill/>
                </a:ln>
                <a:effectLst/>
              </c:spPr>
              <c:txPr>
                <a:bodyPr rot="0" spcFirstLastPara="1" vertOverflow="ellipsis" vert="horz" wrap="square" lIns="38100" tIns="19050" rIns="38100" bIns="19050" anchor="ctr" anchorCtr="0">
                  <a:noAutofit/>
                </a:bodyPr>
                <a:lstStyle/>
                <a:p>
                  <a:pPr algn="l">
                    <a:defRPr sz="1000" b="0" i="0" u="none" strike="noStrike" kern="1200" baseline="0">
                      <a:solidFill>
                        <a:srgbClr val="FF0000"/>
                      </a:solidFill>
                      <a:latin typeface="Verdana" panose="020B0604030504040204" pitchFamily="34" charset="0"/>
                      <a:ea typeface="Verdana" panose="020B0604030504040204" pitchFamily="3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4406147504909983"/>
                      <c:h val="0.16052678719895377"/>
                    </c:manualLayout>
                  </c15:layout>
                  <c15:dlblFieldTable/>
                  <c15:showDataLabelsRange val="1"/>
                </c:ext>
                <c:ext xmlns:c16="http://schemas.microsoft.com/office/drawing/2014/chart" uri="{C3380CC4-5D6E-409C-BE32-E72D297353CC}">
                  <c16:uniqueId val="{00000005-B4A7-4B36-BB53-4157A390799D}"/>
                </c:ext>
              </c:extLst>
            </c:dLbl>
            <c:dLbl>
              <c:idx val="3"/>
              <c:layout>
                <c:manualLayout>
                  <c:x val="4.5164743422754349E-3"/>
                  <c:y val="0.27545111244815712"/>
                </c:manualLayout>
              </c:layout>
              <c:tx>
                <c:rich>
                  <a:bodyPr rot="0" spcFirstLastPara="1" vertOverflow="ellipsis" vert="horz" wrap="square" lIns="38100" tIns="19050" rIns="38100" bIns="19050" anchor="ctr" anchorCtr="0">
                    <a:noAutofit/>
                  </a:bodyPr>
                  <a:lstStyle/>
                  <a:p>
                    <a:pPr algn="ctr">
                      <a:defRPr sz="1000" b="0" i="0" u="none" strike="noStrike" kern="1200" baseline="0">
                        <a:solidFill>
                          <a:srgbClr val="FF0000"/>
                        </a:solidFill>
                        <a:latin typeface="Verdana" panose="020B0604030504040204" pitchFamily="34" charset="0"/>
                        <a:ea typeface="Verdana" panose="020B0604030504040204" pitchFamily="34" charset="0"/>
                        <a:cs typeface="+mn-cs"/>
                      </a:defRPr>
                    </a:pPr>
                    <a:fld id="{61C59E91-4405-49EC-9041-B2A47E10B7C1}" type="CELLRANGE">
                      <a:rPr lang="en-NZ" sz="1000" dirty="0">
                        <a:solidFill>
                          <a:srgbClr val="FF0000"/>
                        </a:solidFill>
                        <a:latin typeface="Verdana" panose="020B0604030504040204" pitchFamily="34" charset="0"/>
                        <a:ea typeface="Verdana" panose="020B0604030504040204" pitchFamily="34" charset="0"/>
                      </a:rPr>
                      <a:pPr algn="ctr">
                        <a:defRPr sz="1000">
                          <a:solidFill>
                            <a:srgbClr val="FF0000"/>
                          </a:solidFill>
                          <a:latin typeface="Verdana" panose="020B0604030504040204" pitchFamily="34" charset="0"/>
                          <a:ea typeface="Verdana" panose="020B0604030504040204" pitchFamily="34" charset="0"/>
                        </a:defRPr>
                      </a:pPr>
                      <a:t>[CELLRANGE]</a:t>
                    </a:fld>
                    <a:endParaRPr lang="en-NZ"/>
                  </a:p>
                </c:rich>
              </c:tx>
              <c:spPr>
                <a:noFill/>
                <a:ln>
                  <a:noFill/>
                </a:ln>
                <a:effectLst/>
              </c:spPr>
              <c:txPr>
                <a:bodyPr rot="0" spcFirstLastPara="1" vertOverflow="ellipsis" vert="horz" wrap="square" lIns="38100" tIns="19050" rIns="38100" bIns="19050" anchor="ctr" anchorCtr="0">
                  <a:noAutofit/>
                </a:bodyPr>
                <a:lstStyle/>
                <a:p>
                  <a:pPr algn="ctr">
                    <a:defRPr sz="1000" b="0" i="0" u="none" strike="noStrike" kern="1200" baseline="0">
                      <a:solidFill>
                        <a:srgbClr val="FF0000"/>
                      </a:solidFill>
                      <a:latin typeface="Verdana" panose="020B0604030504040204" pitchFamily="34" charset="0"/>
                      <a:ea typeface="Verdana" panose="020B0604030504040204" pitchFamily="3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2316667985479426"/>
                      <c:h val="0.12466713311542518"/>
                    </c:manualLayout>
                  </c15:layout>
                  <c15:dlblFieldTable/>
                  <c15:showDataLabelsRange val="1"/>
                </c:ext>
                <c:ext xmlns:c16="http://schemas.microsoft.com/office/drawing/2014/chart" uri="{C3380CC4-5D6E-409C-BE32-E72D297353CC}">
                  <c16:uniqueId val="{00000007-B4A7-4B36-BB53-4157A390799D}"/>
                </c:ext>
              </c:extLst>
            </c:dLbl>
            <c:dLbl>
              <c:idx val="4"/>
              <c:layout>
                <c:manualLayout>
                  <c:x val="-8.8637464892167131E-2"/>
                  <c:y val="-9.1817037482719036E-2"/>
                </c:manualLayout>
              </c:layout>
              <c:tx>
                <c:rich>
                  <a:bodyPr rot="0" spcFirstLastPara="1" vertOverflow="ellipsis" vert="horz" wrap="square" lIns="38100" tIns="19050" rIns="38100" bIns="19050" anchor="ctr" anchorCtr="0">
                    <a:noAutofit/>
                  </a:bodyPr>
                  <a:lstStyle/>
                  <a:p>
                    <a:pPr algn="l">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fld id="{723399A7-DDE6-4833-B34A-A7EA9252C27A}" type="CELLRANGE">
                      <a:rPr lang="en-NZ" dirty="0"/>
                      <a:pPr algn="l">
                        <a:defRPr sz="1000">
                          <a:latin typeface="Verdana" panose="020B0604030504040204" pitchFamily="34" charset="0"/>
                          <a:ea typeface="Verdana" panose="020B0604030504040204" pitchFamily="34" charset="0"/>
                        </a:defRPr>
                      </a:pPr>
                      <a:t>[CELLRANGE]</a:t>
                    </a:fld>
                    <a:endParaRPr lang="en-NZ"/>
                  </a:p>
                </c:rich>
              </c:tx>
              <c:spPr>
                <a:noFill/>
                <a:ln>
                  <a:noFill/>
                </a:ln>
                <a:effectLst/>
              </c:spPr>
              <c:txPr>
                <a:bodyPr rot="0" spcFirstLastPara="1" vertOverflow="ellipsis" vert="horz" wrap="square" lIns="38100" tIns="19050" rIns="38100" bIns="19050" anchor="ctr" anchorCtr="0">
                  <a:noAutofit/>
                </a:bodyPr>
                <a:lstStyle/>
                <a:p>
                  <a:pPr algn="l">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6884042573054078"/>
                      <c:h val="0.13734639925389619"/>
                    </c:manualLayout>
                  </c15:layout>
                  <c15:dlblFieldTable/>
                  <c15:showDataLabelsRange val="1"/>
                </c:ext>
                <c:ext xmlns:c16="http://schemas.microsoft.com/office/drawing/2014/chart" uri="{C3380CC4-5D6E-409C-BE32-E72D297353CC}">
                  <c16:uniqueId val="{00000009-B4A7-4B36-BB53-4157A390799D}"/>
                </c:ext>
              </c:extLst>
            </c:dLbl>
            <c:dLbl>
              <c:idx val="5"/>
              <c:layout>
                <c:manualLayout>
                  <c:x val="-0.12292493703039523"/>
                  <c:y val="8.0456888165563067E-2"/>
                </c:manualLayout>
              </c:layout>
              <c:tx>
                <c:rich>
                  <a:bodyPr rot="0" spcFirstLastPara="1" vertOverflow="ellipsis" vert="horz" wrap="square" lIns="38100" tIns="19050" rIns="38100" bIns="19050" anchor="ctr" anchorCtr="0">
                    <a:noAutofit/>
                  </a:bodyPr>
                  <a:lstStyle/>
                  <a:p>
                    <a:pPr algn="ctr">
                      <a:defRPr sz="1000" b="0" i="0" u="none" strike="noStrike" kern="1200" baseline="0">
                        <a:solidFill>
                          <a:srgbClr val="FF0000"/>
                        </a:solidFill>
                        <a:latin typeface="Verdana" panose="020B0604030504040204" pitchFamily="34" charset="0"/>
                        <a:ea typeface="Verdana" panose="020B0604030504040204" pitchFamily="34" charset="0"/>
                        <a:cs typeface="+mn-cs"/>
                      </a:defRPr>
                    </a:pPr>
                    <a:fld id="{F9DA2400-5833-41CE-9AAF-6C6A534EA52E}" type="CELLRANGE">
                      <a:rPr lang="en-NZ"/>
                      <a:pPr algn="ctr">
                        <a:defRPr sz="1000">
                          <a:solidFill>
                            <a:srgbClr val="FF0000"/>
                          </a:solidFill>
                          <a:latin typeface="Verdana" panose="020B0604030504040204" pitchFamily="34" charset="0"/>
                          <a:ea typeface="Verdana" panose="020B0604030504040204" pitchFamily="34" charset="0"/>
                        </a:defRPr>
                      </a:pPr>
                      <a:t>[CELLRANGE]</a:t>
                    </a:fld>
                    <a:endParaRPr lang="en-NZ"/>
                  </a:p>
                </c:rich>
              </c:tx>
              <c:spPr>
                <a:noFill/>
                <a:ln>
                  <a:noFill/>
                </a:ln>
                <a:effectLst/>
              </c:spPr>
              <c:txPr>
                <a:bodyPr rot="0" spcFirstLastPara="1" vertOverflow="ellipsis" vert="horz" wrap="square" lIns="38100" tIns="19050" rIns="38100" bIns="19050" anchor="ctr" anchorCtr="0">
                  <a:noAutofit/>
                </a:bodyPr>
                <a:lstStyle/>
                <a:p>
                  <a:pPr algn="ctr">
                    <a:defRPr sz="1000" b="0" i="0" u="none" strike="noStrike" kern="1200" baseline="0">
                      <a:solidFill>
                        <a:srgbClr val="FF0000"/>
                      </a:solidFill>
                      <a:latin typeface="Verdana" panose="020B0604030504040204" pitchFamily="34" charset="0"/>
                      <a:ea typeface="Verdana" panose="020B0604030504040204" pitchFamily="3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1440152425118849"/>
                      <c:h val="0.10135580748786815"/>
                    </c:manualLayout>
                  </c15:layout>
                  <c15:dlblFieldTable/>
                  <c15:showDataLabelsRange val="1"/>
                </c:ext>
                <c:ext xmlns:c16="http://schemas.microsoft.com/office/drawing/2014/chart" uri="{C3380CC4-5D6E-409C-BE32-E72D297353CC}">
                  <c16:uniqueId val="{0000000B-B4A7-4B36-BB53-4157A390799D}"/>
                </c:ext>
              </c:extLst>
            </c:dLbl>
            <c:dLbl>
              <c:idx val="6"/>
              <c:layout>
                <c:manualLayout>
                  <c:x val="-0.135496853075664"/>
                  <c:y val="0.21809940339008094"/>
                </c:manualLayout>
              </c:layout>
              <c:tx>
                <c:rich>
                  <a:bodyPr rot="0" spcFirstLastPara="1" vertOverflow="ellipsis" vert="horz" wrap="square" lIns="38100" tIns="19050" rIns="38100" bIns="19050" anchor="ctr" anchorCtr="0">
                    <a:noAutofit/>
                  </a:bodyPr>
                  <a:lstStyle/>
                  <a:p>
                    <a:pPr algn="ct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fld id="{146F379E-A3B7-4AC5-BECB-461C8BEA91D3}" type="CELLRANGE">
                      <a:rPr lang="en-NZ" sz="1000">
                        <a:solidFill>
                          <a:srgbClr val="FF0000"/>
                        </a:solidFill>
                      </a:rPr>
                      <a:pPr algn="ctr">
                        <a:defRPr sz="1000">
                          <a:latin typeface="Verdana" panose="020B0604030504040204" pitchFamily="34" charset="0"/>
                          <a:ea typeface="Verdana" panose="020B0604030504040204" pitchFamily="34" charset="0"/>
                        </a:defRPr>
                      </a:pPr>
                      <a:t>[CELLRANGE]</a:t>
                    </a:fld>
                    <a:endParaRPr lang="en-NZ"/>
                  </a:p>
                </c:rich>
              </c:tx>
              <c:spPr>
                <a:noFill/>
                <a:ln>
                  <a:noFill/>
                </a:ln>
                <a:effectLst/>
              </c:spPr>
              <c:txPr>
                <a:bodyPr rot="0" spcFirstLastPara="1" vertOverflow="ellipsis" vert="horz" wrap="square" lIns="38100" tIns="19050" rIns="38100" bIns="19050" anchor="ctr" anchorCtr="0">
                  <a:noAutofit/>
                </a:bodyPr>
                <a:lstStyle/>
                <a:p>
                  <a:pPr algn="ct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5468099993865295"/>
                      <c:h val="0.14471385296581885"/>
                    </c:manualLayout>
                  </c15:layout>
                  <c15:dlblFieldTable/>
                  <c15:showDataLabelsRange val="1"/>
                </c:ext>
                <c:ext xmlns:c16="http://schemas.microsoft.com/office/drawing/2014/chart" uri="{C3380CC4-5D6E-409C-BE32-E72D297353CC}">
                  <c16:uniqueId val="{0000000D-B4A7-4B36-BB53-4157A390799D}"/>
                </c:ext>
              </c:extLst>
            </c:dLbl>
            <c:dLbl>
              <c:idx val="7"/>
              <c:layout>
                <c:manualLayout>
                  <c:x val="-6.7183833904275569E-2"/>
                  <c:y val="-0.10940626589025174"/>
                </c:manualLayout>
              </c:layout>
              <c:tx>
                <c:rich>
                  <a:bodyPr rot="0" spcFirstLastPara="1" vertOverflow="ellipsis" vert="horz" wrap="square" lIns="38100" tIns="19050" rIns="38100" bIns="19050" anchor="ctr" anchorCtr="0">
                    <a:noAutofit/>
                  </a:bodyPr>
                  <a:lstStyle/>
                  <a:p>
                    <a:pPr algn="ct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fld id="{88F291F3-E752-40CB-9F84-FC99D80C31DF}" type="CELLRANGE">
                      <a:rPr lang="en-NZ"/>
                      <a:pPr algn="ctr">
                        <a:defRPr sz="1000">
                          <a:latin typeface="Verdana" panose="020B0604030504040204" pitchFamily="34" charset="0"/>
                          <a:ea typeface="Verdana" panose="020B0604030504040204" pitchFamily="34" charset="0"/>
                        </a:defRPr>
                      </a:pPr>
                      <a:t>[CELLRANGE]</a:t>
                    </a:fld>
                    <a:endParaRPr lang="en-NZ"/>
                  </a:p>
                </c:rich>
              </c:tx>
              <c:spPr>
                <a:noFill/>
                <a:ln>
                  <a:noFill/>
                </a:ln>
                <a:effectLst/>
              </c:spPr>
              <c:txPr>
                <a:bodyPr rot="0" spcFirstLastPara="1" vertOverflow="ellipsis" vert="horz" wrap="square" lIns="38100" tIns="19050" rIns="38100" bIns="19050" anchor="ctr" anchorCtr="0">
                  <a:noAutofit/>
                </a:bodyPr>
                <a:lstStyle/>
                <a:p>
                  <a:pPr algn="ct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2381029011806187"/>
                      <c:h val="0.19608038449087331"/>
                    </c:manualLayout>
                  </c15:layout>
                  <c15:dlblFieldTable/>
                  <c15:showDataLabelsRange val="1"/>
                </c:ext>
                <c:ext xmlns:c16="http://schemas.microsoft.com/office/drawing/2014/chart" uri="{C3380CC4-5D6E-409C-BE32-E72D297353CC}">
                  <c16:uniqueId val="{0000000F-B4A7-4B36-BB53-4157A390799D}"/>
                </c:ext>
              </c:extLst>
            </c:dLbl>
            <c:dLbl>
              <c:idx val="8"/>
              <c:layout>
                <c:manualLayout>
                  <c:x val="-8.2427190422040844E-2"/>
                  <c:y val="0.23081783033850203"/>
                </c:manualLayout>
              </c:layout>
              <c:tx>
                <c:rich>
                  <a:bodyPr rot="0" spcFirstLastPara="1" vertOverflow="ellipsis" vert="horz" wrap="square" lIns="38100" tIns="19050" rIns="38100" bIns="19050" anchor="ctr" anchorCtr="0">
                    <a:noAutofit/>
                  </a:bodyPr>
                  <a:lstStyle/>
                  <a:p>
                    <a:pPr algn="ctr">
                      <a:defRPr sz="1000" b="0" i="0" u="none" strike="noStrike" kern="1200" baseline="0">
                        <a:solidFill>
                          <a:srgbClr val="FF0000"/>
                        </a:solidFill>
                        <a:latin typeface="Verdana" panose="020B0604030504040204" pitchFamily="34" charset="0"/>
                        <a:ea typeface="Verdana" panose="020B0604030504040204" pitchFamily="34" charset="0"/>
                        <a:cs typeface="+mn-cs"/>
                      </a:defRPr>
                    </a:pPr>
                    <a:fld id="{4B4AD913-8434-4F55-AED5-1B31915E0CB5}" type="CELLRANGE">
                      <a:rPr lang="en-NZ"/>
                      <a:pPr algn="ctr">
                        <a:defRPr sz="1000">
                          <a:solidFill>
                            <a:srgbClr val="FF0000"/>
                          </a:solidFill>
                          <a:latin typeface="Verdana" panose="020B0604030504040204" pitchFamily="34" charset="0"/>
                          <a:ea typeface="Verdana" panose="020B0604030504040204" pitchFamily="34" charset="0"/>
                        </a:defRPr>
                      </a:pPr>
                      <a:t>[CELLRANGE]</a:t>
                    </a:fld>
                    <a:endParaRPr lang="en-NZ"/>
                  </a:p>
                </c:rich>
              </c:tx>
              <c:spPr>
                <a:noFill/>
                <a:ln>
                  <a:noFill/>
                </a:ln>
                <a:effectLst/>
              </c:spPr>
              <c:txPr>
                <a:bodyPr rot="0" spcFirstLastPara="1" vertOverflow="ellipsis" vert="horz" wrap="square" lIns="38100" tIns="19050" rIns="38100" bIns="19050" anchor="ctr" anchorCtr="0">
                  <a:noAutofit/>
                </a:bodyPr>
                <a:lstStyle/>
                <a:p>
                  <a:pPr algn="ctr">
                    <a:defRPr sz="1000" b="0" i="0" u="none" strike="noStrike" kern="1200" baseline="0">
                      <a:solidFill>
                        <a:srgbClr val="FF0000"/>
                      </a:solidFill>
                      <a:latin typeface="Verdana" panose="020B0604030504040204" pitchFamily="34" charset="0"/>
                      <a:ea typeface="Verdana" panose="020B0604030504040204" pitchFamily="3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1903402448012845"/>
                      <c:h val="0.19733011638994369"/>
                    </c:manualLayout>
                  </c15:layout>
                  <c15:dlblFieldTable/>
                  <c15:showDataLabelsRange val="1"/>
                </c:ext>
                <c:ext xmlns:c16="http://schemas.microsoft.com/office/drawing/2014/chart" uri="{C3380CC4-5D6E-409C-BE32-E72D297353CC}">
                  <c16:uniqueId val="{00000011-B4A7-4B36-BB53-4157A390799D}"/>
                </c:ext>
              </c:extLst>
            </c:dLbl>
            <c:dLbl>
              <c:idx val="9"/>
              <c:layout>
                <c:manualLayout>
                  <c:x val="-2.8227631231501427E-3"/>
                  <c:y val="-6.0289573102990119E-3"/>
                </c:manualLayout>
              </c:layout>
              <c:tx>
                <c:rich>
                  <a:bodyPr rot="0" spcFirstLastPara="1" vertOverflow="ellipsis" vert="horz" wrap="square" lIns="38100" tIns="19050" rIns="38100" bIns="19050" anchor="ctr" anchorCtr="0">
                    <a:noAutofit/>
                  </a:bodyPr>
                  <a:lstStyle/>
                  <a:p>
                    <a:pPr algn="l">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fld id="{1D28D590-8A40-47D5-B0AC-9842421F119E}" type="CELLRANGE">
                      <a:rPr lang="en-US"/>
                      <a:pPr algn="l">
                        <a:defRPr sz="1000">
                          <a:latin typeface="Verdana" panose="020B0604030504040204" pitchFamily="34" charset="0"/>
                          <a:ea typeface="Verdana" panose="020B0604030504040204" pitchFamily="34" charset="0"/>
                        </a:defRPr>
                      </a:pPr>
                      <a:t>[CELLRANGE]</a:t>
                    </a:fld>
                    <a:endParaRPr lang="en-NZ"/>
                  </a:p>
                </c:rich>
              </c:tx>
              <c:spPr>
                <a:noFill/>
                <a:ln>
                  <a:noFill/>
                </a:ln>
                <a:effectLst/>
              </c:spPr>
              <c:txPr>
                <a:bodyPr rot="0" spcFirstLastPara="1" vertOverflow="ellipsis" vert="horz" wrap="square" lIns="38100" tIns="19050" rIns="38100" bIns="19050" anchor="ctr" anchorCtr="0">
                  <a:noAutofit/>
                </a:bodyPr>
                <a:lstStyle/>
                <a:p>
                  <a:pPr algn="l">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255209829037412"/>
                      <c:h val="0.11446524006178974"/>
                    </c:manualLayout>
                  </c15:layout>
                  <c15:dlblFieldTable/>
                  <c15:showDataLabelsRange val="1"/>
                </c:ext>
                <c:ext xmlns:c16="http://schemas.microsoft.com/office/drawing/2014/chart" uri="{C3380CC4-5D6E-409C-BE32-E72D297353CC}">
                  <c16:uniqueId val="{00000013-B4A7-4B36-BB53-4157A390799D}"/>
                </c:ext>
              </c:extLst>
            </c:dLbl>
            <c:dLbl>
              <c:idx val="10"/>
              <c:layout>
                <c:manualLayout>
                  <c:x val="-1.2420371122801704E-2"/>
                  <c:y val="7.3152694223559619E-2"/>
                </c:manualLayout>
              </c:layout>
              <c:tx>
                <c:rich>
                  <a:bodyPr rot="0" spcFirstLastPara="1" vertOverflow="ellipsis" vert="horz" wrap="square" lIns="38100" tIns="19050" rIns="38100" bIns="19050" anchor="ctr" anchorCtr="0">
                    <a:noAutofit/>
                  </a:bodyPr>
                  <a:lstStyle/>
                  <a:p>
                    <a:pPr algn="l">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fld id="{AB762237-1DC7-4941-8EBF-7257A29DB7CD}" type="CELLRANGE">
                      <a:rPr lang="en-NZ" sz="1000">
                        <a:solidFill>
                          <a:srgbClr val="FF0000"/>
                        </a:solidFill>
                      </a:rPr>
                      <a:pPr algn="l">
                        <a:defRPr sz="1000">
                          <a:latin typeface="Verdana" panose="020B0604030504040204" pitchFamily="34" charset="0"/>
                          <a:ea typeface="Verdana" panose="020B0604030504040204" pitchFamily="34" charset="0"/>
                        </a:defRPr>
                      </a:pPr>
                      <a:t>[CELLRANGE]</a:t>
                    </a:fld>
                    <a:endParaRPr lang="en-NZ"/>
                  </a:p>
                </c:rich>
              </c:tx>
              <c:spPr>
                <a:noFill/>
                <a:ln>
                  <a:noFill/>
                </a:ln>
                <a:effectLst/>
              </c:spPr>
              <c:txPr>
                <a:bodyPr rot="0" spcFirstLastPara="1" vertOverflow="ellipsis" vert="horz" wrap="square" lIns="38100" tIns="19050" rIns="38100" bIns="19050" anchor="ctr" anchorCtr="0">
                  <a:noAutofit/>
                </a:bodyPr>
                <a:lstStyle/>
                <a:p>
                  <a:pPr algn="l">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3913842110550886"/>
                      <c:h val="0.15272233901292265"/>
                    </c:manualLayout>
                  </c15:layout>
                  <c15:dlblFieldTable/>
                  <c15:showDataLabelsRange val="1"/>
                </c:ext>
                <c:ext xmlns:c16="http://schemas.microsoft.com/office/drawing/2014/chart" uri="{C3380CC4-5D6E-409C-BE32-E72D297353CC}">
                  <c16:uniqueId val="{00000015-B4A7-4B36-BB53-4157A390799D}"/>
                </c:ext>
              </c:extLst>
            </c:dLbl>
            <c:dLbl>
              <c:idx val="11"/>
              <c:layout>
                <c:manualLayout>
                  <c:x val="-0.15920885459778136"/>
                  <c:y val="-1.0201893053635449E-2"/>
                </c:manualLayout>
              </c:layout>
              <c:tx>
                <c:rich>
                  <a:bodyPr rot="0" spcFirstLastPara="1" vertOverflow="ellipsis" vert="horz" wrap="square" lIns="38100" tIns="19050" rIns="38100" bIns="19050" anchor="ctr" anchorCtr="0">
                    <a:spAutoFit/>
                  </a:bodyPr>
                  <a:lstStyle/>
                  <a:p>
                    <a:pPr algn="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fld id="{3CE86555-0436-4058-A34A-CEE181E3CF55}" type="CELLRANGE">
                      <a:rPr lang="en-NZ"/>
                      <a:pPr algn="r">
                        <a:defRPr sz="1000">
                          <a:latin typeface="Verdana" panose="020B0604030504040204" pitchFamily="34" charset="0"/>
                          <a:ea typeface="Verdana" panose="020B0604030504040204" pitchFamily="34" charset="0"/>
                        </a:defRPr>
                      </a:pPr>
                      <a:t>[CELLRANGE]</a:t>
                    </a:fld>
                    <a:endParaRPr lang="en-NZ"/>
                  </a:p>
                </c:rich>
              </c:tx>
              <c:spPr>
                <a:noFill/>
                <a:ln>
                  <a:noFill/>
                </a:ln>
                <a:effectLst/>
              </c:spPr>
              <c:txPr>
                <a:bodyPr rot="0" spcFirstLastPara="1" vertOverflow="ellipsis" vert="horz" wrap="square" lIns="38100" tIns="19050" rIns="38100" bIns="19050" anchor="ctr" anchorCtr="0">
                  <a:spAutoFit/>
                </a:bodyPr>
                <a:lstStyle/>
                <a:p>
                  <a:pPr algn="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B4A7-4B36-BB53-4157A390799D}"/>
                </c:ext>
              </c:extLst>
            </c:dLbl>
            <c:spPr>
              <a:noFill/>
              <a:ln>
                <a:noFill/>
              </a:ln>
              <a:effectLst/>
            </c:spPr>
            <c:txPr>
              <a:bodyPr rot="0" spcFirstLastPara="1" vertOverflow="ellipsis" vert="horz" wrap="square" lIns="38100" tIns="19050" rIns="38100" bIns="19050" anchor="ctr" anchorCtr="0">
                <a:spAutoFit/>
              </a:bodyPr>
              <a:lstStyle/>
              <a:p>
                <a:pPr algn="l">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Sheet1!$A$2:$A$13</c:f>
              <c:numCache>
                <c:formatCode>0.0%</c:formatCode>
                <c:ptCount val="12"/>
                <c:pt idx="0">
                  <c:v>0.41442403032234554</c:v>
                </c:pt>
                <c:pt idx="1">
                  <c:v>0.23685666206875078</c:v>
                </c:pt>
                <c:pt idx="2">
                  <c:v>9.9567643872812431E-2</c:v>
                </c:pt>
                <c:pt idx="3">
                  <c:v>0.27209073316406973</c:v>
                </c:pt>
                <c:pt idx="4">
                  <c:v>0.73504410028614908</c:v>
                </c:pt>
                <c:pt idx="5">
                  <c:v>0.10032427787803361</c:v>
                </c:pt>
                <c:pt idx="6">
                  <c:v>0.5968103639185407</c:v>
                </c:pt>
                <c:pt idx="7">
                  <c:v>0.35260564081598905</c:v>
                </c:pt>
                <c:pt idx="8">
                  <c:v>0.21624170581229302</c:v>
                </c:pt>
                <c:pt idx="9">
                  <c:v>0.61410574801749573</c:v>
                </c:pt>
                <c:pt idx="10">
                  <c:v>0.61904833855127228</c:v>
                </c:pt>
                <c:pt idx="11">
                  <c:v>0.89981137823621704</c:v>
                </c:pt>
              </c:numCache>
            </c:numRef>
          </c:xVal>
          <c:yVal>
            <c:numRef>
              <c:f>Sheet1!$B$2:$B$13</c:f>
              <c:numCache>
                <c:formatCode>0.0%</c:formatCode>
                <c:ptCount val="12"/>
                <c:pt idx="0">
                  <c:v>-1.2637367097100401E-2</c:v>
                </c:pt>
                <c:pt idx="1">
                  <c:v>-6.1717319310741897E-3</c:v>
                </c:pt>
                <c:pt idx="2">
                  <c:v>-0.120007923559538</c:v>
                </c:pt>
                <c:pt idx="3">
                  <c:v>-2.3976437302879499E-2</c:v>
                </c:pt>
                <c:pt idx="4">
                  <c:v>2.5849007850971745E-2</c:v>
                </c:pt>
                <c:pt idx="5">
                  <c:v>3.2424930144847553E-3</c:v>
                </c:pt>
                <c:pt idx="6">
                  <c:v>-7.0209150468445402E-4</c:v>
                </c:pt>
                <c:pt idx="7">
                  <c:v>1.5338530964060635E-2</c:v>
                </c:pt>
                <c:pt idx="8">
                  <c:v>-0.100620735061238</c:v>
                </c:pt>
                <c:pt idx="9">
                  <c:v>0.41438095136119807</c:v>
                </c:pt>
                <c:pt idx="10">
                  <c:v>7.6496954196336843E-3</c:v>
                </c:pt>
                <c:pt idx="11">
                  <c:v>0.26942303493313657</c:v>
                </c:pt>
              </c:numCache>
            </c:numRef>
          </c:yVal>
          <c:bubbleSize>
            <c:numRef>
              <c:f>Sheet1!$C$2:$C$13</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bubbleSize>
          <c:bubble3D val="0"/>
          <c:extLst>
            <c:ext xmlns:c15="http://schemas.microsoft.com/office/drawing/2012/chart" uri="{02D57815-91ED-43cb-92C2-25804820EDAC}">
              <c15:datalabelsRange>
                <c15:f>Sheet1!$E$2:$E$13</c15:f>
                <c15:dlblRangeCache>
                  <c:ptCount val="12"/>
                  <c:pt idx="0">
                    <c:v>I believe most recycling ends up in landfill</c:v>
                  </c:pt>
                  <c:pt idx="1">
                    <c:v>If I put the wrong items in my recycling, someone will let me know</c:v>
                  </c:pt>
                  <c:pt idx="2">
                    <c:v>I don’t need to bother rinsing it because machines clean the recycling</c:v>
                  </c:pt>
                  <c:pt idx="3">
                    <c:v>All New Zealand's recycling goes to other countries</c:v>
                  </c:pt>
                  <c:pt idx="4">
                    <c:v>When New Zealand sends recycling to other countries it just creates a waste problem over there</c:v>
                  </c:pt>
                  <c:pt idx="5">
                    <c:v>Only machines are used to sort recycling</c:v>
                  </c:pt>
                  <c:pt idx="6">
                    <c:v>Knowing what I can and can't recycle at home is confusing</c:v>
                  </c:pt>
                  <c:pt idx="7">
                    <c:v>I am confident that all the recyclable items I put in the recycling actually get recycled</c:v>
                  </c:pt>
                  <c:pt idx="8">
                    <c:v>It's OK to put a few incorrect items in the recycling because it will be sorted later</c:v>
                  </c:pt>
                  <c:pt idx="9">
                    <c:v>I find recycling easy</c:v>
                  </c:pt>
                  <c:pt idx="10">
                    <c:v>If there are any incorrect items in the recycling, it all gets dumped</c:v>
                  </c:pt>
                  <c:pt idx="11">
                    <c:v>I believe it's worth taking the time to recycle right</c:v>
                  </c:pt>
                </c15:dlblRangeCache>
              </c15:datalabelsRange>
            </c:ext>
            <c:ext xmlns:c16="http://schemas.microsoft.com/office/drawing/2014/chart" uri="{C3380CC4-5D6E-409C-BE32-E72D297353CC}">
              <c16:uniqueId val="{00000018-B4A7-4B36-BB53-4157A390799D}"/>
            </c:ext>
          </c:extLst>
        </c:ser>
        <c:dLbls>
          <c:showLegendKey val="0"/>
          <c:showVal val="0"/>
          <c:showCatName val="0"/>
          <c:showSerName val="0"/>
          <c:showPercent val="0"/>
          <c:showBubbleSize val="0"/>
        </c:dLbls>
        <c:bubbleScale val="10"/>
        <c:showNegBubbles val="0"/>
        <c:axId val="485631712"/>
        <c:axId val="485632272"/>
      </c:bubbleChart>
      <c:valAx>
        <c:axId val="485631712"/>
        <c:scaling>
          <c:orientation val="minMax"/>
          <c:max val="1"/>
          <c:min val="0"/>
        </c:scaling>
        <c:delete val="0"/>
        <c:axPos val="b"/>
        <c:numFmt formatCode="0%" sourceLinked="0"/>
        <c:majorTickMark val="out"/>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crossAx val="485632272"/>
        <c:crossesAt val="-0.5"/>
        <c:crossBetween val="midCat"/>
        <c:majorUnit val="0.1"/>
      </c:valAx>
      <c:valAx>
        <c:axId val="485632272"/>
        <c:scaling>
          <c:orientation val="minMax"/>
          <c:max val="0.5"/>
          <c:min val="-0.5"/>
        </c:scaling>
        <c:delete val="1"/>
        <c:axPos val="l"/>
        <c:numFmt formatCode="0.0%" sourceLinked="1"/>
        <c:majorTickMark val="out"/>
        <c:minorTickMark val="none"/>
        <c:tickLblPos val="nextTo"/>
        <c:crossAx val="485631712"/>
        <c:crosses val="autoZero"/>
        <c:crossBetween val="midCat"/>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NZ" dirty="0"/>
              <a:t>“I find</a:t>
            </a:r>
            <a:r>
              <a:rPr lang="en-NZ" baseline="0" dirty="0"/>
              <a:t> recycling easy”</a:t>
            </a:r>
            <a:endParaRPr lang="en-NZ" dirty="0"/>
          </a:p>
        </c:rich>
      </c:tx>
      <c:layout>
        <c:manualLayout>
          <c:xMode val="edge"/>
          <c:yMode val="edge"/>
          <c:x val="0.27793529768055009"/>
          <c:y val="1.2037784006296019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2263099219620958E-2"/>
          <c:y val="0.24686964360032901"/>
          <c:w val="0.97547380156075814"/>
          <c:h val="0.54806671571460408"/>
        </c:manualLayout>
      </c:layout>
      <c:barChart>
        <c:barDir val="col"/>
        <c:grouping val="percentStacked"/>
        <c:varyColors val="0"/>
        <c:ser>
          <c:idx val="0"/>
          <c:order val="0"/>
          <c:tx>
            <c:strRef>
              <c:f>Sheet1!$B$1</c:f>
              <c:strCache>
                <c:ptCount val="1"/>
                <c:pt idx="0">
                  <c:v>% Strongly agree</c:v>
                </c:pt>
              </c:strCache>
            </c:strRef>
          </c:tx>
          <c:spPr>
            <a:solidFill>
              <a:srgbClr val="1CB3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 (n=300)</c:v>
                </c:pt>
                <c:pt idx="1">
                  <c:v>New Zealand (n=1741)</c:v>
                </c:pt>
              </c:strCache>
            </c:strRef>
          </c:cat>
          <c:val>
            <c:numRef>
              <c:f>Sheet1!$B$2:$B$3</c:f>
              <c:numCache>
                <c:formatCode>General</c:formatCode>
                <c:ptCount val="2"/>
                <c:pt idx="0">
                  <c:v>11</c:v>
                </c:pt>
                <c:pt idx="1">
                  <c:v>18</c:v>
                </c:pt>
              </c:numCache>
            </c:numRef>
          </c:val>
          <c:extLst>
            <c:ext xmlns:c16="http://schemas.microsoft.com/office/drawing/2014/chart" uri="{C3380CC4-5D6E-409C-BE32-E72D297353CC}">
              <c16:uniqueId val="{00000000-1F0B-4A4E-97DA-F84341DAA314}"/>
            </c:ext>
          </c:extLst>
        </c:ser>
        <c:ser>
          <c:idx val="1"/>
          <c:order val="1"/>
          <c:tx>
            <c:strRef>
              <c:f>Sheet1!$C$1</c:f>
              <c:strCache>
                <c:ptCount val="1"/>
                <c:pt idx="0">
                  <c:v>% Tend to agree</c:v>
                </c:pt>
              </c:strCache>
            </c:strRef>
          </c:tx>
          <c:spPr>
            <a:solidFill>
              <a:srgbClr val="8EC7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 (n=300)</c:v>
                </c:pt>
                <c:pt idx="1">
                  <c:v>New Zealand (n=1741)</c:v>
                </c:pt>
              </c:strCache>
            </c:strRef>
          </c:cat>
          <c:val>
            <c:numRef>
              <c:f>Sheet1!$C$2:$C$3</c:f>
              <c:numCache>
                <c:formatCode>General</c:formatCode>
                <c:ptCount val="2"/>
                <c:pt idx="0">
                  <c:v>49</c:v>
                </c:pt>
                <c:pt idx="1">
                  <c:v>47</c:v>
                </c:pt>
              </c:numCache>
            </c:numRef>
          </c:val>
          <c:extLst>
            <c:ext xmlns:c16="http://schemas.microsoft.com/office/drawing/2014/chart" uri="{C3380CC4-5D6E-409C-BE32-E72D297353CC}">
              <c16:uniqueId val="{00000001-1F0B-4A4E-97DA-F84341DAA314}"/>
            </c:ext>
          </c:extLst>
        </c:ser>
        <c:ser>
          <c:idx val="2"/>
          <c:order val="2"/>
          <c:tx>
            <c:strRef>
              <c:f>Sheet1!$D$1</c:f>
              <c:strCache>
                <c:ptCount val="1"/>
                <c:pt idx="0">
                  <c:v>% Neither agree nor disagree</c:v>
                </c:pt>
              </c:strCache>
            </c:strRef>
          </c:tx>
          <c:spPr>
            <a:solidFill>
              <a:srgbClr val="A7A8A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 (n=300)</c:v>
                </c:pt>
                <c:pt idx="1">
                  <c:v>New Zealand (n=1741)</c:v>
                </c:pt>
              </c:strCache>
            </c:strRef>
          </c:cat>
          <c:val>
            <c:numRef>
              <c:f>Sheet1!$D$2:$D$3</c:f>
              <c:numCache>
                <c:formatCode>General</c:formatCode>
                <c:ptCount val="2"/>
                <c:pt idx="0">
                  <c:v>20</c:v>
                </c:pt>
                <c:pt idx="1">
                  <c:v>20</c:v>
                </c:pt>
              </c:numCache>
            </c:numRef>
          </c:val>
          <c:extLst>
            <c:ext xmlns:c16="http://schemas.microsoft.com/office/drawing/2014/chart" uri="{C3380CC4-5D6E-409C-BE32-E72D297353CC}">
              <c16:uniqueId val="{00000002-1F0B-4A4E-97DA-F84341DAA314}"/>
            </c:ext>
          </c:extLst>
        </c:ser>
        <c:ser>
          <c:idx val="3"/>
          <c:order val="3"/>
          <c:tx>
            <c:strRef>
              <c:f>Sheet1!$E$1</c:f>
              <c:strCache>
                <c:ptCount val="1"/>
                <c:pt idx="0">
                  <c:v>% Tend to disagree</c:v>
                </c:pt>
              </c:strCache>
            </c:strRef>
          </c:tx>
          <c:spPr>
            <a:solidFill>
              <a:srgbClr val="FFDB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 (n=300)</c:v>
                </c:pt>
                <c:pt idx="1">
                  <c:v>New Zealand (n=1741)</c:v>
                </c:pt>
              </c:strCache>
            </c:strRef>
          </c:cat>
          <c:val>
            <c:numRef>
              <c:f>Sheet1!$E$2:$E$3</c:f>
              <c:numCache>
                <c:formatCode>General</c:formatCode>
                <c:ptCount val="2"/>
                <c:pt idx="0">
                  <c:v>15</c:v>
                </c:pt>
                <c:pt idx="1">
                  <c:v>11</c:v>
                </c:pt>
              </c:numCache>
            </c:numRef>
          </c:val>
          <c:extLst>
            <c:ext xmlns:c16="http://schemas.microsoft.com/office/drawing/2014/chart" uri="{C3380CC4-5D6E-409C-BE32-E72D297353CC}">
              <c16:uniqueId val="{00000003-1F0B-4A4E-97DA-F84341DAA314}"/>
            </c:ext>
          </c:extLst>
        </c:ser>
        <c:ser>
          <c:idx val="4"/>
          <c:order val="4"/>
          <c:tx>
            <c:strRef>
              <c:f>Sheet1!$F$1</c:f>
              <c:strCache>
                <c:ptCount val="1"/>
                <c:pt idx="0">
                  <c:v>% Strongly disagree</c:v>
                </c:pt>
              </c:strCache>
            </c:strRef>
          </c:tx>
          <c:spPr>
            <a:solidFill>
              <a:srgbClr val="F690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 (n=300)</c:v>
                </c:pt>
                <c:pt idx="1">
                  <c:v>New Zealand (n=1741)</c:v>
                </c:pt>
              </c:strCache>
            </c:strRef>
          </c:cat>
          <c:val>
            <c:numRef>
              <c:f>Sheet1!$F$2:$F$3</c:f>
              <c:numCache>
                <c:formatCode>General</c:formatCode>
                <c:ptCount val="2"/>
                <c:pt idx="0">
                  <c:v>3</c:v>
                </c:pt>
                <c:pt idx="1">
                  <c:v>3</c:v>
                </c:pt>
              </c:numCache>
            </c:numRef>
          </c:val>
          <c:extLst>
            <c:ext xmlns:c16="http://schemas.microsoft.com/office/drawing/2014/chart" uri="{C3380CC4-5D6E-409C-BE32-E72D297353CC}">
              <c16:uniqueId val="{00000004-1F0B-4A4E-97DA-F84341DAA314}"/>
            </c:ext>
          </c:extLst>
        </c:ser>
        <c:ser>
          <c:idx val="5"/>
          <c:order val="5"/>
          <c:tx>
            <c:strRef>
              <c:f>Sheet1!$G$1</c:f>
              <c:strCache>
                <c:ptCount val="1"/>
                <c:pt idx="0">
                  <c:v>% Don't know</c:v>
                </c:pt>
              </c:strCache>
            </c:strRef>
          </c:tx>
          <c:spPr>
            <a:solidFill>
              <a:srgbClr val="5B5C60"/>
            </a:solidFill>
            <a:ln>
              <a:noFill/>
            </a:ln>
            <a:effectLst/>
          </c:spPr>
          <c:invertIfNegative val="0"/>
          <c:dLbls>
            <c:dLbl>
              <c:idx val="0"/>
              <c:layout>
                <c:manualLayout>
                  <c:x val="0"/>
                  <c:y val="-2.00399615769240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B5-472F-8735-0048157A9C25}"/>
                </c:ext>
              </c:extLst>
            </c:dLbl>
            <c:dLbl>
              <c:idx val="1"/>
              <c:layout>
                <c:manualLayout>
                  <c:x val="0"/>
                  <c:y val="-1.753496637980855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B5-472F-8735-0048157A9C2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 (n=300)</c:v>
                </c:pt>
                <c:pt idx="1">
                  <c:v>New Zealand (n=1741)</c:v>
                </c:pt>
              </c:strCache>
            </c:strRef>
          </c:cat>
          <c:val>
            <c:numRef>
              <c:f>Sheet1!$G$2:$G$3</c:f>
              <c:numCache>
                <c:formatCode>General</c:formatCode>
                <c:ptCount val="2"/>
                <c:pt idx="0">
                  <c:v>2</c:v>
                </c:pt>
                <c:pt idx="1">
                  <c:v>1</c:v>
                </c:pt>
              </c:numCache>
            </c:numRef>
          </c:val>
          <c:extLst>
            <c:ext xmlns:c16="http://schemas.microsoft.com/office/drawing/2014/chart" uri="{C3380CC4-5D6E-409C-BE32-E72D297353CC}">
              <c16:uniqueId val="{00000005-1F0B-4A4E-97DA-F84341DAA314}"/>
            </c:ext>
          </c:extLst>
        </c:ser>
        <c:dLbls>
          <c:dLblPos val="ctr"/>
          <c:showLegendKey val="0"/>
          <c:showVal val="1"/>
          <c:showCatName val="0"/>
          <c:showSerName val="0"/>
          <c:showPercent val="0"/>
          <c:showBubbleSize val="0"/>
        </c:dLbls>
        <c:gapWidth val="488"/>
        <c:overlap val="100"/>
        <c:axId val="678380463"/>
        <c:axId val="1253028095"/>
      </c:barChart>
      <c:catAx>
        <c:axId val="678380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3028095"/>
        <c:crosses val="autoZero"/>
        <c:auto val="1"/>
        <c:lblAlgn val="ctr"/>
        <c:lblOffset val="100"/>
        <c:noMultiLvlLbl val="0"/>
      </c:catAx>
      <c:valAx>
        <c:axId val="1253028095"/>
        <c:scaling>
          <c:orientation val="minMax"/>
        </c:scaling>
        <c:delete val="1"/>
        <c:axPos val="l"/>
        <c:numFmt formatCode="0%" sourceLinked="1"/>
        <c:majorTickMark val="none"/>
        <c:minorTickMark val="none"/>
        <c:tickLblPos val="nextTo"/>
        <c:crossAx val="678380463"/>
        <c:crosses val="autoZero"/>
        <c:crossBetween val="between"/>
      </c:valAx>
      <c:spPr>
        <a:noFill/>
        <a:ln>
          <a:noFill/>
        </a:ln>
        <a:effectLst/>
      </c:spPr>
    </c:plotArea>
    <c:legend>
      <c:legendPos val="b"/>
      <c:layout>
        <c:manualLayout>
          <c:xMode val="edge"/>
          <c:yMode val="edge"/>
          <c:x val="4.9791570171374606E-4"/>
          <c:y val="0.86649660109847204"/>
          <c:w val="0.99950208429828624"/>
          <c:h val="0.1177637272864351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0.36541</cdr:x>
      <cdr:y>0.1267</cdr:y>
    </cdr:from>
    <cdr:to>
      <cdr:x>0.36541</cdr:x>
      <cdr:y>0.85234</cdr:y>
    </cdr:to>
    <cdr:cxnSp macro="">
      <cdr:nvCxnSpPr>
        <cdr:cNvPr id="3" name="Straight Connector 2">
          <a:extLst xmlns:a="http://schemas.openxmlformats.org/drawingml/2006/main">
            <a:ext uri="{FF2B5EF4-FFF2-40B4-BE49-F238E27FC236}">
              <a16:creationId xmlns:a16="http://schemas.microsoft.com/office/drawing/2014/main" id="{2C989C18-841E-498C-9DC0-0CE5EBF0A95D}"/>
            </a:ext>
          </a:extLst>
        </cdr:cNvPr>
        <cdr:cNvCxnSpPr/>
      </cdr:nvCxnSpPr>
      <cdr:spPr>
        <a:xfrm xmlns:a="http://schemas.openxmlformats.org/drawingml/2006/main">
          <a:off x="2243583" y="732910"/>
          <a:ext cx="0" cy="4197704"/>
        </a:xfrm>
        <a:prstGeom xmlns:a="http://schemas.openxmlformats.org/drawingml/2006/main" prst="line">
          <a:avLst/>
        </a:prstGeom>
        <a:ln xmlns:a="http://schemas.openxmlformats.org/drawingml/2006/main">
          <a:solidFill>
            <a:schemeClr val="bg1">
              <a:lumMod val="50000"/>
            </a:schemeClr>
          </a:solidFill>
          <a:prstDash val="dash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NZ"/>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B0D8E4DB-44CE-4793-85ED-D4A6301C2398}" type="datetimeFigureOut">
              <a:rPr lang="en-NZ" smtClean="0"/>
              <a:t>28/10/2020</a:t>
            </a:fld>
            <a:endParaRPr lang="en-NZ"/>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NZ"/>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NZ"/>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E725FCC2-EA63-4136-A946-4785F6129443}" type="slidenum">
              <a:rPr lang="en-NZ" smtClean="0"/>
              <a:t>‹#›</a:t>
            </a:fld>
            <a:endParaRPr lang="en-NZ"/>
          </a:p>
        </p:txBody>
      </p:sp>
    </p:spTree>
    <p:extLst>
      <p:ext uri="{BB962C8B-B14F-4D97-AF65-F5344CB8AC3E}">
        <p14:creationId xmlns:p14="http://schemas.microsoft.com/office/powerpoint/2010/main" val="300263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725FCC2-EA63-4136-A946-4785F6129443}" type="slidenum">
              <a:rPr lang="en-NZ" smtClean="0"/>
              <a:t>5</a:t>
            </a:fld>
            <a:endParaRPr lang="en-NZ"/>
          </a:p>
        </p:txBody>
      </p:sp>
    </p:spTree>
    <p:extLst>
      <p:ext uri="{BB962C8B-B14F-4D97-AF65-F5344CB8AC3E}">
        <p14:creationId xmlns:p14="http://schemas.microsoft.com/office/powerpoint/2010/main" val="2134157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725FCC2-EA63-4136-A946-4785F6129443}" type="slidenum">
              <a:rPr lang="en-NZ" smtClean="0"/>
              <a:t>52</a:t>
            </a:fld>
            <a:endParaRPr lang="en-NZ"/>
          </a:p>
        </p:txBody>
      </p:sp>
    </p:spTree>
    <p:extLst>
      <p:ext uri="{BB962C8B-B14F-4D97-AF65-F5344CB8AC3E}">
        <p14:creationId xmlns:p14="http://schemas.microsoft.com/office/powerpoint/2010/main" val="1401078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725FCC2-EA63-4136-A946-4785F6129443}" type="slidenum">
              <a:rPr lang="en-NZ" smtClean="0"/>
              <a:t>16</a:t>
            </a:fld>
            <a:endParaRPr lang="en-NZ"/>
          </a:p>
        </p:txBody>
      </p:sp>
    </p:spTree>
    <p:extLst>
      <p:ext uri="{BB962C8B-B14F-4D97-AF65-F5344CB8AC3E}">
        <p14:creationId xmlns:p14="http://schemas.microsoft.com/office/powerpoint/2010/main" val="1035241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725FCC2-EA63-4136-A946-4785F6129443}" type="slidenum">
              <a:rPr lang="en-NZ" smtClean="0"/>
              <a:t>20</a:t>
            </a:fld>
            <a:endParaRPr lang="en-NZ"/>
          </a:p>
        </p:txBody>
      </p:sp>
    </p:spTree>
    <p:extLst>
      <p:ext uri="{BB962C8B-B14F-4D97-AF65-F5344CB8AC3E}">
        <p14:creationId xmlns:p14="http://schemas.microsoft.com/office/powerpoint/2010/main" val="2710166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725FCC2-EA63-4136-A946-4785F6129443}" type="slidenum">
              <a:rPr lang="en-NZ" smtClean="0"/>
              <a:t>21</a:t>
            </a:fld>
            <a:endParaRPr lang="en-NZ"/>
          </a:p>
        </p:txBody>
      </p:sp>
    </p:spTree>
    <p:extLst>
      <p:ext uri="{BB962C8B-B14F-4D97-AF65-F5344CB8AC3E}">
        <p14:creationId xmlns:p14="http://schemas.microsoft.com/office/powerpoint/2010/main" val="1912900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725FCC2-EA63-4136-A946-4785F6129443}" type="slidenum">
              <a:rPr lang="en-NZ" smtClean="0"/>
              <a:t>29</a:t>
            </a:fld>
            <a:endParaRPr lang="en-NZ"/>
          </a:p>
        </p:txBody>
      </p:sp>
    </p:spTree>
    <p:extLst>
      <p:ext uri="{BB962C8B-B14F-4D97-AF65-F5344CB8AC3E}">
        <p14:creationId xmlns:p14="http://schemas.microsoft.com/office/powerpoint/2010/main" val="785605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725FCC2-EA63-4136-A946-4785F6129443}" type="slidenum">
              <a:rPr lang="en-NZ" smtClean="0"/>
              <a:t>34</a:t>
            </a:fld>
            <a:endParaRPr lang="en-NZ"/>
          </a:p>
        </p:txBody>
      </p:sp>
    </p:spTree>
    <p:extLst>
      <p:ext uri="{BB962C8B-B14F-4D97-AF65-F5344CB8AC3E}">
        <p14:creationId xmlns:p14="http://schemas.microsoft.com/office/powerpoint/2010/main" val="4184082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725FCC2-EA63-4136-A946-4785F6129443}" type="slidenum">
              <a:rPr lang="en-NZ" smtClean="0"/>
              <a:t>36</a:t>
            </a:fld>
            <a:endParaRPr lang="en-NZ"/>
          </a:p>
        </p:txBody>
      </p:sp>
    </p:spTree>
    <p:extLst>
      <p:ext uri="{BB962C8B-B14F-4D97-AF65-F5344CB8AC3E}">
        <p14:creationId xmlns:p14="http://schemas.microsoft.com/office/powerpoint/2010/main" val="2044200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725FCC2-EA63-4136-A946-4785F6129443}" type="slidenum">
              <a:rPr lang="en-NZ" smtClean="0"/>
              <a:t>47</a:t>
            </a:fld>
            <a:endParaRPr lang="en-NZ"/>
          </a:p>
        </p:txBody>
      </p:sp>
    </p:spTree>
    <p:extLst>
      <p:ext uri="{BB962C8B-B14F-4D97-AF65-F5344CB8AC3E}">
        <p14:creationId xmlns:p14="http://schemas.microsoft.com/office/powerpoint/2010/main" val="898448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725FCC2-EA63-4136-A946-4785F6129443}" type="slidenum">
              <a:rPr lang="en-NZ" smtClean="0"/>
              <a:t>51</a:t>
            </a:fld>
            <a:endParaRPr lang="en-NZ"/>
          </a:p>
        </p:txBody>
      </p:sp>
    </p:spTree>
    <p:extLst>
      <p:ext uri="{BB962C8B-B14F-4D97-AF65-F5344CB8AC3E}">
        <p14:creationId xmlns:p14="http://schemas.microsoft.com/office/powerpoint/2010/main" val="34421312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colmarbrunton.co.nz/images/dims/Colmar_Brunton_Terms_&amp;_Conditions_2015.pdf"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Content Placeholder 2">
            <a:extLst>
              <a:ext uri="{FF2B5EF4-FFF2-40B4-BE49-F238E27FC236}">
                <a16:creationId xmlns:a16="http://schemas.microsoft.com/office/drawing/2014/main" id="{163DAB53-6151-4D3D-A34A-E45E473CB3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59160" y="0"/>
            <a:ext cx="11932840" cy="6858000"/>
          </a:xfrm>
          <a:prstGeom prst="rect">
            <a:avLst/>
          </a:prstGeom>
        </p:spPr>
      </p:pic>
      <p:sp>
        <p:nvSpPr>
          <p:cNvPr id="19" name="Freeform: Shape 18">
            <a:extLst>
              <a:ext uri="{FF2B5EF4-FFF2-40B4-BE49-F238E27FC236}">
                <a16:creationId xmlns:a16="http://schemas.microsoft.com/office/drawing/2014/main" id="{E2BBD9A8-E0B3-4595-AF68-3A890B43D4F9}"/>
              </a:ext>
            </a:extLst>
          </p:cNvPr>
          <p:cNvSpPr/>
          <p:nvPr userDrawn="1"/>
        </p:nvSpPr>
        <p:spPr>
          <a:xfrm flipV="1">
            <a:off x="231775" y="0"/>
            <a:ext cx="5651500" cy="6858000"/>
          </a:xfrm>
          <a:custGeom>
            <a:avLst/>
            <a:gdLst>
              <a:gd name="connsiteX0" fmla="*/ 0 w 5651500"/>
              <a:gd name="connsiteY0" fmla="*/ 6858000 h 6858000"/>
              <a:gd name="connsiteX1" fmla="*/ 4476750 w 5651500"/>
              <a:gd name="connsiteY1" fmla="*/ 6858000 h 6858000"/>
              <a:gd name="connsiteX2" fmla="*/ 5651500 w 5651500"/>
              <a:gd name="connsiteY2" fmla="*/ 6858000 h 6858000"/>
              <a:gd name="connsiteX3" fmla="*/ 4476750 w 5651500"/>
              <a:gd name="connsiteY3" fmla="*/ 0 h 6858000"/>
              <a:gd name="connsiteX4" fmla="*/ 4476750 w 5651500"/>
              <a:gd name="connsiteY4" fmla="*/ 1 h 6858000"/>
              <a:gd name="connsiteX5" fmla="*/ 0 w 5651500"/>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1500" h="6858000">
                <a:moveTo>
                  <a:pt x="0" y="6858000"/>
                </a:moveTo>
                <a:lnTo>
                  <a:pt x="4476750" y="6858000"/>
                </a:lnTo>
                <a:lnTo>
                  <a:pt x="5651500" y="6858000"/>
                </a:lnTo>
                <a:lnTo>
                  <a:pt x="4476750" y="0"/>
                </a:lnTo>
                <a:lnTo>
                  <a:pt x="4476750" y="1"/>
                </a:lnTo>
                <a:lnTo>
                  <a:pt x="0" y="1"/>
                </a:lnTo>
                <a:close/>
              </a:path>
            </a:pathLst>
          </a:custGeom>
          <a:gradFill>
            <a:gsLst>
              <a:gs pos="0">
                <a:srgbClr val="F69021"/>
              </a:gs>
              <a:gs pos="50000">
                <a:srgbClr val="8EC742"/>
              </a:gs>
              <a:gs pos="100000">
                <a:srgbClr val="1CB3B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Freeform: Shape 17">
            <a:extLst>
              <a:ext uri="{FF2B5EF4-FFF2-40B4-BE49-F238E27FC236}">
                <a16:creationId xmlns:a16="http://schemas.microsoft.com/office/drawing/2014/main" id="{A1374B83-DF95-4C5A-9B2D-F053B38A81EE}"/>
              </a:ext>
            </a:extLst>
          </p:cNvPr>
          <p:cNvSpPr/>
          <p:nvPr userDrawn="1"/>
        </p:nvSpPr>
        <p:spPr>
          <a:xfrm flipV="1">
            <a:off x="0" y="0"/>
            <a:ext cx="5651500" cy="6858000"/>
          </a:xfrm>
          <a:custGeom>
            <a:avLst/>
            <a:gdLst>
              <a:gd name="connsiteX0" fmla="*/ 0 w 5651500"/>
              <a:gd name="connsiteY0" fmla="*/ 6858000 h 6858000"/>
              <a:gd name="connsiteX1" fmla="*/ 4476750 w 5651500"/>
              <a:gd name="connsiteY1" fmla="*/ 6858000 h 6858000"/>
              <a:gd name="connsiteX2" fmla="*/ 5651500 w 5651500"/>
              <a:gd name="connsiteY2" fmla="*/ 6858000 h 6858000"/>
              <a:gd name="connsiteX3" fmla="*/ 4476750 w 5651500"/>
              <a:gd name="connsiteY3" fmla="*/ 0 h 6858000"/>
              <a:gd name="connsiteX4" fmla="*/ 4476750 w 5651500"/>
              <a:gd name="connsiteY4" fmla="*/ 1 h 6858000"/>
              <a:gd name="connsiteX5" fmla="*/ 0 w 5651500"/>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1500" h="6858000">
                <a:moveTo>
                  <a:pt x="0" y="6858000"/>
                </a:moveTo>
                <a:lnTo>
                  <a:pt x="4476750" y="6858000"/>
                </a:lnTo>
                <a:lnTo>
                  <a:pt x="5651500" y="6858000"/>
                </a:lnTo>
                <a:lnTo>
                  <a:pt x="4476750" y="0"/>
                </a:lnTo>
                <a:lnTo>
                  <a:pt x="4476750" y="1"/>
                </a:lnTo>
                <a:lnTo>
                  <a:pt x="0" y="1"/>
                </a:lnTo>
                <a:close/>
              </a:path>
            </a:pathLst>
          </a:custGeom>
          <a:solidFill>
            <a:schemeClr val="bg1"/>
          </a:solidFill>
          <a:ln>
            <a:noFill/>
          </a:ln>
          <a:effectLst>
            <a:outerShdw blurRad="203200" dist="38100" algn="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Title 19">
            <a:extLst>
              <a:ext uri="{FF2B5EF4-FFF2-40B4-BE49-F238E27FC236}">
                <a16:creationId xmlns:a16="http://schemas.microsoft.com/office/drawing/2014/main" id="{0214D052-100A-40F5-9316-595D52BB7551}"/>
              </a:ext>
            </a:extLst>
          </p:cNvPr>
          <p:cNvSpPr>
            <a:spLocks noGrp="1"/>
          </p:cNvSpPr>
          <p:nvPr>
            <p:ph type="title" hasCustomPrompt="1"/>
          </p:nvPr>
        </p:nvSpPr>
        <p:spPr>
          <a:xfrm>
            <a:off x="227176" y="1666875"/>
            <a:ext cx="4668674" cy="1527175"/>
          </a:xfrm>
        </p:spPr>
        <p:txBody>
          <a:bodyPr>
            <a:normAutofit/>
          </a:bodyPr>
          <a:lstStyle>
            <a:lvl1pPr>
              <a:defRPr sz="3200" b="0">
                <a:latin typeface="Arial" panose="020B0604020202020204" pitchFamily="34" charset="0"/>
                <a:cs typeface="Arial" panose="020B0604020202020204" pitchFamily="34" charset="0"/>
              </a:defRPr>
            </a:lvl1pPr>
          </a:lstStyle>
          <a:p>
            <a:r>
              <a:rPr lang="en-US" dirty="0"/>
              <a:t>CLICK TO EDIT MASTER TITLE STYLE</a:t>
            </a:r>
            <a:endParaRPr lang="en-NZ" dirty="0"/>
          </a:p>
        </p:txBody>
      </p:sp>
      <p:sp>
        <p:nvSpPr>
          <p:cNvPr id="22" name="Content Placeholder 21">
            <a:extLst>
              <a:ext uri="{FF2B5EF4-FFF2-40B4-BE49-F238E27FC236}">
                <a16:creationId xmlns:a16="http://schemas.microsoft.com/office/drawing/2014/main" id="{1745F0E6-AEAD-4CA2-8CD5-A95220A5635A}"/>
              </a:ext>
            </a:extLst>
          </p:cNvPr>
          <p:cNvSpPr>
            <a:spLocks noGrp="1"/>
          </p:cNvSpPr>
          <p:nvPr>
            <p:ph sz="quarter" idx="10" hasCustomPrompt="1"/>
          </p:nvPr>
        </p:nvSpPr>
        <p:spPr>
          <a:xfrm>
            <a:off x="227013" y="3263900"/>
            <a:ext cx="4668837" cy="584200"/>
          </a:xfrm>
        </p:spPr>
        <p:txBody>
          <a:bodyPr>
            <a:normAutofit/>
          </a:bodyPr>
          <a:lstStyle>
            <a:lvl1pPr marL="0" indent="0">
              <a:buNone/>
              <a:defRPr sz="2000" spc="300"/>
            </a:lvl1pPr>
          </a:lstStyle>
          <a:p>
            <a:pPr lvl="0"/>
            <a:r>
              <a:rPr lang="en-US" dirty="0"/>
              <a:t>CLICK TO EDIT MASTER TEXT STYLES</a:t>
            </a:r>
          </a:p>
        </p:txBody>
      </p:sp>
      <p:pic>
        <p:nvPicPr>
          <p:cNvPr id="11" name="Picture 10">
            <a:extLst>
              <a:ext uri="{FF2B5EF4-FFF2-40B4-BE49-F238E27FC236}">
                <a16:creationId xmlns:a16="http://schemas.microsoft.com/office/drawing/2014/main" id="{DD89F69F-B0E9-4B7F-819F-58015B6A5B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037" y="152400"/>
            <a:ext cx="2992193" cy="622376"/>
          </a:xfrm>
          <a:prstGeom prst="rect">
            <a:avLst/>
          </a:prstGeom>
        </p:spPr>
      </p:pic>
      <p:pic>
        <p:nvPicPr>
          <p:cNvPr id="3" name="Picture 2" descr="Brand assets and guidelines - Wellington City Council">
            <a:extLst>
              <a:ext uri="{FF2B5EF4-FFF2-40B4-BE49-F238E27FC236}">
                <a16:creationId xmlns:a16="http://schemas.microsoft.com/office/drawing/2014/main" id="{DE794B05-49BE-44B9-BD58-F3428F12F194}"/>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8806" t="17429" r="8806" b="17429"/>
          <a:stretch/>
        </p:blipFill>
        <p:spPr bwMode="auto">
          <a:xfrm>
            <a:off x="3146378" y="166390"/>
            <a:ext cx="2139588" cy="674700"/>
          </a:xfrm>
          <a:prstGeom prst="rect">
            <a:avLst/>
          </a:prstGeom>
          <a:noFill/>
          <a:extLst>
            <a:ext uri="{909E8E84-426E-40DD-AFC4-6F175D3DCCD1}">
              <a14:hiddenFill xmlns:a14="http://schemas.microsoft.com/office/drawing/2010/main">
                <a:solidFill>
                  <a:srgbClr val="FFFFFF"/>
                </a:solidFill>
              </a14:hiddenFill>
            </a:ext>
          </a:extLst>
        </p:spPr>
      </p:pic>
      <p:pic>
        <p:nvPicPr>
          <p:cNvPr id="13" name="Content Placeholder 4">
            <a:extLst>
              <a:ext uri="{FF2B5EF4-FFF2-40B4-BE49-F238E27FC236}">
                <a16:creationId xmlns:a16="http://schemas.microsoft.com/office/drawing/2014/main" id="{F52D6FFF-13D6-4688-A366-E64FE1C6DDA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7176" y="5939724"/>
            <a:ext cx="1956500" cy="584200"/>
          </a:xfrm>
          <a:prstGeom prst="rect">
            <a:avLst/>
          </a:prstGeom>
        </p:spPr>
      </p:pic>
    </p:spTree>
    <p:extLst>
      <p:ext uri="{BB962C8B-B14F-4D97-AF65-F5344CB8AC3E}">
        <p14:creationId xmlns:p14="http://schemas.microsoft.com/office/powerpoint/2010/main" val="303554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9" name="Content Placeholder 2">
            <a:extLst>
              <a:ext uri="{FF2B5EF4-FFF2-40B4-BE49-F238E27FC236}">
                <a16:creationId xmlns:a16="http://schemas.microsoft.com/office/drawing/2014/main" id="{105DFBD0-8CD8-4557-AF15-C86842191E4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2126"/>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8A290C80-11D6-4636-8484-991D0282F373}"/>
              </a:ext>
            </a:extLst>
          </p:cNvPr>
          <p:cNvSpPr/>
          <p:nvPr userDrawn="1"/>
        </p:nvSpPr>
        <p:spPr>
          <a:xfrm>
            <a:off x="0" y="3604437"/>
            <a:ext cx="12192000" cy="3253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4" name="Rectangle 23">
            <a:extLst>
              <a:ext uri="{FF2B5EF4-FFF2-40B4-BE49-F238E27FC236}">
                <a16:creationId xmlns:a16="http://schemas.microsoft.com/office/drawing/2014/main" id="{80B63B74-046A-4239-8784-413B3F95912E}"/>
              </a:ext>
            </a:extLst>
          </p:cNvPr>
          <p:cNvSpPr/>
          <p:nvPr userDrawn="1"/>
        </p:nvSpPr>
        <p:spPr>
          <a:xfrm flipV="1">
            <a:off x="0" y="3604435"/>
            <a:ext cx="12191999" cy="353953"/>
          </a:xfrm>
          <a:prstGeom prst="rect">
            <a:avLst/>
          </a:prstGeom>
          <a:gradFill flip="none" rotWithShape="1">
            <a:gsLst>
              <a:gs pos="0">
                <a:srgbClr val="F69021"/>
              </a:gs>
              <a:gs pos="50000">
                <a:srgbClr val="8EC742"/>
              </a:gs>
              <a:gs pos="100000">
                <a:srgbClr val="1CB3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NZ" dirty="0"/>
          </a:p>
        </p:txBody>
      </p:sp>
      <p:sp>
        <p:nvSpPr>
          <p:cNvPr id="25" name="Subtitle 2">
            <a:extLst>
              <a:ext uri="{FF2B5EF4-FFF2-40B4-BE49-F238E27FC236}">
                <a16:creationId xmlns:a16="http://schemas.microsoft.com/office/drawing/2014/main" id="{FA48F28B-C16A-4594-86EA-73AD3D42463A}"/>
              </a:ext>
            </a:extLst>
          </p:cNvPr>
          <p:cNvSpPr>
            <a:spLocks noGrp="1"/>
          </p:cNvSpPr>
          <p:nvPr>
            <p:ph type="subTitle" idx="1" hasCustomPrompt="1"/>
          </p:nvPr>
        </p:nvSpPr>
        <p:spPr>
          <a:xfrm>
            <a:off x="3188368" y="4275518"/>
            <a:ext cx="5715000" cy="501650"/>
          </a:xfrm>
        </p:spPr>
        <p:txBody>
          <a:bodyPr anchor="ctr">
            <a:noAutofit/>
          </a:bodyPr>
          <a:lstStyle>
            <a:lvl1pPr marL="0" indent="0" algn="ctr">
              <a:lnSpc>
                <a:spcPct val="100000"/>
              </a:lnSpc>
              <a:buNone/>
              <a:defRPr sz="2400" b="0" i="0">
                <a:solidFill>
                  <a:srgbClr val="5B5C6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YOUR NAME HERE</a:t>
            </a:r>
            <a:endParaRPr lang="en-NZ" dirty="0"/>
          </a:p>
        </p:txBody>
      </p:sp>
      <p:sp>
        <p:nvSpPr>
          <p:cNvPr id="26" name="Rectangle 25">
            <a:extLst>
              <a:ext uri="{FF2B5EF4-FFF2-40B4-BE49-F238E27FC236}">
                <a16:creationId xmlns:a16="http://schemas.microsoft.com/office/drawing/2014/main" id="{1FD01EC3-424B-41C6-ACD9-99D06F05187C}"/>
              </a:ext>
            </a:extLst>
          </p:cNvPr>
          <p:cNvSpPr/>
          <p:nvPr userDrawn="1"/>
        </p:nvSpPr>
        <p:spPr>
          <a:xfrm>
            <a:off x="3056350" y="5159406"/>
            <a:ext cx="6075288" cy="1246495"/>
          </a:xfrm>
          <a:prstGeom prst="rect">
            <a:avLst/>
          </a:prstGeom>
        </p:spPr>
        <p:txBody>
          <a:bodyPr wrap="square">
            <a:spAutoFit/>
          </a:bodyPr>
          <a:lstStyle/>
          <a:p>
            <a:pPr algn="ctr"/>
            <a:r>
              <a:rPr lang="en-US" sz="1400" dirty="0">
                <a:solidFill>
                  <a:srgbClr val="5B5C60"/>
                </a:solidFill>
                <a:latin typeface="Arial" panose="020B0604020202020204" pitchFamily="34" charset="0"/>
                <a:cs typeface="Arial" panose="020B0604020202020204" pitchFamily="34" charset="0"/>
              </a:rPr>
              <a:t>Colmar Brunton, a Kantar Company</a:t>
            </a:r>
          </a:p>
          <a:p>
            <a:pPr algn="ctr"/>
            <a:r>
              <a:rPr lang="en-US" sz="1400" dirty="0">
                <a:solidFill>
                  <a:srgbClr val="5B5C60"/>
                </a:solidFill>
                <a:latin typeface="Arial" panose="020B0604020202020204" pitchFamily="34" charset="0"/>
                <a:cs typeface="Arial" panose="020B0604020202020204" pitchFamily="34" charset="0"/>
              </a:rPr>
              <a:t>Level 9, 101 Lambton Quay</a:t>
            </a:r>
          </a:p>
          <a:p>
            <a:pPr algn="ctr"/>
            <a:r>
              <a:rPr lang="en-US" sz="1400" dirty="0">
                <a:solidFill>
                  <a:srgbClr val="5B5C60"/>
                </a:solidFill>
                <a:latin typeface="Arial" panose="020B0604020202020204" pitchFamily="34" charset="0"/>
                <a:cs typeface="Arial" panose="020B0604020202020204" pitchFamily="34" charset="0"/>
              </a:rPr>
              <a:t>Wellington 6011</a:t>
            </a:r>
          </a:p>
          <a:p>
            <a:pPr algn="ctr">
              <a:spcAft>
                <a:spcPts val="600"/>
              </a:spcAft>
            </a:pPr>
            <a:r>
              <a:rPr lang="en-US" sz="1400" dirty="0">
                <a:solidFill>
                  <a:srgbClr val="5B5C60"/>
                </a:solidFill>
                <a:latin typeface="Arial" panose="020B0604020202020204" pitchFamily="34" charset="0"/>
                <a:cs typeface="Arial" panose="020B0604020202020204" pitchFamily="34" charset="0"/>
              </a:rPr>
              <a:t>Phone (04) 913 3000 </a:t>
            </a:r>
          </a:p>
          <a:p>
            <a:pPr algn="ctr"/>
            <a:r>
              <a:rPr lang="en-US" sz="1400" b="1" dirty="0">
                <a:solidFill>
                  <a:srgbClr val="5B5C60"/>
                </a:solidFill>
                <a:latin typeface="Arial" panose="020B0604020202020204" pitchFamily="34" charset="0"/>
                <a:cs typeface="Arial" panose="020B0604020202020204" pitchFamily="34" charset="0"/>
              </a:rPr>
              <a:t>www.colmarbrunton.co.nz</a:t>
            </a:r>
            <a:endParaRPr lang="en-NZ" sz="2400" b="1" dirty="0">
              <a:solidFill>
                <a:srgbClr val="5B5C60"/>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A8781342-F298-4DA9-9648-3FA78C8098EA}"/>
              </a:ext>
            </a:extLst>
          </p:cNvPr>
          <p:cNvSpPr/>
          <p:nvPr userDrawn="1"/>
        </p:nvSpPr>
        <p:spPr>
          <a:xfrm>
            <a:off x="2060058" y="3627523"/>
            <a:ext cx="8067873" cy="307777"/>
          </a:xfrm>
          <a:prstGeom prst="rect">
            <a:avLst/>
          </a:prstGeom>
        </p:spPr>
        <p:txBody>
          <a:bodyPr wrap="square">
            <a:spAutoFit/>
          </a:bodyPr>
          <a:lstStyle/>
          <a:p>
            <a:pPr algn="ctr"/>
            <a:r>
              <a:rPr kumimoji="0" lang="en-US" sz="1400" b="1" i="0" u="none" strike="noStrike" kern="1200" cap="none" spc="30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FOR FURTHER INFORMATION PLEASE CONTACT</a:t>
            </a:r>
            <a:endParaRPr lang="en-NZ" sz="700" b="1" spc="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3067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18" name="Content Placeholder 2">
            <a:extLst>
              <a:ext uri="{FF2B5EF4-FFF2-40B4-BE49-F238E27FC236}">
                <a16:creationId xmlns:a16="http://schemas.microsoft.com/office/drawing/2014/main" id="{92CAA9F0-72E2-4739-A1E5-0DC896147CE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1791" r="21791"/>
          <a:stretch/>
        </p:blipFill>
        <p:spPr>
          <a:xfrm>
            <a:off x="259160" y="0"/>
            <a:ext cx="11932840" cy="6858000"/>
          </a:xfrm>
          <a:prstGeom prst="rect">
            <a:avLst/>
          </a:prstGeom>
        </p:spPr>
      </p:pic>
      <p:sp>
        <p:nvSpPr>
          <p:cNvPr id="23" name="Freeform: Shape 22">
            <a:extLst>
              <a:ext uri="{FF2B5EF4-FFF2-40B4-BE49-F238E27FC236}">
                <a16:creationId xmlns:a16="http://schemas.microsoft.com/office/drawing/2014/main" id="{C339D3BA-1642-4B4F-9094-DEA3FB53AECE}"/>
              </a:ext>
            </a:extLst>
          </p:cNvPr>
          <p:cNvSpPr/>
          <p:nvPr userDrawn="1"/>
        </p:nvSpPr>
        <p:spPr>
          <a:xfrm flipV="1">
            <a:off x="3163664" y="0"/>
            <a:ext cx="5651500" cy="6858000"/>
          </a:xfrm>
          <a:custGeom>
            <a:avLst/>
            <a:gdLst>
              <a:gd name="connsiteX0" fmla="*/ 0 w 5651500"/>
              <a:gd name="connsiteY0" fmla="*/ 6858000 h 6858000"/>
              <a:gd name="connsiteX1" fmla="*/ 4476750 w 5651500"/>
              <a:gd name="connsiteY1" fmla="*/ 6858000 h 6858000"/>
              <a:gd name="connsiteX2" fmla="*/ 5651500 w 5651500"/>
              <a:gd name="connsiteY2" fmla="*/ 6858000 h 6858000"/>
              <a:gd name="connsiteX3" fmla="*/ 4476750 w 5651500"/>
              <a:gd name="connsiteY3" fmla="*/ 0 h 6858000"/>
              <a:gd name="connsiteX4" fmla="*/ 4476750 w 5651500"/>
              <a:gd name="connsiteY4" fmla="*/ 1 h 6858000"/>
              <a:gd name="connsiteX5" fmla="*/ 0 w 5651500"/>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1500" h="6858000">
                <a:moveTo>
                  <a:pt x="0" y="6858000"/>
                </a:moveTo>
                <a:lnTo>
                  <a:pt x="4476750" y="6858000"/>
                </a:lnTo>
                <a:lnTo>
                  <a:pt x="5651500" y="6858000"/>
                </a:lnTo>
                <a:lnTo>
                  <a:pt x="4476750" y="0"/>
                </a:lnTo>
                <a:lnTo>
                  <a:pt x="4476750" y="1"/>
                </a:lnTo>
                <a:lnTo>
                  <a:pt x="0" y="1"/>
                </a:lnTo>
                <a:close/>
              </a:path>
            </a:pathLst>
          </a:custGeom>
          <a:gradFill>
            <a:gsLst>
              <a:gs pos="0">
                <a:srgbClr val="F69021"/>
              </a:gs>
              <a:gs pos="50000">
                <a:srgbClr val="8EC742"/>
              </a:gs>
              <a:gs pos="100000">
                <a:srgbClr val="1CB3B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Freeform: Shape 23">
            <a:extLst>
              <a:ext uri="{FF2B5EF4-FFF2-40B4-BE49-F238E27FC236}">
                <a16:creationId xmlns:a16="http://schemas.microsoft.com/office/drawing/2014/main" id="{19217787-3167-4A16-BE46-63A06E50A985}"/>
              </a:ext>
            </a:extLst>
          </p:cNvPr>
          <p:cNvSpPr/>
          <p:nvPr userDrawn="1"/>
        </p:nvSpPr>
        <p:spPr>
          <a:xfrm flipV="1">
            <a:off x="1744439" y="0"/>
            <a:ext cx="6838950" cy="6858000"/>
          </a:xfrm>
          <a:custGeom>
            <a:avLst/>
            <a:gdLst>
              <a:gd name="connsiteX0" fmla="*/ 0 w 6838950"/>
              <a:gd name="connsiteY0" fmla="*/ 6858000 h 6858000"/>
              <a:gd name="connsiteX1" fmla="*/ 1187450 w 6838950"/>
              <a:gd name="connsiteY1" fmla="*/ 6858000 h 6858000"/>
              <a:gd name="connsiteX2" fmla="*/ 2070100 w 6838950"/>
              <a:gd name="connsiteY2" fmla="*/ 6858000 h 6858000"/>
              <a:gd name="connsiteX3" fmla="*/ 5664200 w 6838950"/>
              <a:gd name="connsiteY3" fmla="*/ 6858000 h 6858000"/>
              <a:gd name="connsiteX4" fmla="*/ 6838950 w 6838950"/>
              <a:gd name="connsiteY4" fmla="*/ 6858000 h 6858000"/>
              <a:gd name="connsiteX5" fmla="*/ 5664200 w 6838950"/>
              <a:gd name="connsiteY5" fmla="*/ 0 h 6858000"/>
              <a:gd name="connsiteX6" fmla="*/ 5664200 w 6838950"/>
              <a:gd name="connsiteY6" fmla="*/ 1 h 6858000"/>
              <a:gd name="connsiteX7" fmla="*/ 2070100 w 6838950"/>
              <a:gd name="connsiteY7" fmla="*/ 1 h 6858000"/>
              <a:gd name="connsiteX8" fmla="*/ 2070100 w 6838950"/>
              <a:gd name="connsiteY8" fmla="*/ 0 h 6858000"/>
              <a:gd name="connsiteX9" fmla="*/ 0 w 6838950"/>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38950" h="6858000">
                <a:moveTo>
                  <a:pt x="0" y="6858000"/>
                </a:moveTo>
                <a:lnTo>
                  <a:pt x="1187450" y="6858000"/>
                </a:lnTo>
                <a:lnTo>
                  <a:pt x="2070100" y="6858000"/>
                </a:lnTo>
                <a:lnTo>
                  <a:pt x="5664200" y="6858000"/>
                </a:lnTo>
                <a:lnTo>
                  <a:pt x="6838950" y="6858000"/>
                </a:lnTo>
                <a:lnTo>
                  <a:pt x="5664200" y="0"/>
                </a:lnTo>
                <a:lnTo>
                  <a:pt x="5664200" y="1"/>
                </a:lnTo>
                <a:lnTo>
                  <a:pt x="2070100" y="1"/>
                </a:lnTo>
                <a:lnTo>
                  <a:pt x="2070100" y="0"/>
                </a:lnTo>
                <a:lnTo>
                  <a:pt x="0" y="0"/>
                </a:lnTo>
                <a:close/>
              </a:path>
            </a:pathLst>
          </a:custGeom>
          <a:solidFill>
            <a:schemeClr val="bg1"/>
          </a:solidFill>
          <a:ln>
            <a:noFill/>
          </a:ln>
          <a:effectLst>
            <a:outerShdw blurRad="203200" dist="38100" algn="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a:extLst>
              <a:ext uri="{FF2B5EF4-FFF2-40B4-BE49-F238E27FC236}">
                <a16:creationId xmlns:a16="http://schemas.microsoft.com/office/drawing/2014/main" id="{86B75D3B-15A5-425D-B2C8-D04DAE6C37E9}"/>
              </a:ext>
            </a:extLst>
          </p:cNvPr>
          <p:cNvSpPr/>
          <p:nvPr userDrawn="1"/>
        </p:nvSpPr>
        <p:spPr>
          <a:xfrm>
            <a:off x="2" y="0"/>
            <a:ext cx="738777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2" name="Rectangle 11">
            <a:extLst>
              <a:ext uri="{FF2B5EF4-FFF2-40B4-BE49-F238E27FC236}">
                <a16:creationId xmlns:a16="http://schemas.microsoft.com/office/drawing/2014/main" id="{C3989E1C-5C9F-45BD-9249-4ECD97314AA1}"/>
              </a:ext>
            </a:extLst>
          </p:cNvPr>
          <p:cNvSpPr/>
          <p:nvPr userDrawn="1"/>
        </p:nvSpPr>
        <p:spPr>
          <a:xfrm>
            <a:off x="264885" y="1520180"/>
            <a:ext cx="6858000" cy="4670509"/>
          </a:xfrm>
          <a:prstGeom prst="rect">
            <a:avLst/>
          </a:prstGeom>
        </p:spPr>
        <p:txBody>
          <a:bodyPr wrap="square">
            <a:spAutoFit/>
          </a:bodyPr>
          <a:lstStyle/>
          <a:p>
            <a:r>
              <a:rPr lang="en-NZ" sz="850" b="1" dirty="0">
                <a:solidFill>
                  <a:schemeClr val="tx1">
                    <a:lumMod val="75000"/>
                    <a:lumOff val="25000"/>
                  </a:schemeClr>
                </a:solidFill>
                <a:latin typeface="Arial" panose="020B0604020202020204" pitchFamily="34" charset="0"/>
                <a:cs typeface="Arial" panose="020B0604020202020204" pitchFamily="34" charset="0"/>
              </a:rPr>
              <a:t>Colmar Brunton </a:t>
            </a:r>
            <a:r>
              <a:rPr lang="en-NZ" sz="850" dirty="0">
                <a:solidFill>
                  <a:schemeClr val="tx1">
                    <a:lumMod val="75000"/>
                    <a:lumOff val="25000"/>
                  </a:schemeClr>
                </a:solidFill>
                <a:latin typeface="Arial" panose="020B0604020202020204" pitchFamily="34" charset="0"/>
                <a:cs typeface="Arial" panose="020B0604020202020204" pitchFamily="34" charset="0"/>
              </a:rPr>
              <a:t>practitioners are members of the Research Association NZ and are obliged to comply with the Research Association NZ Code of Practice. A copy of the Code is available from the Executive Secretary or the Complaints Officer of the Society.</a:t>
            </a:r>
          </a:p>
          <a:p>
            <a:endParaRPr lang="en-NZ" sz="850" dirty="0">
              <a:solidFill>
                <a:schemeClr val="tx1">
                  <a:lumMod val="75000"/>
                  <a:lumOff val="25000"/>
                </a:schemeClr>
              </a:solidFill>
              <a:latin typeface="Arial" panose="020B0604020202020204" pitchFamily="34" charset="0"/>
              <a:cs typeface="Arial" panose="020B0604020202020204" pitchFamily="34" charset="0"/>
            </a:endParaRPr>
          </a:p>
          <a:p>
            <a:r>
              <a:rPr lang="en-NZ" sz="850" b="1" dirty="0">
                <a:solidFill>
                  <a:schemeClr val="tx1">
                    <a:lumMod val="75000"/>
                    <a:lumOff val="25000"/>
                  </a:schemeClr>
                </a:solidFill>
                <a:latin typeface="Arial" panose="020B0604020202020204" pitchFamily="34" charset="0"/>
                <a:cs typeface="Arial" panose="020B0604020202020204" pitchFamily="34" charset="0"/>
              </a:rPr>
              <a:t>Confidentiality</a:t>
            </a:r>
          </a:p>
          <a:p>
            <a:r>
              <a:rPr lang="en-NZ" sz="850" dirty="0">
                <a:solidFill>
                  <a:schemeClr val="tx1">
                    <a:lumMod val="75000"/>
                    <a:lumOff val="25000"/>
                  </a:schemeClr>
                </a:solidFill>
                <a:latin typeface="Arial" panose="020B0604020202020204" pitchFamily="34" charset="0"/>
                <a:cs typeface="Arial" panose="020B0604020202020204" pitchFamily="34" charset="0"/>
              </a:rPr>
              <a:t>Reports and other records relevant to a Market Research project and provided by the Researcher shall normally be for use solely by the Client and the Client’s consultants or advisers.</a:t>
            </a:r>
          </a:p>
          <a:p>
            <a:endParaRPr lang="en-NZ" sz="850" dirty="0">
              <a:solidFill>
                <a:schemeClr val="tx1">
                  <a:lumMod val="75000"/>
                  <a:lumOff val="25000"/>
                </a:schemeClr>
              </a:solidFill>
              <a:latin typeface="Arial" panose="020B0604020202020204" pitchFamily="34" charset="0"/>
              <a:cs typeface="Arial" panose="020B0604020202020204" pitchFamily="34" charset="0"/>
            </a:endParaRPr>
          </a:p>
          <a:p>
            <a:r>
              <a:rPr lang="en-NZ" sz="850" b="1" dirty="0">
                <a:solidFill>
                  <a:schemeClr val="tx1">
                    <a:lumMod val="75000"/>
                    <a:lumOff val="25000"/>
                  </a:schemeClr>
                </a:solidFill>
                <a:latin typeface="Arial" panose="020B0604020202020204" pitchFamily="34" charset="0"/>
                <a:cs typeface="Arial" panose="020B0604020202020204" pitchFamily="34" charset="0"/>
              </a:rPr>
              <a:t>Research Information</a:t>
            </a:r>
          </a:p>
          <a:p>
            <a:r>
              <a:rPr lang="en-NZ" sz="850" dirty="0">
                <a:solidFill>
                  <a:schemeClr val="tx1">
                    <a:lumMod val="75000"/>
                    <a:lumOff val="25000"/>
                  </a:schemeClr>
                </a:solidFill>
                <a:latin typeface="Arial" panose="020B0604020202020204" pitchFamily="34" charset="0"/>
                <a:cs typeface="Arial" panose="020B0604020202020204" pitchFamily="34" charset="0"/>
              </a:rPr>
              <a:t>Article 25 of the Research Association NZ Code states:</a:t>
            </a:r>
          </a:p>
          <a:p>
            <a:pPr marL="381470" lvl="1" indent="-228612">
              <a:buFont typeface="+mj-lt"/>
              <a:buAutoNum type="alphaLcPeriod"/>
            </a:pPr>
            <a:r>
              <a:rPr lang="en-NZ" sz="850" dirty="0">
                <a:solidFill>
                  <a:schemeClr val="tx1">
                    <a:lumMod val="75000"/>
                    <a:lumOff val="25000"/>
                  </a:schemeClr>
                </a:solidFill>
                <a:latin typeface="Arial" panose="020B0604020202020204" pitchFamily="34" charset="0"/>
                <a:cs typeface="Arial" panose="020B0604020202020204" pitchFamily="34" charset="0"/>
              </a:rPr>
              <a:t>The research technique and methods used in a Marketing Research project do not become the property of the Client, who has no exclusive right to their use.</a:t>
            </a:r>
          </a:p>
          <a:p>
            <a:pPr marL="381470" lvl="1" indent="-228612">
              <a:buFont typeface="+mj-lt"/>
              <a:buAutoNum type="alphaLcPeriod"/>
            </a:pPr>
            <a:r>
              <a:rPr lang="en-NZ" sz="850" dirty="0">
                <a:solidFill>
                  <a:schemeClr val="tx1">
                    <a:lumMod val="75000"/>
                    <a:lumOff val="25000"/>
                  </a:schemeClr>
                </a:solidFill>
                <a:latin typeface="Arial" panose="020B0604020202020204" pitchFamily="34" charset="0"/>
                <a:cs typeface="Arial" panose="020B0604020202020204" pitchFamily="34" charset="0"/>
              </a:rPr>
              <a:t>Marketing research proposals, discussion papers and quotations, unless these have been paid for by the client, remain the property of the Researcher.</a:t>
            </a:r>
          </a:p>
          <a:p>
            <a:pPr marL="381470" lvl="1" indent="-228612">
              <a:buFont typeface="+mj-lt"/>
              <a:buAutoNum type="alphaLcPeriod"/>
            </a:pPr>
            <a:r>
              <a:rPr lang="en-NZ" sz="850" dirty="0">
                <a:solidFill>
                  <a:schemeClr val="tx1">
                    <a:lumMod val="75000"/>
                    <a:lumOff val="25000"/>
                  </a:schemeClr>
                </a:solidFill>
                <a:latin typeface="Arial" panose="020B0604020202020204" pitchFamily="34" charset="0"/>
                <a:cs typeface="Arial" panose="020B0604020202020204" pitchFamily="34" charset="0"/>
              </a:rPr>
              <a:t>They must not be disclosed by the Client to any third party, other than to a consultant working for a Client on that project.  In particular, they must not be used by the Client to influence proposals or cost quotations from other researchers.</a:t>
            </a:r>
          </a:p>
          <a:p>
            <a:pPr marL="708813" lvl="1" indent="-254309"/>
            <a:endParaRPr lang="en-NZ" sz="850" dirty="0">
              <a:solidFill>
                <a:schemeClr val="tx1">
                  <a:lumMod val="75000"/>
                  <a:lumOff val="25000"/>
                </a:schemeClr>
              </a:solidFill>
              <a:latin typeface="Arial" panose="020B0604020202020204" pitchFamily="34" charset="0"/>
              <a:cs typeface="Arial" panose="020B0604020202020204" pitchFamily="34" charset="0"/>
            </a:endParaRPr>
          </a:p>
          <a:p>
            <a:r>
              <a:rPr lang="en-NZ" sz="850" b="1" dirty="0">
                <a:solidFill>
                  <a:schemeClr val="tx1">
                    <a:lumMod val="75000"/>
                    <a:lumOff val="25000"/>
                  </a:schemeClr>
                </a:solidFill>
                <a:latin typeface="Arial" panose="020B0604020202020204" pitchFamily="34" charset="0"/>
                <a:cs typeface="Arial" panose="020B0604020202020204" pitchFamily="34" charset="0"/>
              </a:rPr>
              <a:t>Publication of a Research Project</a:t>
            </a:r>
          </a:p>
          <a:p>
            <a:r>
              <a:rPr lang="en-NZ" sz="850" dirty="0">
                <a:solidFill>
                  <a:schemeClr val="tx1">
                    <a:lumMod val="75000"/>
                    <a:lumOff val="25000"/>
                  </a:schemeClr>
                </a:solidFill>
                <a:latin typeface="Arial" panose="020B0604020202020204" pitchFamily="34" charset="0"/>
                <a:cs typeface="Arial" panose="020B0604020202020204" pitchFamily="34" charset="0"/>
              </a:rPr>
              <a:t>Article 31 of the Research Association NZ Code states:</a:t>
            </a:r>
          </a:p>
          <a:p>
            <a:r>
              <a:rPr lang="en-NZ" sz="850" dirty="0">
                <a:solidFill>
                  <a:schemeClr val="tx1">
                    <a:lumMod val="75000"/>
                    <a:lumOff val="25000"/>
                  </a:schemeClr>
                </a:solidFill>
                <a:latin typeface="Arial" panose="020B0604020202020204" pitchFamily="34" charset="0"/>
                <a:cs typeface="Arial" panose="020B0604020202020204" pitchFamily="34" charset="0"/>
              </a:rPr>
              <a:t>Where a client publishes any of the findings of a research project the client has a responsibility to ensure these are not misleading.  The Researcher must be consulted and agree in advance to the form and content for publication.  Where this does not happen the Researcher is entitled to:</a:t>
            </a:r>
          </a:p>
          <a:p>
            <a:pPr marL="381470" lvl="1" indent="-228612">
              <a:buFont typeface="+mj-lt"/>
              <a:buAutoNum type="alphaLcPeriod"/>
            </a:pPr>
            <a:r>
              <a:rPr lang="en-NZ" sz="850" dirty="0">
                <a:solidFill>
                  <a:schemeClr val="tx1">
                    <a:lumMod val="75000"/>
                    <a:lumOff val="25000"/>
                  </a:schemeClr>
                </a:solidFill>
                <a:latin typeface="Arial" panose="020B0604020202020204" pitchFamily="34" charset="0"/>
                <a:cs typeface="Arial" panose="020B0604020202020204" pitchFamily="34" charset="0"/>
              </a:rPr>
              <a:t>Refuse permission for their name to be quoted in connection with the published findings</a:t>
            </a:r>
          </a:p>
          <a:p>
            <a:pPr marL="381470" lvl="1" indent="-228612">
              <a:buFont typeface="+mj-lt"/>
              <a:buAutoNum type="alphaLcPeriod"/>
            </a:pPr>
            <a:r>
              <a:rPr lang="en-NZ" sz="850" dirty="0">
                <a:solidFill>
                  <a:schemeClr val="tx1">
                    <a:lumMod val="75000"/>
                    <a:lumOff val="25000"/>
                  </a:schemeClr>
                </a:solidFill>
                <a:latin typeface="Arial" panose="020B0604020202020204" pitchFamily="34" charset="0"/>
                <a:cs typeface="Arial" panose="020B0604020202020204" pitchFamily="34" charset="0"/>
              </a:rPr>
              <a:t>Publish the appropriate details of the project</a:t>
            </a:r>
          </a:p>
          <a:p>
            <a:pPr marL="381470" lvl="1" indent="-228612">
              <a:buFont typeface="+mj-lt"/>
              <a:buAutoNum type="alphaLcPeriod"/>
            </a:pPr>
            <a:r>
              <a:rPr lang="en-NZ" sz="850" dirty="0">
                <a:solidFill>
                  <a:schemeClr val="tx1">
                    <a:lumMod val="75000"/>
                    <a:lumOff val="25000"/>
                  </a:schemeClr>
                </a:solidFill>
                <a:latin typeface="Arial" panose="020B0604020202020204" pitchFamily="34" charset="0"/>
                <a:cs typeface="Arial" panose="020B0604020202020204" pitchFamily="34" charset="0"/>
              </a:rPr>
              <a:t>Correct any misleading aspects of the published presentation of the findings</a:t>
            </a:r>
          </a:p>
          <a:p>
            <a:pPr marL="714224" lvl="1" indent="-259718">
              <a:buFont typeface="+mj-lt"/>
              <a:buAutoNum type="alphaLcPeriod"/>
            </a:pPr>
            <a:endParaRPr lang="en-NZ" sz="850" dirty="0">
              <a:solidFill>
                <a:schemeClr val="tx1">
                  <a:lumMod val="75000"/>
                  <a:lumOff val="25000"/>
                </a:schemeClr>
              </a:solidFill>
              <a:latin typeface="Arial" panose="020B0604020202020204" pitchFamily="34" charset="0"/>
              <a:cs typeface="Arial" panose="020B0604020202020204" pitchFamily="34" charset="0"/>
            </a:endParaRPr>
          </a:p>
          <a:p>
            <a:r>
              <a:rPr lang="en-NZ" sz="850" b="1" dirty="0">
                <a:solidFill>
                  <a:schemeClr val="tx1">
                    <a:lumMod val="75000"/>
                    <a:lumOff val="25000"/>
                  </a:schemeClr>
                </a:solidFill>
                <a:latin typeface="Arial" panose="020B0604020202020204" pitchFamily="34" charset="0"/>
                <a:cs typeface="Arial" panose="020B0604020202020204" pitchFamily="34" charset="0"/>
              </a:rPr>
              <a:t>Electronic Copies</a:t>
            </a:r>
          </a:p>
          <a:p>
            <a:r>
              <a:rPr lang="en-NZ" sz="850" dirty="0">
                <a:solidFill>
                  <a:schemeClr val="tx1">
                    <a:lumMod val="75000"/>
                    <a:lumOff val="25000"/>
                  </a:schemeClr>
                </a:solidFill>
                <a:latin typeface="Arial" panose="020B0604020202020204" pitchFamily="34" charset="0"/>
                <a:cs typeface="Arial" panose="020B0604020202020204" pitchFamily="34" charset="0"/>
              </a:rPr>
              <a:t>Electronic copies of reports, presentations, proposals and other documents must not be altered or amended if that document is still identified as a Colmar Brunton document.  The authorised original of all electronic copies and hard copies derived from these are to be retained by Colmar Brunton.</a:t>
            </a:r>
          </a:p>
          <a:p>
            <a:endParaRPr lang="en-NZ" sz="850" b="1" dirty="0">
              <a:solidFill>
                <a:schemeClr val="tx1">
                  <a:lumMod val="75000"/>
                  <a:lumOff val="25000"/>
                </a:schemeClr>
              </a:solidFill>
              <a:latin typeface="Arial" panose="020B0604020202020204" pitchFamily="34" charset="0"/>
              <a:cs typeface="Arial" panose="020B0604020202020204" pitchFamily="34" charset="0"/>
            </a:endParaRPr>
          </a:p>
          <a:p>
            <a:r>
              <a:rPr lang="en-NZ" sz="850" dirty="0">
                <a:solidFill>
                  <a:schemeClr val="tx1">
                    <a:lumMod val="75000"/>
                    <a:lumOff val="25000"/>
                  </a:schemeClr>
                </a:solidFill>
                <a:latin typeface="Arial" panose="020B0604020202020204" pitchFamily="34" charset="0"/>
                <a:cs typeface="Arial" panose="020B0604020202020204" pitchFamily="34" charset="0"/>
              </a:rPr>
              <a:t>Colmar Brunton ™ New Zealand is certified to International Standard ISO 20252 (2012).  This project will be/has been completed in compliance with this International Standard.</a:t>
            </a:r>
          </a:p>
          <a:p>
            <a:endParaRPr lang="en-NZ" sz="850" dirty="0">
              <a:solidFill>
                <a:schemeClr val="tx1">
                  <a:lumMod val="75000"/>
                  <a:lumOff val="25000"/>
                </a:schemeClr>
              </a:solidFill>
              <a:latin typeface="Arial" panose="020B0604020202020204" pitchFamily="34" charset="0"/>
              <a:cs typeface="Arial" panose="020B0604020202020204" pitchFamily="34" charset="0"/>
            </a:endParaRPr>
          </a:p>
          <a:p>
            <a:r>
              <a:rPr lang="en-NZ" sz="850" dirty="0">
                <a:solidFill>
                  <a:schemeClr val="tx1">
                    <a:lumMod val="75000"/>
                    <a:lumOff val="25000"/>
                  </a:schemeClr>
                </a:solidFill>
                <a:latin typeface="Arial" panose="020B0604020202020204" pitchFamily="34" charset="0"/>
                <a:cs typeface="Arial" panose="020B0604020202020204" pitchFamily="34" charset="0"/>
              </a:rPr>
              <a:t>This presentation is subject to the detailed terms and conditions of Colmar Brunton, a copy of which is available on request or </a:t>
            </a:r>
            <a:r>
              <a:rPr lang="en-NZ" sz="850" dirty="0">
                <a:solidFill>
                  <a:schemeClr val="tx1">
                    <a:lumMod val="75000"/>
                    <a:lumOff val="2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online here.</a:t>
            </a:r>
            <a:endParaRPr lang="en-NZ" sz="85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3" name="Picture 2" descr="Image result for research association">
            <a:extLst>
              <a:ext uri="{FF2B5EF4-FFF2-40B4-BE49-F238E27FC236}">
                <a16:creationId xmlns:a16="http://schemas.microsoft.com/office/drawing/2014/main" id="{C6380635-A22F-4DE8-9AEF-88833B13B276}"/>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998097" y="6155697"/>
            <a:ext cx="1040493" cy="47862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467B635C-BCDE-4211-A1AB-C9267054D8B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64885" y="6091899"/>
            <a:ext cx="2266511" cy="676767"/>
          </a:xfrm>
          <a:prstGeom prst="rect">
            <a:avLst/>
          </a:prstGeom>
        </p:spPr>
      </p:pic>
      <p:sp>
        <p:nvSpPr>
          <p:cNvPr id="28" name="Freeform: Shape 27">
            <a:extLst>
              <a:ext uri="{FF2B5EF4-FFF2-40B4-BE49-F238E27FC236}">
                <a16:creationId xmlns:a16="http://schemas.microsoft.com/office/drawing/2014/main" id="{1DE24649-BA25-441C-9B85-96D32C145534}"/>
              </a:ext>
            </a:extLst>
          </p:cNvPr>
          <p:cNvSpPr/>
          <p:nvPr userDrawn="1"/>
        </p:nvSpPr>
        <p:spPr>
          <a:xfrm>
            <a:off x="0" y="0"/>
            <a:ext cx="8577039" cy="1430846"/>
          </a:xfrm>
          <a:custGeom>
            <a:avLst/>
            <a:gdLst>
              <a:gd name="connsiteX0" fmla="*/ 0 w 8577039"/>
              <a:gd name="connsiteY0" fmla="*/ 0 h 1430846"/>
              <a:gd name="connsiteX1" fmla="*/ 8577039 w 8577039"/>
              <a:gd name="connsiteY1" fmla="*/ 0 h 1430846"/>
              <a:gd name="connsiteX2" fmla="*/ 8331941 w 8577039"/>
              <a:gd name="connsiteY2" fmla="*/ 1430846 h 1430846"/>
              <a:gd name="connsiteX3" fmla="*/ 0 w 8577039"/>
              <a:gd name="connsiteY3" fmla="*/ 1430846 h 1430846"/>
            </a:gdLst>
            <a:ahLst/>
            <a:cxnLst>
              <a:cxn ang="0">
                <a:pos x="connsiteX0" y="connsiteY0"/>
              </a:cxn>
              <a:cxn ang="0">
                <a:pos x="connsiteX1" y="connsiteY1"/>
              </a:cxn>
              <a:cxn ang="0">
                <a:pos x="connsiteX2" y="connsiteY2"/>
              </a:cxn>
              <a:cxn ang="0">
                <a:pos x="connsiteX3" y="connsiteY3"/>
              </a:cxn>
            </a:cxnLst>
            <a:rect l="l" t="t" r="r" b="b"/>
            <a:pathLst>
              <a:path w="8577039" h="1430846">
                <a:moveTo>
                  <a:pt x="0" y="0"/>
                </a:moveTo>
                <a:lnTo>
                  <a:pt x="8577039" y="0"/>
                </a:lnTo>
                <a:lnTo>
                  <a:pt x="8331941" y="1430846"/>
                </a:lnTo>
                <a:lnTo>
                  <a:pt x="0" y="143084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4" name="Group 13">
            <a:extLst>
              <a:ext uri="{FF2B5EF4-FFF2-40B4-BE49-F238E27FC236}">
                <a16:creationId xmlns:a16="http://schemas.microsoft.com/office/drawing/2014/main" id="{61C4C306-6E99-48E7-91CD-8624F6D464F2}"/>
              </a:ext>
            </a:extLst>
          </p:cNvPr>
          <p:cNvGrpSpPr/>
          <p:nvPr userDrawn="1"/>
        </p:nvGrpSpPr>
        <p:grpSpPr>
          <a:xfrm>
            <a:off x="776515" y="353219"/>
            <a:ext cx="5834740" cy="724408"/>
            <a:chOff x="3178631" y="360000"/>
            <a:chExt cx="5834740" cy="724408"/>
          </a:xfrm>
        </p:grpSpPr>
        <p:sp>
          <p:nvSpPr>
            <p:cNvPr id="15" name="Title 1">
              <a:extLst>
                <a:ext uri="{FF2B5EF4-FFF2-40B4-BE49-F238E27FC236}">
                  <a16:creationId xmlns:a16="http://schemas.microsoft.com/office/drawing/2014/main" id="{14B3472B-03C7-4F5A-81AA-B11797DA523D}"/>
                </a:ext>
              </a:extLst>
            </p:cNvPr>
            <p:cNvSpPr txBox="1">
              <a:spLocks/>
            </p:cNvSpPr>
            <p:nvPr userDrawn="1"/>
          </p:nvSpPr>
          <p:spPr>
            <a:xfrm>
              <a:off x="3178631" y="360000"/>
              <a:ext cx="5834740" cy="480131"/>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2800" b="1" kern="1200" spc="-150">
                  <a:solidFill>
                    <a:schemeClr val="bg1"/>
                  </a:solidFill>
                  <a:latin typeface="Arial" panose="020B0604020202020204" pitchFamily="34" charset="0"/>
                  <a:ea typeface="+mj-ea"/>
                  <a:cs typeface="Arial" panose="020B0604020202020204" pitchFamily="34" charset="0"/>
                </a:defRPr>
              </a:lvl1pPr>
            </a:lstStyle>
            <a:p>
              <a:r>
                <a:rPr lang="en-US" sz="2800" spc="100" baseline="0" dirty="0">
                  <a:solidFill>
                    <a:srgbClr val="5B5C60"/>
                  </a:solidFill>
                  <a:latin typeface="Arial" panose="020B0604020202020204" pitchFamily="34" charset="0"/>
                  <a:cs typeface="Arial" panose="020B0604020202020204" pitchFamily="34" charset="0"/>
                </a:rPr>
                <a:t>IMPORTANT INFORMATION</a:t>
              </a:r>
            </a:p>
          </p:txBody>
        </p:sp>
        <p:sp>
          <p:nvSpPr>
            <p:cNvPr id="16" name="Rectangle 15">
              <a:extLst>
                <a:ext uri="{FF2B5EF4-FFF2-40B4-BE49-F238E27FC236}">
                  <a16:creationId xmlns:a16="http://schemas.microsoft.com/office/drawing/2014/main" id="{D08F8D6B-3E58-4578-8D9F-C9D30AD6C2B3}"/>
                </a:ext>
              </a:extLst>
            </p:cNvPr>
            <p:cNvSpPr/>
            <p:nvPr userDrawn="1"/>
          </p:nvSpPr>
          <p:spPr>
            <a:xfrm>
              <a:off x="3541584" y="776631"/>
              <a:ext cx="5108834" cy="307777"/>
            </a:xfrm>
            <a:prstGeom prst="rect">
              <a:avLst/>
            </a:prstGeom>
          </p:spPr>
          <p:txBody>
            <a:bodyPr wrap="none">
              <a:spAutoFit/>
            </a:bodyPr>
            <a:lstStyle/>
            <a:p>
              <a:pPr algn="ctr"/>
              <a:r>
                <a:rPr lang="en-NZ" sz="1400" spc="300" dirty="0">
                  <a:solidFill>
                    <a:srgbClr val="5B5C60"/>
                  </a:solidFill>
                  <a:latin typeface="Arial" panose="020B0604020202020204" pitchFamily="34" charset="0"/>
                  <a:cs typeface="Arial" panose="020B0604020202020204" pitchFamily="34" charset="0"/>
                </a:rPr>
                <a:t>Research Association NZ Code of Practice</a:t>
              </a:r>
            </a:p>
          </p:txBody>
        </p:sp>
      </p:grpSp>
    </p:spTree>
    <p:extLst>
      <p:ext uri="{BB962C8B-B14F-4D97-AF65-F5344CB8AC3E}">
        <p14:creationId xmlns:p14="http://schemas.microsoft.com/office/powerpoint/2010/main" val="2557678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490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BCA441EA-E9F5-44F3-ADF7-662BE08D1984}"/>
              </a:ext>
            </a:extLst>
          </p:cNvPr>
          <p:cNvSpPr/>
          <p:nvPr userDrawn="1"/>
        </p:nvSpPr>
        <p:spPr>
          <a:xfrm>
            <a:off x="4476750" y="6394"/>
            <a:ext cx="7715250" cy="638144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BFAB805C-65C4-48BF-A2A0-3A9525D1DEFA}"/>
              </a:ext>
            </a:extLst>
          </p:cNvPr>
          <p:cNvSpPr/>
          <p:nvPr userDrawn="1"/>
        </p:nvSpPr>
        <p:spPr>
          <a:xfrm>
            <a:off x="5305904" y="281353"/>
            <a:ext cx="6663846" cy="813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BB8E20F7-96AE-4BA0-9D7C-F91A870CD703}"/>
              </a:ext>
            </a:extLst>
          </p:cNvPr>
          <p:cNvSpPr/>
          <p:nvPr userDrawn="1"/>
        </p:nvSpPr>
        <p:spPr>
          <a:xfrm>
            <a:off x="5123513" y="1308295"/>
            <a:ext cx="6846237" cy="813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B8C93AA6-32F0-48E5-8CDD-6A9BBEBE0EE0}"/>
              </a:ext>
            </a:extLst>
          </p:cNvPr>
          <p:cNvSpPr/>
          <p:nvPr userDrawn="1"/>
        </p:nvSpPr>
        <p:spPr>
          <a:xfrm>
            <a:off x="4941122" y="2335237"/>
            <a:ext cx="7028628" cy="813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2DFC794F-5CA7-46F4-BDEE-1D30B16D4142}"/>
              </a:ext>
            </a:extLst>
          </p:cNvPr>
          <p:cNvSpPr/>
          <p:nvPr userDrawn="1"/>
        </p:nvSpPr>
        <p:spPr>
          <a:xfrm>
            <a:off x="4698266" y="3362179"/>
            <a:ext cx="7271484" cy="813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628FBCBE-A719-4EC6-8B5E-2C202C0BB926}"/>
              </a:ext>
            </a:extLst>
          </p:cNvPr>
          <p:cNvSpPr/>
          <p:nvPr userDrawn="1"/>
        </p:nvSpPr>
        <p:spPr>
          <a:xfrm>
            <a:off x="4544251" y="4389121"/>
            <a:ext cx="7425499" cy="813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7E50D86E-9381-4522-8E72-6FD6593C0845}"/>
              </a:ext>
            </a:extLst>
          </p:cNvPr>
          <p:cNvSpPr/>
          <p:nvPr userDrawn="1"/>
        </p:nvSpPr>
        <p:spPr>
          <a:xfrm>
            <a:off x="4361861" y="5416063"/>
            <a:ext cx="7607889" cy="813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sp>
        <p:nvSpPr>
          <p:cNvPr id="33" name="Rectangle: Rounded Corners 45">
            <a:extLst>
              <a:ext uri="{FF2B5EF4-FFF2-40B4-BE49-F238E27FC236}">
                <a16:creationId xmlns:a16="http://schemas.microsoft.com/office/drawing/2014/main" id="{92AD59B6-F5BE-4E6A-94EF-3A09B511D4B2}"/>
              </a:ext>
            </a:extLst>
          </p:cNvPr>
          <p:cNvSpPr/>
          <p:nvPr userDrawn="1"/>
        </p:nvSpPr>
        <p:spPr>
          <a:xfrm>
            <a:off x="4589940" y="5504401"/>
            <a:ext cx="898885" cy="633046"/>
          </a:xfrm>
          <a:custGeom>
            <a:avLst/>
            <a:gdLst>
              <a:gd name="connsiteX0" fmla="*/ 0 w 2160396"/>
              <a:gd name="connsiteY0" fmla="*/ 316523 h 633046"/>
              <a:gd name="connsiteX1" fmla="*/ 316523 w 2160396"/>
              <a:gd name="connsiteY1" fmla="*/ 0 h 633046"/>
              <a:gd name="connsiteX2" fmla="*/ 1843873 w 2160396"/>
              <a:gd name="connsiteY2" fmla="*/ 0 h 633046"/>
              <a:gd name="connsiteX3" fmla="*/ 2160396 w 2160396"/>
              <a:gd name="connsiteY3" fmla="*/ 316523 h 633046"/>
              <a:gd name="connsiteX4" fmla="*/ 2160396 w 2160396"/>
              <a:gd name="connsiteY4" fmla="*/ 316523 h 633046"/>
              <a:gd name="connsiteX5" fmla="*/ 1843873 w 2160396"/>
              <a:gd name="connsiteY5" fmla="*/ 633046 h 633046"/>
              <a:gd name="connsiteX6" fmla="*/ 316523 w 2160396"/>
              <a:gd name="connsiteY6" fmla="*/ 633046 h 633046"/>
              <a:gd name="connsiteX7" fmla="*/ 0 w 2160396"/>
              <a:gd name="connsiteY7" fmla="*/ 316523 h 633046"/>
              <a:gd name="connsiteX0" fmla="*/ 190919 w 2034792"/>
              <a:gd name="connsiteY0" fmla="*/ 633046 h 633046"/>
              <a:gd name="connsiteX1" fmla="*/ 190919 w 2034792"/>
              <a:gd name="connsiteY1" fmla="*/ 0 h 633046"/>
              <a:gd name="connsiteX2" fmla="*/ 1718269 w 2034792"/>
              <a:gd name="connsiteY2" fmla="*/ 0 h 633046"/>
              <a:gd name="connsiteX3" fmla="*/ 2034792 w 2034792"/>
              <a:gd name="connsiteY3" fmla="*/ 316523 h 633046"/>
              <a:gd name="connsiteX4" fmla="*/ 2034792 w 2034792"/>
              <a:gd name="connsiteY4" fmla="*/ 316523 h 633046"/>
              <a:gd name="connsiteX5" fmla="*/ 1718269 w 2034792"/>
              <a:gd name="connsiteY5" fmla="*/ 633046 h 633046"/>
              <a:gd name="connsiteX6" fmla="*/ 190919 w 2034792"/>
              <a:gd name="connsiteY6" fmla="*/ 633046 h 633046"/>
              <a:gd name="connsiteX0" fmla="*/ 113163 w 1957036"/>
              <a:gd name="connsiteY0" fmla="*/ 633046 h 633046"/>
              <a:gd name="connsiteX1" fmla="*/ 113163 w 1957036"/>
              <a:gd name="connsiteY1" fmla="*/ 0 h 633046"/>
              <a:gd name="connsiteX2" fmla="*/ 1640513 w 1957036"/>
              <a:gd name="connsiteY2" fmla="*/ 0 h 633046"/>
              <a:gd name="connsiteX3" fmla="*/ 1957036 w 1957036"/>
              <a:gd name="connsiteY3" fmla="*/ 316523 h 633046"/>
              <a:gd name="connsiteX4" fmla="*/ 1957036 w 1957036"/>
              <a:gd name="connsiteY4" fmla="*/ 316523 h 633046"/>
              <a:gd name="connsiteX5" fmla="*/ 1640513 w 1957036"/>
              <a:gd name="connsiteY5" fmla="*/ 633046 h 633046"/>
              <a:gd name="connsiteX6" fmla="*/ 113163 w 1957036"/>
              <a:gd name="connsiteY6" fmla="*/ 633046 h 633046"/>
              <a:gd name="connsiteX0" fmla="*/ 2 w 1843875"/>
              <a:gd name="connsiteY0" fmla="*/ 633046 h 633046"/>
              <a:gd name="connsiteX1" fmla="*/ 2 w 1843875"/>
              <a:gd name="connsiteY1" fmla="*/ 0 h 633046"/>
              <a:gd name="connsiteX2" fmla="*/ 1527352 w 1843875"/>
              <a:gd name="connsiteY2" fmla="*/ 0 h 633046"/>
              <a:gd name="connsiteX3" fmla="*/ 1843875 w 1843875"/>
              <a:gd name="connsiteY3" fmla="*/ 316523 h 633046"/>
              <a:gd name="connsiteX4" fmla="*/ 1843875 w 1843875"/>
              <a:gd name="connsiteY4" fmla="*/ 316523 h 633046"/>
              <a:gd name="connsiteX5" fmla="*/ 1527352 w 1843875"/>
              <a:gd name="connsiteY5" fmla="*/ 633046 h 633046"/>
              <a:gd name="connsiteX6" fmla="*/ 2 w 1843875"/>
              <a:gd name="connsiteY6" fmla="*/ 633046 h 633046"/>
              <a:gd name="connsiteX0" fmla="*/ 0 w 1843873"/>
              <a:gd name="connsiteY0" fmla="*/ 633046 h 633046"/>
              <a:gd name="connsiteX1" fmla="*/ 930303 w 1843873"/>
              <a:gd name="connsiteY1" fmla="*/ 0 h 633046"/>
              <a:gd name="connsiteX2" fmla="*/ 1527350 w 1843873"/>
              <a:gd name="connsiteY2" fmla="*/ 0 h 633046"/>
              <a:gd name="connsiteX3" fmla="*/ 1843873 w 1843873"/>
              <a:gd name="connsiteY3" fmla="*/ 316523 h 633046"/>
              <a:gd name="connsiteX4" fmla="*/ 1843873 w 1843873"/>
              <a:gd name="connsiteY4" fmla="*/ 316523 h 633046"/>
              <a:gd name="connsiteX5" fmla="*/ 1527350 w 1843873"/>
              <a:gd name="connsiteY5" fmla="*/ 633046 h 633046"/>
              <a:gd name="connsiteX6" fmla="*/ 0 w 1843873"/>
              <a:gd name="connsiteY6" fmla="*/ 633046 h 633046"/>
              <a:gd name="connsiteX0" fmla="*/ 0 w 929473"/>
              <a:gd name="connsiteY0" fmla="*/ 640998 h 640998"/>
              <a:gd name="connsiteX1" fmla="*/ 15903 w 929473"/>
              <a:gd name="connsiteY1" fmla="*/ 0 h 640998"/>
              <a:gd name="connsiteX2" fmla="*/ 612950 w 929473"/>
              <a:gd name="connsiteY2" fmla="*/ 0 h 640998"/>
              <a:gd name="connsiteX3" fmla="*/ 929473 w 929473"/>
              <a:gd name="connsiteY3" fmla="*/ 316523 h 640998"/>
              <a:gd name="connsiteX4" fmla="*/ 929473 w 929473"/>
              <a:gd name="connsiteY4" fmla="*/ 316523 h 640998"/>
              <a:gd name="connsiteX5" fmla="*/ 612950 w 929473"/>
              <a:gd name="connsiteY5" fmla="*/ 633046 h 640998"/>
              <a:gd name="connsiteX6" fmla="*/ 0 w 929473"/>
              <a:gd name="connsiteY6" fmla="*/ 640998 h 640998"/>
              <a:gd name="connsiteX0" fmla="*/ 928 w 913572"/>
              <a:gd name="connsiteY0" fmla="*/ 629778 h 633046"/>
              <a:gd name="connsiteX1" fmla="*/ 2 w 913572"/>
              <a:gd name="connsiteY1" fmla="*/ 0 h 633046"/>
              <a:gd name="connsiteX2" fmla="*/ 597049 w 913572"/>
              <a:gd name="connsiteY2" fmla="*/ 0 h 633046"/>
              <a:gd name="connsiteX3" fmla="*/ 913572 w 913572"/>
              <a:gd name="connsiteY3" fmla="*/ 316523 h 633046"/>
              <a:gd name="connsiteX4" fmla="*/ 913572 w 913572"/>
              <a:gd name="connsiteY4" fmla="*/ 316523 h 633046"/>
              <a:gd name="connsiteX5" fmla="*/ 597049 w 913572"/>
              <a:gd name="connsiteY5" fmla="*/ 633046 h 633046"/>
              <a:gd name="connsiteX6" fmla="*/ 928 w 913572"/>
              <a:gd name="connsiteY6" fmla="*/ 629778 h 633046"/>
              <a:gd name="connsiteX0" fmla="*/ 0 w 912644"/>
              <a:gd name="connsiteY0" fmla="*/ 629778 h 633046"/>
              <a:gd name="connsiteX1" fmla="*/ 10294 w 912644"/>
              <a:gd name="connsiteY1" fmla="*/ 0 h 633046"/>
              <a:gd name="connsiteX2" fmla="*/ 596121 w 912644"/>
              <a:gd name="connsiteY2" fmla="*/ 0 h 633046"/>
              <a:gd name="connsiteX3" fmla="*/ 912644 w 912644"/>
              <a:gd name="connsiteY3" fmla="*/ 316523 h 633046"/>
              <a:gd name="connsiteX4" fmla="*/ 912644 w 912644"/>
              <a:gd name="connsiteY4" fmla="*/ 316523 h 633046"/>
              <a:gd name="connsiteX5" fmla="*/ 596121 w 912644"/>
              <a:gd name="connsiteY5" fmla="*/ 633046 h 633046"/>
              <a:gd name="connsiteX6" fmla="*/ 0 w 912644"/>
              <a:gd name="connsiteY6" fmla="*/ 629778 h 633046"/>
              <a:gd name="connsiteX0" fmla="*/ 927 w 902352"/>
              <a:gd name="connsiteY0" fmla="*/ 629778 h 633046"/>
              <a:gd name="connsiteX1" fmla="*/ 2 w 902352"/>
              <a:gd name="connsiteY1" fmla="*/ 0 h 633046"/>
              <a:gd name="connsiteX2" fmla="*/ 585829 w 902352"/>
              <a:gd name="connsiteY2" fmla="*/ 0 h 633046"/>
              <a:gd name="connsiteX3" fmla="*/ 902352 w 902352"/>
              <a:gd name="connsiteY3" fmla="*/ 316523 h 633046"/>
              <a:gd name="connsiteX4" fmla="*/ 902352 w 902352"/>
              <a:gd name="connsiteY4" fmla="*/ 316523 h 633046"/>
              <a:gd name="connsiteX5" fmla="*/ 585829 w 902352"/>
              <a:gd name="connsiteY5" fmla="*/ 633046 h 633046"/>
              <a:gd name="connsiteX6" fmla="*/ 927 w 902352"/>
              <a:gd name="connsiteY6" fmla="*/ 629778 h 633046"/>
              <a:gd name="connsiteX0" fmla="*/ 927 w 902352"/>
              <a:gd name="connsiteY0" fmla="*/ 629778 h 633046"/>
              <a:gd name="connsiteX1" fmla="*/ 2 w 902352"/>
              <a:gd name="connsiteY1" fmla="*/ 0 h 633046"/>
              <a:gd name="connsiteX2" fmla="*/ 585829 w 902352"/>
              <a:gd name="connsiteY2" fmla="*/ 0 h 633046"/>
              <a:gd name="connsiteX3" fmla="*/ 902352 w 902352"/>
              <a:gd name="connsiteY3" fmla="*/ 316523 h 633046"/>
              <a:gd name="connsiteX4" fmla="*/ 902352 w 902352"/>
              <a:gd name="connsiteY4" fmla="*/ 316523 h 633046"/>
              <a:gd name="connsiteX5" fmla="*/ 585829 w 902352"/>
              <a:gd name="connsiteY5" fmla="*/ 633046 h 633046"/>
              <a:gd name="connsiteX6" fmla="*/ 927 w 902352"/>
              <a:gd name="connsiteY6" fmla="*/ 629778 h 633046"/>
              <a:gd name="connsiteX0" fmla="*/ 6006 w 902351"/>
              <a:gd name="connsiteY0" fmla="*/ 629778 h 633046"/>
              <a:gd name="connsiteX1" fmla="*/ 1 w 902351"/>
              <a:gd name="connsiteY1" fmla="*/ 0 h 633046"/>
              <a:gd name="connsiteX2" fmla="*/ 585828 w 902351"/>
              <a:gd name="connsiteY2" fmla="*/ 0 h 633046"/>
              <a:gd name="connsiteX3" fmla="*/ 902351 w 902351"/>
              <a:gd name="connsiteY3" fmla="*/ 316523 h 633046"/>
              <a:gd name="connsiteX4" fmla="*/ 902351 w 902351"/>
              <a:gd name="connsiteY4" fmla="*/ 316523 h 633046"/>
              <a:gd name="connsiteX5" fmla="*/ 585828 w 902351"/>
              <a:gd name="connsiteY5" fmla="*/ 633046 h 633046"/>
              <a:gd name="connsiteX6" fmla="*/ 6006 w 902351"/>
              <a:gd name="connsiteY6" fmla="*/ 629778 h 633046"/>
              <a:gd name="connsiteX0" fmla="*/ 6006 w 902351"/>
              <a:gd name="connsiteY0" fmla="*/ 629778 h 633046"/>
              <a:gd name="connsiteX1" fmla="*/ 1 w 902351"/>
              <a:gd name="connsiteY1" fmla="*/ 0 h 633046"/>
              <a:gd name="connsiteX2" fmla="*/ 585828 w 902351"/>
              <a:gd name="connsiteY2" fmla="*/ 0 h 633046"/>
              <a:gd name="connsiteX3" fmla="*/ 902351 w 902351"/>
              <a:gd name="connsiteY3" fmla="*/ 316523 h 633046"/>
              <a:gd name="connsiteX4" fmla="*/ 902351 w 902351"/>
              <a:gd name="connsiteY4" fmla="*/ 316523 h 633046"/>
              <a:gd name="connsiteX5" fmla="*/ 585828 w 902351"/>
              <a:gd name="connsiteY5" fmla="*/ 633046 h 633046"/>
              <a:gd name="connsiteX6" fmla="*/ 6006 w 902351"/>
              <a:gd name="connsiteY6" fmla="*/ 629778 h 633046"/>
              <a:gd name="connsiteX0" fmla="*/ 0 w 896345"/>
              <a:gd name="connsiteY0" fmla="*/ 629778 h 633046"/>
              <a:gd name="connsiteX1" fmla="*/ 1615 w 896345"/>
              <a:gd name="connsiteY1" fmla="*/ 0 h 633046"/>
              <a:gd name="connsiteX2" fmla="*/ 579822 w 896345"/>
              <a:gd name="connsiteY2" fmla="*/ 0 h 633046"/>
              <a:gd name="connsiteX3" fmla="*/ 896345 w 896345"/>
              <a:gd name="connsiteY3" fmla="*/ 316523 h 633046"/>
              <a:gd name="connsiteX4" fmla="*/ 896345 w 896345"/>
              <a:gd name="connsiteY4" fmla="*/ 316523 h 633046"/>
              <a:gd name="connsiteX5" fmla="*/ 579822 w 896345"/>
              <a:gd name="connsiteY5" fmla="*/ 633046 h 633046"/>
              <a:gd name="connsiteX6" fmla="*/ 0 w 896345"/>
              <a:gd name="connsiteY6" fmla="*/ 629778 h 633046"/>
              <a:gd name="connsiteX0" fmla="*/ 3467 w 894732"/>
              <a:gd name="connsiteY0" fmla="*/ 634858 h 634858"/>
              <a:gd name="connsiteX1" fmla="*/ 2 w 894732"/>
              <a:gd name="connsiteY1" fmla="*/ 0 h 634858"/>
              <a:gd name="connsiteX2" fmla="*/ 578209 w 894732"/>
              <a:gd name="connsiteY2" fmla="*/ 0 h 634858"/>
              <a:gd name="connsiteX3" fmla="*/ 894732 w 894732"/>
              <a:gd name="connsiteY3" fmla="*/ 316523 h 634858"/>
              <a:gd name="connsiteX4" fmla="*/ 894732 w 894732"/>
              <a:gd name="connsiteY4" fmla="*/ 316523 h 634858"/>
              <a:gd name="connsiteX5" fmla="*/ 578209 w 894732"/>
              <a:gd name="connsiteY5" fmla="*/ 633046 h 634858"/>
              <a:gd name="connsiteX6" fmla="*/ 3467 w 894732"/>
              <a:gd name="connsiteY6" fmla="*/ 634858 h 634858"/>
              <a:gd name="connsiteX0" fmla="*/ 927 w 894732"/>
              <a:gd name="connsiteY0" fmla="*/ 632318 h 633046"/>
              <a:gd name="connsiteX1" fmla="*/ 2 w 894732"/>
              <a:gd name="connsiteY1" fmla="*/ 0 h 633046"/>
              <a:gd name="connsiteX2" fmla="*/ 578209 w 894732"/>
              <a:gd name="connsiteY2" fmla="*/ 0 h 633046"/>
              <a:gd name="connsiteX3" fmla="*/ 894732 w 894732"/>
              <a:gd name="connsiteY3" fmla="*/ 316523 h 633046"/>
              <a:gd name="connsiteX4" fmla="*/ 894732 w 894732"/>
              <a:gd name="connsiteY4" fmla="*/ 316523 h 633046"/>
              <a:gd name="connsiteX5" fmla="*/ 578209 w 894732"/>
              <a:gd name="connsiteY5" fmla="*/ 633046 h 633046"/>
              <a:gd name="connsiteX6" fmla="*/ 927 w 894732"/>
              <a:gd name="connsiteY6" fmla="*/ 632318 h 633046"/>
              <a:gd name="connsiteX0" fmla="*/ 0 w 898885"/>
              <a:gd name="connsiteY0" fmla="*/ 632318 h 633046"/>
              <a:gd name="connsiteX1" fmla="*/ 4155 w 898885"/>
              <a:gd name="connsiteY1" fmla="*/ 0 h 633046"/>
              <a:gd name="connsiteX2" fmla="*/ 582362 w 898885"/>
              <a:gd name="connsiteY2" fmla="*/ 0 h 633046"/>
              <a:gd name="connsiteX3" fmla="*/ 898885 w 898885"/>
              <a:gd name="connsiteY3" fmla="*/ 316523 h 633046"/>
              <a:gd name="connsiteX4" fmla="*/ 898885 w 898885"/>
              <a:gd name="connsiteY4" fmla="*/ 316523 h 633046"/>
              <a:gd name="connsiteX5" fmla="*/ 582362 w 898885"/>
              <a:gd name="connsiteY5" fmla="*/ 633046 h 633046"/>
              <a:gd name="connsiteX6" fmla="*/ 0 w 898885"/>
              <a:gd name="connsiteY6" fmla="*/ 632318 h 633046"/>
              <a:gd name="connsiteX0" fmla="*/ 0 w 898885"/>
              <a:gd name="connsiteY0" fmla="*/ 632318 h 633046"/>
              <a:gd name="connsiteX1" fmla="*/ 4155 w 898885"/>
              <a:gd name="connsiteY1" fmla="*/ 0 h 633046"/>
              <a:gd name="connsiteX2" fmla="*/ 582362 w 898885"/>
              <a:gd name="connsiteY2" fmla="*/ 0 h 633046"/>
              <a:gd name="connsiteX3" fmla="*/ 898885 w 898885"/>
              <a:gd name="connsiteY3" fmla="*/ 316523 h 633046"/>
              <a:gd name="connsiteX4" fmla="*/ 898885 w 898885"/>
              <a:gd name="connsiteY4" fmla="*/ 316523 h 633046"/>
              <a:gd name="connsiteX5" fmla="*/ 582362 w 898885"/>
              <a:gd name="connsiteY5" fmla="*/ 633046 h 633046"/>
              <a:gd name="connsiteX6" fmla="*/ 0 w 898885"/>
              <a:gd name="connsiteY6" fmla="*/ 632318 h 63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885" h="633046">
                <a:moveTo>
                  <a:pt x="0" y="632318"/>
                </a:moveTo>
                <a:cubicBezTo>
                  <a:pt x="5295" y="564247"/>
                  <a:pt x="4038" y="216826"/>
                  <a:pt x="4155" y="0"/>
                </a:cubicBezTo>
                <a:lnTo>
                  <a:pt x="582362" y="0"/>
                </a:lnTo>
                <a:cubicBezTo>
                  <a:pt x="757173" y="0"/>
                  <a:pt x="898885" y="141712"/>
                  <a:pt x="898885" y="316523"/>
                </a:cubicBezTo>
                <a:lnTo>
                  <a:pt x="898885" y="316523"/>
                </a:lnTo>
                <a:cubicBezTo>
                  <a:pt x="898885" y="491334"/>
                  <a:pt x="757173" y="633046"/>
                  <a:pt x="582362" y="633046"/>
                </a:cubicBezTo>
                <a:lnTo>
                  <a:pt x="0" y="632318"/>
                </a:lnTo>
                <a:close/>
              </a:path>
            </a:pathLst>
          </a:custGeom>
          <a:solidFill>
            <a:srgbClr val="5B5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4" name="Rectangle: Rounded Corners 45">
            <a:extLst>
              <a:ext uri="{FF2B5EF4-FFF2-40B4-BE49-F238E27FC236}">
                <a16:creationId xmlns:a16="http://schemas.microsoft.com/office/drawing/2014/main" id="{823943F5-D694-4835-AA3E-D4D4D91B9CC9}"/>
              </a:ext>
            </a:extLst>
          </p:cNvPr>
          <p:cNvSpPr/>
          <p:nvPr userDrawn="1"/>
        </p:nvSpPr>
        <p:spPr>
          <a:xfrm>
            <a:off x="4761390" y="4476223"/>
            <a:ext cx="898885" cy="633046"/>
          </a:xfrm>
          <a:custGeom>
            <a:avLst/>
            <a:gdLst>
              <a:gd name="connsiteX0" fmla="*/ 0 w 2160396"/>
              <a:gd name="connsiteY0" fmla="*/ 316523 h 633046"/>
              <a:gd name="connsiteX1" fmla="*/ 316523 w 2160396"/>
              <a:gd name="connsiteY1" fmla="*/ 0 h 633046"/>
              <a:gd name="connsiteX2" fmla="*/ 1843873 w 2160396"/>
              <a:gd name="connsiteY2" fmla="*/ 0 h 633046"/>
              <a:gd name="connsiteX3" fmla="*/ 2160396 w 2160396"/>
              <a:gd name="connsiteY3" fmla="*/ 316523 h 633046"/>
              <a:gd name="connsiteX4" fmla="*/ 2160396 w 2160396"/>
              <a:gd name="connsiteY4" fmla="*/ 316523 h 633046"/>
              <a:gd name="connsiteX5" fmla="*/ 1843873 w 2160396"/>
              <a:gd name="connsiteY5" fmla="*/ 633046 h 633046"/>
              <a:gd name="connsiteX6" fmla="*/ 316523 w 2160396"/>
              <a:gd name="connsiteY6" fmla="*/ 633046 h 633046"/>
              <a:gd name="connsiteX7" fmla="*/ 0 w 2160396"/>
              <a:gd name="connsiteY7" fmla="*/ 316523 h 633046"/>
              <a:gd name="connsiteX0" fmla="*/ 190919 w 2034792"/>
              <a:gd name="connsiteY0" fmla="*/ 633046 h 633046"/>
              <a:gd name="connsiteX1" fmla="*/ 190919 w 2034792"/>
              <a:gd name="connsiteY1" fmla="*/ 0 h 633046"/>
              <a:gd name="connsiteX2" fmla="*/ 1718269 w 2034792"/>
              <a:gd name="connsiteY2" fmla="*/ 0 h 633046"/>
              <a:gd name="connsiteX3" fmla="*/ 2034792 w 2034792"/>
              <a:gd name="connsiteY3" fmla="*/ 316523 h 633046"/>
              <a:gd name="connsiteX4" fmla="*/ 2034792 w 2034792"/>
              <a:gd name="connsiteY4" fmla="*/ 316523 h 633046"/>
              <a:gd name="connsiteX5" fmla="*/ 1718269 w 2034792"/>
              <a:gd name="connsiteY5" fmla="*/ 633046 h 633046"/>
              <a:gd name="connsiteX6" fmla="*/ 190919 w 2034792"/>
              <a:gd name="connsiteY6" fmla="*/ 633046 h 633046"/>
              <a:gd name="connsiteX0" fmla="*/ 113163 w 1957036"/>
              <a:gd name="connsiteY0" fmla="*/ 633046 h 633046"/>
              <a:gd name="connsiteX1" fmla="*/ 113163 w 1957036"/>
              <a:gd name="connsiteY1" fmla="*/ 0 h 633046"/>
              <a:gd name="connsiteX2" fmla="*/ 1640513 w 1957036"/>
              <a:gd name="connsiteY2" fmla="*/ 0 h 633046"/>
              <a:gd name="connsiteX3" fmla="*/ 1957036 w 1957036"/>
              <a:gd name="connsiteY3" fmla="*/ 316523 h 633046"/>
              <a:gd name="connsiteX4" fmla="*/ 1957036 w 1957036"/>
              <a:gd name="connsiteY4" fmla="*/ 316523 h 633046"/>
              <a:gd name="connsiteX5" fmla="*/ 1640513 w 1957036"/>
              <a:gd name="connsiteY5" fmla="*/ 633046 h 633046"/>
              <a:gd name="connsiteX6" fmla="*/ 113163 w 1957036"/>
              <a:gd name="connsiteY6" fmla="*/ 633046 h 633046"/>
              <a:gd name="connsiteX0" fmla="*/ 2 w 1843875"/>
              <a:gd name="connsiteY0" fmla="*/ 633046 h 633046"/>
              <a:gd name="connsiteX1" fmla="*/ 2 w 1843875"/>
              <a:gd name="connsiteY1" fmla="*/ 0 h 633046"/>
              <a:gd name="connsiteX2" fmla="*/ 1527352 w 1843875"/>
              <a:gd name="connsiteY2" fmla="*/ 0 h 633046"/>
              <a:gd name="connsiteX3" fmla="*/ 1843875 w 1843875"/>
              <a:gd name="connsiteY3" fmla="*/ 316523 h 633046"/>
              <a:gd name="connsiteX4" fmla="*/ 1843875 w 1843875"/>
              <a:gd name="connsiteY4" fmla="*/ 316523 h 633046"/>
              <a:gd name="connsiteX5" fmla="*/ 1527352 w 1843875"/>
              <a:gd name="connsiteY5" fmla="*/ 633046 h 633046"/>
              <a:gd name="connsiteX6" fmla="*/ 2 w 1843875"/>
              <a:gd name="connsiteY6" fmla="*/ 633046 h 633046"/>
              <a:gd name="connsiteX0" fmla="*/ 0 w 1843873"/>
              <a:gd name="connsiteY0" fmla="*/ 633046 h 633046"/>
              <a:gd name="connsiteX1" fmla="*/ 930303 w 1843873"/>
              <a:gd name="connsiteY1" fmla="*/ 0 h 633046"/>
              <a:gd name="connsiteX2" fmla="*/ 1527350 w 1843873"/>
              <a:gd name="connsiteY2" fmla="*/ 0 h 633046"/>
              <a:gd name="connsiteX3" fmla="*/ 1843873 w 1843873"/>
              <a:gd name="connsiteY3" fmla="*/ 316523 h 633046"/>
              <a:gd name="connsiteX4" fmla="*/ 1843873 w 1843873"/>
              <a:gd name="connsiteY4" fmla="*/ 316523 h 633046"/>
              <a:gd name="connsiteX5" fmla="*/ 1527350 w 1843873"/>
              <a:gd name="connsiteY5" fmla="*/ 633046 h 633046"/>
              <a:gd name="connsiteX6" fmla="*/ 0 w 1843873"/>
              <a:gd name="connsiteY6" fmla="*/ 633046 h 633046"/>
              <a:gd name="connsiteX0" fmla="*/ 0 w 929473"/>
              <a:gd name="connsiteY0" fmla="*/ 640998 h 640998"/>
              <a:gd name="connsiteX1" fmla="*/ 15903 w 929473"/>
              <a:gd name="connsiteY1" fmla="*/ 0 h 640998"/>
              <a:gd name="connsiteX2" fmla="*/ 612950 w 929473"/>
              <a:gd name="connsiteY2" fmla="*/ 0 h 640998"/>
              <a:gd name="connsiteX3" fmla="*/ 929473 w 929473"/>
              <a:gd name="connsiteY3" fmla="*/ 316523 h 640998"/>
              <a:gd name="connsiteX4" fmla="*/ 929473 w 929473"/>
              <a:gd name="connsiteY4" fmla="*/ 316523 h 640998"/>
              <a:gd name="connsiteX5" fmla="*/ 612950 w 929473"/>
              <a:gd name="connsiteY5" fmla="*/ 633046 h 640998"/>
              <a:gd name="connsiteX6" fmla="*/ 0 w 929473"/>
              <a:gd name="connsiteY6" fmla="*/ 640998 h 640998"/>
              <a:gd name="connsiteX0" fmla="*/ 928 w 913572"/>
              <a:gd name="connsiteY0" fmla="*/ 629778 h 633046"/>
              <a:gd name="connsiteX1" fmla="*/ 2 w 913572"/>
              <a:gd name="connsiteY1" fmla="*/ 0 h 633046"/>
              <a:gd name="connsiteX2" fmla="*/ 597049 w 913572"/>
              <a:gd name="connsiteY2" fmla="*/ 0 h 633046"/>
              <a:gd name="connsiteX3" fmla="*/ 913572 w 913572"/>
              <a:gd name="connsiteY3" fmla="*/ 316523 h 633046"/>
              <a:gd name="connsiteX4" fmla="*/ 913572 w 913572"/>
              <a:gd name="connsiteY4" fmla="*/ 316523 h 633046"/>
              <a:gd name="connsiteX5" fmla="*/ 597049 w 913572"/>
              <a:gd name="connsiteY5" fmla="*/ 633046 h 633046"/>
              <a:gd name="connsiteX6" fmla="*/ 928 w 913572"/>
              <a:gd name="connsiteY6" fmla="*/ 629778 h 633046"/>
              <a:gd name="connsiteX0" fmla="*/ 0 w 912644"/>
              <a:gd name="connsiteY0" fmla="*/ 629778 h 633046"/>
              <a:gd name="connsiteX1" fmla="*/ 10294 w 912644"/>
              <a:gd name="connsiteY1" fmla="*/ 0 h 633046"/>
              <a:gd name="connsiteX2" fmla="*/ 596121 w 912644"/>
              <a:gd name="connsiteY2" fmla="*/ 0 h 633046"/>
              <a:gd name="connsiteX3" fmla="*/ 912644 w 912644"/>
              <a:gd name="connsiteY3" fmla="*/ 316523 h 633046"/>
              <a:gd name="connsiteX4" fmla="*/ 912644 w 912644"/>
              <a:gd name="connsiteY4" fmla="*/ 316523 h 633046"/>
              <a:gd name="connsiteX5" fmla="*/ 596121 w 912644"/>
              <a:gd name="connsiteY5" fmla="*/ 633046 h 633046"/>
              <a:gd name="connsiteX6" fmla="*/ 0 w 912644"/>
              <a:gd name="connsiteY6" fmla="*/ 629778 h 633046"/>
              <a:gd name="connsiteX0" fmla="*/ 927 w 902352"/>
              <a:gd name="connsiteY0" fmla="*/ 629778 h 633046"/>
              <a:gd name="connsiteX1" fmla="*/ 2 w 902352"/>
              <a:gd name="connsiteY1" fmla="*/ 0 h 633046"/>
              <a:gd name="connsiteX2" fmla="*/ 585829 w 902352"/>
              <a:gd name="connsiteY2" fmla="*/ 0 h 633046"/>
              <a:gd name="connsiteX3" fmla="*/ 902352 w 902352"/>
              <a:gd name="connsiteY3" fmla="*/ 316523 h 633046"/>
              <a:gd name="connsiteX4" fmla="*/ 902352 w 902352"/>
              <a:gd name="connsiteY4" fmla="*/ 316523 h 633046"/>
              <a:gd name="connsiteX5" fmla="*/ 585829 w 902352"/>
              <a:gd name="connsiteY5" fmla="*/ 633046 h 633046"/>
              <a:gd name="connsiteX6" fmla="*/ 927 w 902352"/>
              <a:gd name="connsiteY6" fmla="*/ 629778 h 633046"/>
              <a:gd name="connsiteX0" fmla="*/ 927 w 902352"/>
              <a:gd name="connsiteY0" fmla="*/ 629778 h 633046"/>
              <a:gd name="connsiteX1" fmla="*/ 2 w 902352"/>
              <a:gd name="connsiteY1" fmla="*/ 0 h 633046"/>
              <a:gd name="connsiteX2" fmla="*/ 585829 w 902352"/>
              <a:gd name="connsiteY2" fmla="*/ 0 h 633046"/>
              <a:gd name="connsiteX3" fmla="*/ 902352 w 902352"/>
              <a:gd name="connsiteY3" fmla="*/ 316523 h 633046"/>
              <a:gd name="connsiteX4" fmla="*/ 902352 w 902352"/>
              <a:gd name="connsiteY4" fmla="*/ 316523 h 633046"/>
              <a:gd name="connsiteX5" fmla="*/ 585829 w 902352"/>
              <a:gd name="connsiteY5" fmla="*/ 633046 h 633046"/>
              <a:gd name="connsiteX6" fmla="*/ 927 w 902352"/>
              <a:gd name="connsiteY6" fmla="*/ 629778 h 633046"/>
              <a:gd name="connsiteX0" fmla="*/ 6006 w 902351"/>
              <a:gd name="connsiteY0" fmla="*/ 629778 h 633046"/>
              <a:gd name="connsiteX1" fmla="*/ 1 w 902351"/>
              <a:gd name="connsiteY1" fmla="*/ 0 h 633046"/>
              <a:gd name="connsiteX2" fmla="*/ 585828 w 902351"/>
              <a:gd name="connsiteY2" fmla="*/ 0 h 633046"/>
              <a:gd name="connsiteX3" fmla="*/ 902351 w 902351"/>
              <a:gd name="connsiteY3" fmla="*/ 316523 h 633046"/>
              <a:gd name="connsiteX4" fmla="*/ 902351 w 902351"/>
              <a:gd name="connsiteY4" fmla="*/ 316523 h 633046"/>
              <a:gd name="connsiteX5" fmla="*/ 585828 w 902351"/>
              <a:gd name="connsiteY5" fmla="*/ 633046 h 633046"/>
              <a:gd name="connsiteX6" fmla="*/ 6006 w 902351"/>
              <a:gd name="connsiteY6" fmla="*/ 629778 h 633046"/>
              <a:gd name="connsiteX0" fmla="*/ 6006 w 902351"/>
              <a:gd name="connsiteY0" fmla="*/ 629778 h 633046"/>
              <a:gd name="connsiteX1" fmla="*/ 1 w 902351"/>
              <a:gd name="connsiteY1" fmla="*/ 0 h 633046"/>
              <a:gd name="connsiteX2" fmla="*/ 585828 w 902351"/>
              <a:gd name="connsiteY2" fmla="*/ 0 h 633046"/>
              <a:gd name="connsiteX3" fmla="*/ 902351 w 902351"/>
              <a:gd name="connsiteY3" fmla="*/ 316523 h 633046"/>
              <a:gd name="connsiteX4" fmla="*/ 902351 w 902351"/>
              <a:gd name="connsiteY4" fmla="*/ 316523 h 633046"/>
              <a:gd name="connsiteX5" fmla="*/ 585828 w 902351"/>
              <a:gd name="connsiteY5" fmla="*/ 633046 h 633046"/>
              <a:gd name="connsiteX6" fmla="*/ 6006 w 902351"/>
              <a:gd name="connsiteY6" fmla="*/ 629778 h 633046"/>
              <a:gd name="connsiteX0" fmla="*/ 0 w 896345"/>
              <a:gd name="connsiteY0" fmla="*/ 629778 h 633046"/>
              <a:gd name="connsiteX1" fmla="*/ 1615 w 896345"/>
              <a:gd name="connsiteY1" fmla="*/ 0 h 633046"/>
              <a:gd name="connsiteX2" fmla="*/ 579822 w 896345"/>
              <a:gd name="connsiteY2" fmla="*/ 0 h 633046"/>
              <a:gd name="connsiteX3" fmla="*/ 896345 w 896345"/>
              <a:gd name="connsiteY3" fmla="*/ 316523 h 633046"/>
              <a:gd name="connsiteX4" fmla="*/ 896345 w 896345"/>
              <a:gd name="connsiteY4" fmla="*/ 316523 h 633046"/>
              <a:gd name="connsiteX5" fmla="*/ 579822 w 896345"/>
              <a:gd name="connsiteY5" fmla="*/ 633046 h 633046"/>
              <a:gd name="connsiteX6" fmla="*/ 0 w 896345"/>
              <a:gd name="connsiteY6" fmla="*/ 629778 h 633046"/>
              <a:gd name="connsiteX0" fmla="*/ 3467 w 894732"/>
              <a:gd name="connsiteY0" fmla="*/ 634858 h 634858"/>
              <a:gd name="connsiteX1" fmla="*/ 2 w 894732"/>
              <a:gd name="connsiteY1" fmla="*/ 0 h 634858"/>
              <a:gd name="connsiteX2" fmla="*/ 578209 w 894732"/>
              <a:gd name="connsiteY2" fmla="*/ 0 h 634858"/>
              <a:gd name="connsiteX3" fmla="*/ 894732 w 894732"/>
              <a:gd name="connsiteY3" fmla="*/ 316523 h 634858"/>
              <a:gd name="connsiteX4" fmla="*/ 894732 w 894732"/>
              <a:gd name="connsiteY4" fmla="*/ 316523 h 634858"/>
              <a:gd name="connsiteX5" fmla="*/ 578209 w 894732"/>
              <a:gd name="connsiteY5" fmla="*/ 633046 h 634858"/>
              <a:gd name="connsiteX6" fmla="*/ 3467 w 894732"/>
              <a:gd name="connsiteY6" fmla="*/ 634858 h 634858"/>
              <a:gd name="connsiteX0" fmla="*/ 927 w 894732"/>
              <a:gd name="connsiteY0" fmla="*/ 632318 h 633046"/>
              <a:gd name="connsiteX1" fmla="*/ 2 w 894732"/>
              <a:gd name="connsiteY1" fmla="*/ 0 h 633046"/>
              <a:gd name="connsiteX2" fmla="*/ 578209 w 894732"/>
              <a:gd name="connsiteY2" fmla="*/ 0 h 633046"/>
              <a:gd name="connsiteX3" fmla="*/ 894732 w 894732"/>
              <a:gd name="connsiteY3" fmla="*/ 316523 h 633046"/>
              <a:gd name="connsiteX4" fmla="*/ 894732 w 894732"/>
              <a:gd name="connsiteY4" fmla="*/ 316523 h 633046"/>
              <a:gd name="connsiteX5" fmla="*/ 578209 w 894732"/>
              <a:gd name="connsiteY5" fmla="*/ 633046 h 633046"/>
              <a:gd name="connsiteX6" fmla="*/ 927 w 894732"/>
              <a:gd name="connsiteY6" fmla="*/ 632318 h 633046"/>
              <a:gd name="connsiteX0" fmla="*/ 0 w 898885"/>
              <a:gd name="connsiteY0" fmla="*/ 632318 h 633046"/>
              <a:gd name="connsiteX1" fmla="*/ 4155 w 898885"/>
              <a:gd name="connsiteY1" fmla="*/ 0 h 633046"/>
              <a:gd name="connsiteX2" fmla="*/ 582362 w 898885"/>
              <a:gd name="connsiteY2" fmla="*/ 0 h 633046"/>
              <a:gd name="connsiteX3" fmla="*/ 898885 w 898885"/>
              <a:gd name="connsiteY3" fmla="*/ 316523 h 633046"/>
              <a:gd name="connsiteX4" fmla="*/ 898885 w 898885"/>
              <a:gd name="connsiteY4" fmla="*/ 316523 h 633046"/>
              <a:gd name="connsiteX5" fmla="*/ 582362 w 898885"/>
              <a:gd name="connsiteY5" fmla="*/ 633046 h 633046"/>
              <a:gd name="connsiteX6" fmla="*/ 0 w 898885"/>
              <a:gd name="connsiteY6" fmla="*/ 632318 h 633046"/>
              <a:gd name="connsiteX0" fmla="*/ 0 w 898885"/>
              <a:gd name="connsiteY0" fmla="*/ 632318 h 633046"/>
              <a:gd name="connsiteX1" fmla="*/ 4155 w 898885"/>
              <a:gd name="connsiteY1" fmla="*/ 0 h 633046"/>
              <a:gd name="connsiteX2" fmla="*/ 582362 w 898885"/>
              <a:gd name="connsiteY2" fmla="*/ 0 h 633046"/>
              <a:gd name="connsiteX3" fmla="*/ 898885 w 898885"/>
              <a:gd name="connsiteY3" fmla="*/ 316523 h 633046"/>
              <a:gd name="connsiteX4" fmla="*/ 898885 w 898885"/>
              <a:gd name="connsiteY4" fmla="*/ 316523 h 633046"/>
              <a:gd name="connsiteX5" fmla="*/ 582362 w 898885"/>
              <a:gd name="connsiteY5" fmla="*/ 633046 h 633046"/>
              <a:gd name="connsiteX6" fmla="*/ 0 w 898885"/>
              <a:gd name="connsiteY6" fmla="*/ 632318 h 63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885" h="633046">
                <a:moveTo>
                  <a:pt x="0" y="632318"/>
                </a:moveTo>
                <a:cubicBezTo>
                  <a:pt x="5295" y="564247"/>
                  <a:pt x="4038" y="216826"/>
                  <a:pt x="4155" y="0"/>
                </a:cubicBezTo>
                <a:lnTo>
                  <a:pt x="582362" y="0"/>
                </a:lnTo>
                <a:cubicBezTo>
                  <a:pt x="757173" y="0"/>
                  <a:pt x="898885" y="141712"/>
                  <a:pt x="898885" y="316523"/>
                </a:cubicBezTo>
                <a:lnTo>
                  <a:pt x="898885" y="316523"/>
                </a:lnTo>
                <a:cubicBezTo>
                  <a:pt x="898885" y="491334"/>
                  <a:pt x="757173" y="633046"/>
                  <a:pt x="582362" y="633046"/>
                </a:cubicBezTo>
                <a:lnTo>
                  <a:pt x="0" y="632318"/>
                </a:lnTo>
                <a:close/>
              </a:path>
            </a:pathLst>
          </a:custGeom>
          <a:solidFill>
            <a:srgbClr val="5B5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5" name="Rectangle: Rounded Corners 45">
            <a:extLst>
              <a:ext uri="{FF2B5EF4-FFF2-40B4-BE49-F238E27FC236}">
                <a16:creationId xmlns:a16="http://schemas.microsoft.com/office/drawing/2014/main" id="{CEEC427B-68E6-4826-893B-46BB864BC95C}"/>
              </a:ext>
            </a:extLst>
          </p:cNvPr>
          <p:cNvSpPr/>
          <p:nvPr userDrawn="1"/>
        </p:nvSpPr>
        <p:spPr>
          <a:xfrm>
            <a:off x="4906166" y="3448045"/>
            <a:ext cx="898885" cy="633046"/>
          </a:xfrm>
          <a:custGeom>
            <a:avLst/>
            <a:gdLst>
              <a:gd name="connsiteX0" fmla="*/ 0 w 2160396"/>
              <a:gd name="connsiteY0" fmla="*/ 316523 h 633046"/>
              <a:gd name="connsiteX1" fmla="*/ 316523 w 2160396"/>
              <a:gd name="connsiteY1" fmla="*/ 0 h 633046"/>
              <a:gd name="connsiteX2" fmla="*/ 1843873 w 2160396"/>
              <a:gd name="connsiteY2" fmla="*/ 0 h 633046"/>
              <a:gd name="connsiteX3" fmla="*/ 2160396 w 2160396"/>
              <a:gd name="connsiteY3" fmla="*/ 316523 h 633046"/>
              <a:gd name="connsiteX4" fmla="*/ 2160396 w 2160396"/>
              <a:gd name="connsiteY4" fmla="*/ 316523 h 633046"/>
              <a:gd name="connsiteX5" fmla="*/ 1843873 w 2160396"/>
              <a:gd name="connsiteY5" fmla="*/ 633046 h 633046"/>
              <a:gd name="connsiteX6" fmla="*/ 316523 w 2160396"/>
              <a:gd name="connsiteY6" fmla="*/ 633046 h 633046"/>
              <a:gd name="connsiteX7" fmla="*/ 0 w 2160396"/>
              <a:gd name="connsiteY7" fmla="*/ 316523 h 633046"/>
              <a:gd name="connsiteX0" fmla="*/ 190919 w 2034792"/>
              <a:gd name="connsiteY0" fmla="*/ 633046 h 633046"/>
              <a:gd name="connsiteX1" fmla="*/ 190919 w 2034792"/>
              <a:gd name="connsiteY1" fmla="*/ 0 h 633046"/>
              <a:gd name="connsiteX2" fmla="*/ 1718269 w 2034792"/>
              <a:gd name="connsiteY2" fmla="*/ 0 h 633046"/>
              <a:gd name="connsiteX3" fmla="*/ 2034792 w 2034792"/>
              <a:gd name="connsiteY3" fmla="*/ 316523 h 633046"/>
              <a:gd name="connsiteX4" fmla="*/ 2034792 w 2034792"/>
              <a:gd name="connsiteY4" fmla="*/ 316523 h 633046"/>
              <a:gd name="connsiteX5" fmla="*/ 1718269 w 2034792"/>
              <a:gd name="connsiteY5" fmla="*/ 633046 h 633046"/>
              <a:gd name="connsiteX6" fmla="*/ 190919 w 2034792"/>
              <a:gd name="connsiteY6" fmla="*/ 633046 h 633046"/>
              <a:gd name="connsiteX0" fmla="*/ 113163 w 1957036"/>
              <a:gd name="connsiteY0" fmla="*/ 633046 h 633046"/>
              <a:gd name="connsiteX1" fmla="*/ 113163 w 1957036"/>
              <a:gd name="connsiteY1" fmla="*/ 0 h 633046"/>
              <a:gd name="connsiteX2" fmla="*/ 1640513 w 1957036"/>
              <a:gd name="connsiteY2" fmla="*/ 0 h 633046"/>
              <a:gd name="connsiteX3" fmla="*/ 1957036 w 1957036"/>
              <a:gd name="connsiteY3" fmla="*/ 316523 h 633046"/>
              <a:gd name="connsiteX4" fmla="*/ 1957036 w 1957036"/>
              <a:gd name="connsiteY4" fmla="*/ 316523 h 633046"/>
              <a:gd name="connsiteX5" fmla="*/ 1640513 w 1957036"/>
              <a:gd name="connsiteY5" fmla="*/ 633046 h 633046"/>
              <a:gd name="connsiteX6" fmla="*/ 113163 w 1957036"/>
              <a:gd name="connsiteY6" fmla="*/ 633046 h 633046"/>
              <a:gd name="connsiteX0" fmla="*/ 2 w 1843875"/>
              <a:gd name="connsiteY0" fmla="*/ 633046 h 633046"/>
              <a:gd name="connsiteX1" fmla="*/ 2 w 1843875"/>
              <a:gd name="connsiteY1" fmla="*/ 0 h 633046"/>
              <a:gd name="connsiteX2" fmla="*/ 1527352 w 1843875"/>
              <a:gd name="connsiteY2" fmla="*/ 0 h 633046"/>
              <a:gd name="connsiteX3" fmla="*/ 1843875 w 1843875"/>
              <a:gd name="connsiteY3" fmla="*/ 316523 h 633046"/>
              <a:gd name="connsiteX4" fmla="*/ 1843875 w 1843875"/>
              <a:gd name="connsiteY4" fmla="*/ 316523 h 633046"/>
              <a:gd name="connsiteX5" fmla="*/ 1527352 w 1843875"/>
              <a:gd name="connsiteY5" fmla="*/ 633046 h 633046"/>
              <a:gd name="connsiteX6" fmla="*/ 2 w 1843875"/>
              <a:gd name="connsiteY6" fmla="*/ 633046 h 633046"/>
              <a:gd name="connsiteX0" fmla="*/ 0 w 1843873"/>
              <a:gd name="connsiteY0" fmla="*/ 633046 h 633046"/>
              <a:gd name="connsiteX1" fmla="*/ 930303 w 1843873"/>
              <a:gd name="connsiteY1" fmla="*/ 0 h 633046"/>
              <a:gd name="connsiteX2" fmla="*/ 1527350 w 1843873"/>
              <a:gd name="connsiteY2" fmla="*/ 0 h 633046"/>
              <a:gd name="connsiteX3" fmla="*/ 1843873 w 1843873"/>
              <a:gd name="connsiteY3" fmla="*/ 316523 h 633046"/>
              <a:gd name="connsiteX4" fmla="*/ 1843873 w 1843873"/>
              <a:gd name="connsiteY4" fmla="*/ 316523 h 633046"/>
              <a:gd name="connsiteX5" fmla="*/ 1527350 w 1843873"/>
              <a:gd name="connsiteY5" fmla="*/ 633046 h 633046"/>
              <a:gd name="connsiteX6" fmla="*/ 0 w 1843873"/>
              <a:gd name="connsiteY6" fmla="*/ 633046 h 633046"/>
              <a:gd name="connsiteX0" fmla="*/ 0 w 929473"/>
              <a:gd name="connsiteY0" fmla="*/ 640998 h 640998"/>
              <a:gd name="connsiteX1" fmla="*/ 15903 w 929473"/>
              <a:gd name="connsiteY1" fmla="*/ 0 h 640998"/>
              <a:gd name="connsiteX2" fmla="*/ 612950 w 929473"/>
              <a:gd name="connsiteY2" fmla="*/ 0 h 640998"/>
              <a:gd name="connsiteX3" fmla="*/ 929473 w 929473"/>
              <a:gd name="connsiteY3" fmla="*/ 316523 h 640998"/>
              <a:gd name="connsiteX4" fmla="*/ 929473 w 929473"/>
              <a:gd name="connsiteY4" fmla="*/ 316523 h 640998"/>
              <a:gd name="connsiteX5" fmla="*/ 612950 w 929473"/>
              <a:gd name="connsiteY5" fmla="*/ 633046 h 640998"/>
              <a:gd name="connsiteX6" fmla="*/ 0 w 929473"/>
              <a:gd name="connsiteY6" fmla="*/ 640998 h 640998"/>
              <a:gd name="connsiteX0" fmla="*/ 928 w 913572"/>
              <a:gd name="connsiteY0" fmla="*/ 629778 h 633046"/>
              <a:gd name="connsiteX1" fmla="*/ 2 w 913572"/>
              <a:gd name="connsiteY1" fmla="*/ 0 h 633046"/>
              <a:gd name="connsiteX2" fmla="*/ 597049 w 913572"/>
              <a:gd name="connsiteY2" fmla="*/ 0 h 633046"/>
              <a:gd name="connsiteX3" fmla="*/ 913572 w 913572"/>
              <a:gd name="connsiteY3" fmla="*/ 316523 h 633046"/>
              <a:gd name="connsiteX4" fmla="*/ 913572 w 913572"/>
              <a:gd name="connsiteY4" fmla="*/ 316523 h 633046"/>
              <a:gd name="connsiteX5" fmla="*/ 597049 w 913572"/>
              <a:gd name="connsiteY5" fmla="*/ 633046 h 633046"/>
              <a:gd name="connsiteX6" fmla="*/ 928 w 913572"/>
              <a:gd name="connsiteY6" fmla="*/ 629778 h 633046"/>
              <a:gd name="connsiteX0" fmla="*/ 0 w 912644"/>
              <a:gd name="connsiteY0" fmla="*/ 629778 h 633046"/>
              <a:gd name="connsiteX1" fmla="*/ 10294 w 912644"/>
              <a:gd name="connsiteY1" fmla="*/ 0 h 633046"/>
              <a:gd name="connsiteX2" fmla="*/ 596121 w 912644"/>
              <a:gd name="connsiteY2" fmla="*/ 0 h 633046"/>
              <a:gd name="connsiteX3" fmla="*/ 912644 w 912644"/>
              <a:gd name="connsiteY3" fmla="*/ 316523 h 633046"/>
              <a:gd name="connsiteX4" fmla="*/ 912644 w 912644"/>
              <a:gd name="connsiteY4" fmla="*/ 316523 h 633046"/>
              <a:gd name="connsiteX5" fmla="*/ 596121 w 912644"/>
              <a:gd name="connsiteY5" fmla="*/ 633046 h 633046"/>
              <a:gd name="connsiteX6" fmla="*/ 0 w 912644"/>
              <a:gd name="connsiteY6" fmla="*/ 629778 h 633046"/>
              <a:gd name="connsiteX0" fmla="*/ 927 w 902352"/>
              <a:gd name="connsiteY0" fmla="*/ 629778 h 633046"/>
              <a:gd name="connsiteX1" fmla="*/ 2 w 902352"/>
              <a:gd name="connsiteY1" fmla="*/ 0 h 633046"/>
              <a:gd name="connsiteX2" fmla="*/ 585829 w 902352"/>
              <a:gd name="connsiteY2" fmla="*/ 0 h 633046"/>
              <a:gd name="connsiteX3" fmla="*/ 902352 w 902352"/>
              <a:gd name="connsiteY3" fmla="*/ 316523 h 633046"/>
              <a:gd name="connsiteX4" fmla="*/ 902352 w 902352"/>
              <a:gd name="connsiteY4" fmla="*/ 316523 h 633046"/>
              <a:gd name="connsiteX5" fmla="*/ 585829 w 902352"/>
              <a:gd name="connsiteY5" fmla="*/ 633046 h 633046"/>
              <a:gd name="connsiteX6" fmla="*/ 927 w 902352"/>
              <a:gd name="connsiteY6" fmla="*/ 629778 h 633046"/>
              <a:gd name="connsiteX0" fmla="*/ 927 w 902352"/>
              <a:gd name="connsiteY0" fmla="*/ 629778 h 633046"/>
              <a:gd name="connsiteX1" fmla="*/ 2 w 902352"/>
              <a:gd name="connsiteY1" fmla="*/ 0 h 633046"/>
              <a:gd name="connsiteX2" fmla="*/ 585829 w 902352"/>
              <a:gd name="connsiteY2" fmla="*/ 0 h 633046"/>
              <a:gd name="connsiteX3" fmla="*/ 902352 w 902352"/>
              <a:gd name="connsiteY3" fmla="*/ 316523 h 633046"/>
              <a:gd name="connsiteX4" fmla="*/ 902352 w 902352"/>
              <a:gd name="connsiteY4" fmla="*/ 316523 h 633046"/>
              <a:gd name="connsiteX5" fmla="*/ 585829 w 902352"/>
              <a:gd name="connsiteY5" fmla="*/ 633046 h 633046"/>
              <a:gd name="connsiteX6" fmla="*/ 927 w 902352"/>
              <a:gd name="connsiteY6" fmla="*/ 629778 h 633046"/>
              <a:gd name="connsiteX0" fmla="*/ 6006 w 902351"/>
              <a:gd name="connsiteY0" fmla="*/ 629778 h 633046"/>
              <a:gd name="connsiteX1" fmla="*/ 1 w 902351"/>
              <a:gd name="connsiteY1" fmla="*/ 0 h 633046"/>
              <a:gd name="connsiteX2" fmla="*/ 585828 w 902351"/>
              <a:gd name="connsiteY2" fmla="*/ 0 h 633046"/>
              <a:gd name="connsiteX3" fmla="*/ 902351 w 902351"/>
              <a:gd name="connsiteY3" fmla="*/ 316523 h 633046"/>
              <a:gd name="connsiteX4" fmla="*/ 902351 w 902351"/>
              <a:gd name="connsiteY4" fmla="*/ 316523 h 633046"/>
              <a:gd name="connsiteX5" fmla="*/ 585828 w 902351"/>
              <a:gd name="connsiteY5" fmla="*/ 633046 h 633046"/>
              <a:gd name="connsiteX6" fmla="*/ 6006 w 902351"/>
              <a:gd name="connsiteY6" fmla="*/ 629778 h 633046"/>
              <a:gd name="connsiteX0" fmla="*/ 6006 w 902351"/>
              <a:gd name="connsiteY0" fmla="*/ 629778 h 633046"/>
              <a:gd name="connsiteX1" fmla="*/ 1 w 902351"/>
              <a:gd name="connsiteY1" fmla="*/ 0 h 633046"/>
              <a:gd name="connsiteX2" fmla="*/ 585828 w 902351"/>
              <a:gd name="connsiteY2" fmla="*/ 0 h 633046"/>
              <a:gd name="connsiteX3" fmla="*/ 902351 w 902351"/>
              <a:gd name="connsiteY3" fmla="*/ 316523 h 633046"/>
              <a:gd name="connsiteX4" fmla="*/ 902351 w 902351"/>
              <a:gd name="connsiteY4" fmla="*/ 316523 h 633046"/>
              <a:gd name="connsiteX5" fmla="*/ 585828 w 902351"/>
              <a:gd name="connsiteY5" fmla="*/ 633046 h 633046"/>
              <a:gd name="connsiteX6" fmla="*/ 6006 w 902351"/>
              <a:gd name="connsiteY6" fmla="*/ 629778 h 633046"/>
              <a:gd name="connsiteX0" fmla="*/ 0 w 896345"/>
              <a:gd name="connsiteY0" fmla="*/ 629778 h 633046"/>
              <a:gd name="connsiteX1" fmla="*/ 1615 w 896345"/>
              <a:gd name="connsiteY1" fmla="*/ 0 h 633046"/>
              <a:gd name="connsiteX2" fmla="*/ 579822 w 896345"/>
              <a:gd name="connsiteY2" fmla="*/ 0 h 633046"/>
              <a:gd name="connsiteX3" fmla="*/ 896345 w 896345"/>
              <a:gd name="connsiteY3" fmla="*/ 316523 h 633046"/>
              <a:gd name="connsiteX4" fmla="*/ 896345 w 896345"/>
              <a:gd name="connsiteY4" fmla="*/ 316523 h 633046"/>
              <a:gd name="connsiteX5" fmla="*/ 579822 w 896345"/>
              <a:gd name="connsiteY5" fmla="*/ 633046 h 633046"/>
              <a:gd name="connsiteX6" fmla="*/ 0 w 896345"/>
              <a:gd name="connsiteY6" fmla="*/ 629778 h 633046"/>
              <a:gd name="connsiteX0" fmla="*/ 3467 w 894732"/>
              <a:gd name="connsiteY0" fmla="*/ 634858 h 634858"/>
              <a:gd name="connsiteX1" fmla="*/ 2 w 894732"/>
              <a:gd name="connsiteY1" fmla="*/ 0 h 634858"/>
              <a:gd name="connsiteX2" fmla="*/ 578209 w 894732"/>
              <a:gd name="connsiteY2" fmla="*/ 0 h 634858"/>
              <a:gd name="connsiteX3" fmla="*/ 894732 w 894732"/>
              <a:gd name="connsiteY3" fmla="*/ 316523 h 634858"/>
              <a:gd name="connsiteX4" fmla="*/ 894732 w 894732"/>
              <a:gd name="connsiteY4" fmla="*/ 316523 h 634858"/>
              <a:gd name="connsiteX5" fmla="*/ 578209 w 894732"/>
              <a:gd name="connsiteY5" fmla="*/ 633046 h 634858"/>
              <a:gd name="connsiteX6" fmla="*/ 3467 w 894732"/>
              <a:gd name="connsiteY6" fmla="*/ 634858 h 634858"/>
              <a:gd name="connsiteX0" fmla="*/ 927 w 894732"/>
              <a:gd name="connsiteY0" fmla="*/ 632318 h 633046"/>
              <a:gd name="connsiteX1" fmla="*/ 2 w 894732"/>
              <a:gd name="connsiteY1" fmla="*/ 0 h 633046"/>
              <a:gd name="connsiteX2" fmla="*/ 578209 w 894732"/>
              <a:gd name="connsiteY2" fmla="*/ 0 h 633046"/>
              <a:gd name="connsiteX3" fmla="*/ 894732 w 894732"/>
              <a:gd name="connsiteY3" fmla="*/ 316523 h 633046"/>
              <a:gd name="connsiteX4" fmla="*/ 894732 w 894732"/>
              <a:gd name="connsiteY4" fmla="*/ 316523 h 633046"/>
              <a:gd name="connsiteX5" fmla="*/ 578209 w 894732"/>
              <a:gd name="connsiteY5" fmla="*/ 633046 h 633046"/>
              <a:gd name="connsiteX6" fmla="*/ 927 w 894732"/>
              <a:gd name="connsiteY6" fmla="*/ 632318 h 633046"/>
              <a:gd name="connsiteX0" fmla="*/ 0 w 898885"/>
              <a:gd name="connsiteY0" fmla="*/ 632318 h 633046"/>
              <a:gd name="connsiteX1" fmla="*/ 4155 w 898885"/>
              <a:gd name="connsiteY1" fmla="*/ 0 h 633046"/>
              <a:gd name="connsiteX2" fmla="*/ 582362 w 898885"/>
              <a:gd name="connsiteY2" fmla="*/ 0 h 633046"/>
              <a:gd name="connsiteX3" fmla="*/ 898885 w 898885"/>
              <a:gd name="connsiteY3" fmla="*/ 316523 h 633046"/>
              <a:gd name="connsiteX4" fmla="*/ 898885 w 898885"/>
              <a:gd name="connsiteY4" fmla="*/ 316523 h 633046"/>
              <a:gd name="connsiteX5" fmla="*/ 582362 w 898885"/>
              <a:gd name="connsiteY5" fmla="*/ 633046 h 633046"/>
              <a:gd name="connsiteX6" fmla="*/ 0 w 898885"/>
              <a:gd name="connsiteY6" fmla="*/ 632318 h 633046"/>
              <a:gd name="connsiteX0" fmla="*/ 0 w 898885"/>
              <a:gd name="connsiteY0" fmla="*/ 632318 h 633046"/>
              <a:gd name="connsiteX1" fmla="*/ 4155 w 898885"/>
              <a:gd name="connsiteY1" fmla="*/ 0 h 633046"/>
              <a:gd name="connsiteX2" fmla="*/ 582362 w 898885"/>
              <a:gd name="connsiteY2" fmla="*/ 0 h 633046"/>
              <a:gd name="connsiteX3" fmla="*/ 898885 w 898885"/>
              <a:gd name="connsiteY3" fmla="*/ 316523 h 633046"/>
              <a:gd name="connsiteX4" fmla="*/ 898885 w 898885"/>
              <a:gd name="connsiteY4" fmla="*/ 316523 h 633046"/>
              <a:gd name="connsiteX5" fmla="*/ 582362 w 898885"/>
              <a:gd name="connsiteY5" fmla="*/ 633046 h 633046"/>
              <a:gd name="connsiteX6" fmla="*/ 0 w 898885"/>
              <a:gd name="connsiteY6" fmla="*/ 632318 h 63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885" h="633046">
                <a:moveTo>
                  <a:pt x="0" y="632318"/>
                </a:moveTo>
                <a:cubicBezTo>
                  <a:pt x="5295" y="564247"/>
                  <a:pt x="4038" y="216826"/>
                  <a:pt x="4155" y="0"/>
                </a:cubicBezTo>
                <a:lnTo>
                  <a:pt x="582362" y="0"/>
                </a:lnTo>
                <a:cubicBezTo>
                  <a:pt x="757173" y="0"/>
                  <a:pt x="898885" y="141712"/>
                  <a:pt x="898885" y="316523"/>
                </a:cubicBezTo>
                <a:lnTo>
                  <a:pt x="898885" y="316523"/>
                </a:lnTo>
                <a:cubicBezTo>
                  <a:pt x="898885" y="491334"/>
                  <a:pt x="757173" y="633046"/>
                  <a:pt x="582362" y="633046"/>
                </a:cubicBezTo>
                <a:lnTo>
                  <a:pt x="0" y="632318"/>
                </a:lnTo>
                <a:close/>
              </a:path>
            </a:pathLst>
          </a:custGeom>
          <a:solidFill>
            <a:srgbClr val="5B5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6" name="Rectangle: Rounded Corners 45">
            <a:extLst>
              <a:ext uri="{FF2B5EF4-FFF2-40B4-BE49-F238E27FC236}">
                <a16:creationId xmlns:a16="http://schemas.microsoft.com/office/drawing/2014/main" id="{164A38B8-F4EC-4B90-8B14-728A1745BECE}"/>
              </a:ext>
            </a:extLst>
          </p:cNvPr>
          <p:cNvSpPr/>
          <p:nvPr userDrawn="1"/>
        </p:nvSpPr>
        <p:spPr>
          <a:xfrm>
            <a:off x="5134454" y="2419867"/>
            <a:ext cx="898885" cy="633046"/>
          </a:xfrm>
          <a:custGeom>
            <a:avLst/>
            <a:gdLst>
              <a:gd name="connsiteX0" fmla="*/ 0 w 2160396"/>
              <a:gd name="connsiteY0" fmla="*/ 316523 h 633046"/>
              <a:gd name="connsiteX1" fmla="*/ 316523 w 2160396"/>
              <a:gd name="connsiteY1" fmla="*/ 0 h 633046"/>
              <a:gd name="connsiteX2" fmla="*/ 1843873 w 2160396"/>
              <a:gd name="connsiteY2" fmla="*/ 0 h 633046"/>
              <a:gd name="connsiteX3" fmla="*/ 2160396 w 2160396"/>
              <a:gd name="connsiteY3" fmla="*/ 316523 h 633046"/>
              <a:gd name="connsiteX4" fmla="*/ 2160396 w 2160396"/>
              <a:gd name="connsiteY4" fmla="*/ 316523 h 633046"/>
              <a:gd name="connsiteX5" fmla="*/ 1843873 w 2160396"/>
              <a:gd name="connsiteY5" fmla="*/ 633046 h 633046"/>
              <a:gd name="connsiteX6" fmla="*/ 316523 w 2160396"/>
              <a:gd name="connsiteY6" fmla="*/ 633046 h 633046"/>
              <a:gd name="connsiteX7" fmla="*/ 0 w 2160396"/>
              <a:gd name="connsiteY7" fmla="*/ 316523 h 633046"/>
              <a:gd name="connsiteX0" fmla="*/ 190919 w 2034792"/>
              <a:gd name="connsiteY0" fmla="*/ 633046 h 633046"/>
              <a:gd name="connsiteX1" fmla="*/ 190919 w 2034792"/>
              <a:gd name="connsiteY1" fmla="*/ 0 h 633046"/>
              <a:gd name="connsiteX2" fmla="*/ 1718269 w 2034792"/>
              <a:gd name="connsiteY2" fmla="*/ 0 h 633046"/>
              <a:gd name="connsiteX3" fmla="*/ 2034792 w 2034792"/>
              <a:gd name="connsiteY3" fmla="*/ 316523 h 633046"/>
              <a:gd name="connsiteX4" fmla="*/ 2034792 w 2034792"/>
              <a:gd name="connsiteY4" fmla="*/ 316523 h 633046"/>
              <a:gd name="connsiteX5" fmla="*/ 1718269 w 2034792"/>
              <a:gd name="connsiteY5" fmla="*/ 633046 h 633046"/>
              <a:gd name="connsiteX6" fmla="*/ 190919 w 2034792"/>
              <a:gd name="connsiteY6" fmla="*/ 633046 h 633046"/>
              <a:gd name="connsiteX0" fmla="*/ 113163 w 1957036"/>
              <a:gd name="connsiteY0" fmla="*/ 633046 h 633046"/>
              <a:gd name="connsiteX1" fmla="*/ 113163 w 1957036"/>
              <a:gd name="connsiteY1" fmla="*/ 0 h 633046"/>
              <a:gd name="connsiteX2" fmla="*/ 1640513 w 1957036"/>
              <a:gd name="connsiteY2" fmla="*/ 0 h 633046"/>
              <a:gd name="connsiteX3" fmla="*/ 1957036 w 1957036"/>
              <a:gd name="connsiteY3" fmla="*/ 316523 h 633046"/>
              <a:gd name="connsiteX4" fmla="*/ 1957036 w 1957036"/>
              <a:gd name="connsiteY4" fmla="*/ 316523 h 633046"/>
              <a:gd name="connsiteX5" fmla="*/ 1640513 w 1957036"/>
              <a:gd name="connsiteY5" fmla="*/ 633046 h 633046"/>
              <a:gd name="connsiteX6" fmla="*/ 113163 w 1957036"/>
              <a:gd name="connsiteY6" fmla="*/ 633046 h 633046"/>
              <a:gd name="connsiteX0" fmla="*/ 2 w 1843875"/>
              <a:gd name="connsiteY0" fmla="*/ 633046 h 633046"/>
              <a:gd name="connsiteX1" fmla="*/ 2 w 1843875"/>
              <a:gd name="connsiteY1" fmla="*/ 0 h 633046"/>
              <a:gd name="connsiteX2" fmla="*/ 1527352 w 1843875"/>
              <a:gd name="connsiteY2" fmla="*/ 0 h 633046"/>
              <a:gd name="connsiteX3" fmla="*/ 1843875 w 1843875"/>
              <a:gd name="connsiteY3" fmla="*/ 316523 h 633046"/>
              <a:gd name="connsiteX4" fmla="*/ 1843875 w 1843875"/>
              <a:gd name="connsiteY4" fmla="*/ 316523 h 633046"/>
              <a:gd name="connsiteX5" fmla="*/ 1527352 w 1843875"/>
              <a:gd name="connsiteY5" fmla="*/ 633046 h 633046"/>
              <a:gd name="connsiteX6" fmla="*/ 2 w 1843875"/>
              <a:gd name="connsiteY6" fmla="*/ 633046 h 633046"/>
              <a:gd name="connsiteX0" fmla="*/ 0 w 1843873"/>
              <a:gd name="connsiteY0" fmla="*/ 633046 h 633046"/>
              <a:gd name="connsiteX1" fmla="*/ 930303 w 1843873"/>
              <a:gd name="connsiteY1" fmla="*/ 0 h 633046"/>
              <a:gd name="connsiteX2" fmla="*/ 1527350 w 1843873"/>
              <a:gd name="connsiteY2" fmla="*/ 0 h 633046"/>
              <a:gd name="connsiteX3" fmla="*/ 1843873 w 1843873"/>
              <a:gd name="connsiteY3" fmla="*/ 316523 h 633046"/>
              <a:gd name="connsiteX4" fmla="*/ 1843873 w 1843873"/>
              <a:gd name="connsiteY4" fmla="*/ 316523 h 633046"/>
              <a:gd name="connsiteX5" fmla="*/ 1527350 w 1843873"/>
              <a:gd name="connsiteY5" fmla="*/ 633046 h 633046"/>
              <a:gd name="connsiteX6" fmla="*/ 0 w 1843873"/>
              <a:gd name="connsiteY6" fmla="*/ 633046 h 633046"/>
              <a:gd name="connsiteX0" fmla="*/ 0 w 929473"/>
              <a:gd name="connsiteY0" fmla="*/ 640998 h 640998"/>
              <a:gd name="connsiteX1" fmla="*/ 15903 w 929473"/>
              <a:gd name="connsiteY1" fmla="*/ 0 h 640998"/>
              <a:gd name="connsiteX2" fmla="*/ 612950 w 929473"/>
              <a:gd name="connsiteY2" fmla="*/ 0 h 640998"/>
              <a:gd name="connsiteX3" fmla="*/ 929473 w 929473"/>
              <a:gd name="connsiteY3" fmla="*/ 316523 h 640998"/>
              <a:gd name="connsiteX4" fmla="*/ 929473 w 929473"/>
              <a:gd name="connsiteY4" fmla="*/ 316523 h 640998"/>
              <a:gd name="connsiteX5" fmla="*/ 612950 w 929473"/>
              <a:gd name="connsiteY5" fmla="*/ 633046 h 640998"/>
              <a:gd name="connsiteX6" fmla="*/ 0 w 929473"/>
              <a:gd name="connsiteY6" fmla="*/ 640998 h 640998"/>
              <a:gd name="connsiteX0" fmla="*/ 928 w 913572"/>
              <a:gd name="connsiteY0" fmla="*/ 629778 h 633046"/>
              <a:gd name="connsiteX1" fmla="*/ 2 w 913572"/>
              <a:gd name="connsiteY1" fmla="*/ 0 h 633046"/>
              <a:gd name="connsiteX2" fmla="*/ 597049 w 913572"/>
              <a:gd name="connsiteY2" fmla="*/ 0 h 633046"/>
              <a:gd name="connsiteX3" fmla="*/ 913572 w 913572"/>
              <a:gd name="connsiteY3" fmla="*/ 316523 h 633046"/>
              <a:gd name="connsiteX4" fmla="*/ 913572 w 913572"/>
              <a:gd name="connsiteY4" fmla="*/ 316523 h 633046"/>
              <a:gd name="connsiteX5" fmla="*/ 597049 w 913572"/>
              <a:gd name="connsiteY5" fmla="*/ 633046 h 633046"/>
              <a:gd name="connsiteX6" fmla="*/ 928 w 913572"/>
              <a:gd name="connsiteY6" fmla="*/ 629778 h 633046"/>
              <a:gd name="connsiteX0" fmla="*/ 0 w 912644"/>
              <a:gd name="connsiteY0" fmla="*/ 629778 h 633046"/>
              <a:gd name="connsiteX1" fmla="*/ 10294 w 912644"/>
              <a:gd name="connsiteY1" fmla="*/ 0 h 633046"/>
              <a:gd name="connsiteX2" fmla="*/ 596121 w 912644"/>
              <a:gd name="connsiteY2" fmla="*/ 0 h 633046"/>
              <a:gd name="connsiteX3" fmla="*/ 912644 w 912644"/>
              <a:gd name="connsiteY3" fmla="*/ 316523 h 633046"/>
              <a:gd name="connsiteX4" fmla="*/ 912644 w 912644"/>
              <a:gd name="connsiteY4" fmla="*/ 316523 h 633046"/>
              <a:gd name="connsiteX5" fmla="*/ 596121 w 912644"/>
              <a:gd name="connsiteY5" fmla="*/ 633046 h 633046"/>
              <a:gd name="connsiteX6" fmla="*/ 0 w 912644"/>
              <a:gd name="connsiteY6" fmla="*/ 629778 h 633046"/>
              <a:gd name="connsiteX0" fmla="*/ 927 w 902352"/>
              <a:gd name="connsiteY0" fmla="*/ 629778 h 633046"/>
              <a:gd name="connsiteX1" fmla="*/ 2 w 902352"/>
              <a:gd name="connsiteY1" fmla="*/ 0 h 633046"/>
              <a:gd name="connsiteX2" fmla="*/ 585829 w 902352"/>
              <a:gd name="connsiteY2" fmla="*/ 0 h 633046"/>
              <a:gd name="connsiteX3" fmla="*/ 902352 w 902352"/>
              <a:gd name="connsiteY3" fmla="*/ 316523 h 633046"/>
              <a:gd name="connsiteX4" fmla="*/ 902352 w 902352"/>
              <a:gd name="connsiteY4" fmla="*/ 316523 h 633046"/>
              <a:gd name="connsiteX5" fmla="*/ 585829 w 902352"/>
              <a:gd name="connsiteY5" fmla="*/ 633046 h 633046"/>
              <a:gd name="connsiteX6" fmla="*/ 927 w 902352"/>
              <a:gd name="connsiteY6" fmla="*/ 629778 h 633046"/>
              <a:gd name="connsiteX0" fmla="*/ 927 w 902352"/>
              <a:gd name="connsiteY0" fmla="*/ 629778 h 633046"/>
              <a:gd name="connsiteX1" fmla="*/ 2 w 902352"/>
              <a:gd name="connsiteY1" fmla="*/ 0 h 633046"/>
              <a:gd name="connsiteX2" fmla="*/ 585829 w 902352"/>
              <a:gd name="connsiteY2" fmla="*/ 0 h 633046"/>
              <a:gd name="connsiteX3" fmla="*/ 902352 w 902352"/>
              <a:gd name="connsiteY3" fmla="*/ 316523 h 633046"/>
              <a:gd name="connsiteX4" fmla="*/ 902352 w 902352"/>
              <a:gd name="connsiteY4" fmla="*/ 316523 h 633046"/>
              <a:gd name="connsiteX5" fmla="*/ 585829 w 902352"/>
              <a:gd name="connsiteY5" fmla="*/ 633046 h 633046"/>
              <a:gd name="connsiteX6" fmla="*/ 927 w 902352"/>
              <a:gd name="connsiteY6" fmla="*/ 629778 h 633046"/>
              <a:gd name="connsiteX0" fmla="*/ 6006 w 902351"/>
              <a:gd name="connsiteY0" fmla="*/ 629778 h 633046"/>
              <a:gd name="connsiteX1" fmla="*/ 1 w 902351"/>
              <a:gd name="connsiteY1" fmla="*/ 0 h 633046"/>
              <a:gd name="connsiteX2" fmla="*/ 585828 w 902351"/>
              <a:gd name="connsiteY2" fmla="*/ 0 h 633046"/>
              <a:gd name="connsiteX3" fmla="*/ 902351 w 902351"/>
              <a:gd name="connsiteY3" fmla="*/ 316523 h 633046"/>
              <a:gd name="connsiteX4" fmla="*/ 902351 w 902351"/>
              <a:gd name="connsiteY4" fmla="*/ 316523 h 633046"/>
              <a:gd name="connsiteX5" fmla="*/ 585828 w 902351"/>
              <a:gd name="connsiteY5" fmla="*/ 633046 h 633046"/>
              <a:gd name="connsiteX6" fmla="*/ 6006 w 902351"/>
              <a:gd name="connsiteY6" fmla="*/ 629778 h 633046"/>
              <a:gd name="connsiteX0" fmla="*/ 6006 w 902351"/>
              <a:gd name="connsiteY0" fmla="*/ 629778 h 633046"/>
              <a:gd name="connsiteX1" fmla="*/ 1 w 902351"/>
              <a:gd name="connsiteY1" fmla="*/ 0 h 633046"/>
              <a:gd name="connsiteX2" fmla="*/ 585828 w 902351"/>
              <a:gd name="connsiteY2" fmla="*/ 0 h 633046"/>
              <a:gd name="connsiteX3" fmla="*/ 902351 w 902351"/>
              <a:gd name="connsiteY3" fmla="*/ 316523 h 633046"/>
              <a:gd name="connsiteX4" fmla="*/ 902351 w 902351"/>
              <a:gd name="connsiteY4" fmla="*/ 316523 h 633046"/>
              <a:gd name="connsiteX5" fmla="*/ 585828 w 902351"/>
              <a:gd name="connsiteY5" fmla="*/ 633046 h 633046"/>
              <a:gd name="connsiteX6" fmla="*/ 6006 w 902351"/>
              <a:gd name="connsiteY6" fmla="*/ 629778 h 633046"/>
              <a:gd name="connsiteX0" fmla="*/ 0 w 896345"/>
              <a:gd name="connsiteY0" fmla="*/ 629778 h 633046"/>
              <a:gd name="connsiteX1" fmla="*/ 1615 w 896345"/>
              <a:gd name="connsiteY1" fmla="*/ 0 h 633046"/>
              <a:gd name="connsiteX2" fmla="*/ 579822 w 896345"/>
              <a:gd name="connsiteY2" fmla="*/ 0 h 633046"/>
              <a:gd name="connsiteX3" fmla="*/ 896345 w 896345"/>
              <a:gd name="connsiteY3" fmla="*/ 316523 h 633046"/>
              <a:gd name="connsiteX4" fmla="*/ 896345 w 896345"/>
              <a:gd name="connsiteY4" fmla="*/ 316523 h 633046"/>
              <a:gd name="connsiteX5" fmla="*/ 579822 w 896345"/>
              <a:gd name="connsiteY5" fmla="*/ 633046 h 633046"/>
              <a:gd name="connsiteX6" fmla="*/ 0 w 896345"/>
              <a:gd name="connsiteY6" fmla="*/ 629778 h 633046"/>
              <a:gd name="connsiteX0" fmla="*/ 3467 w 894732"/>
              <a:gd name="connsiteY0" fmla="*/ 634858 h 634858"/>
              <a:gd name="connsiteX1" fmla="*/ 2 w 894732"/>
              <a:gd name="connsiteY1" fmla="*/ 0 h 634858"/>
              <a:gd name="connsiteX2" fmla="*/ 578209 w 894732"/>
              <a:gd name="connsiteY2" fmla="*/ 0 h 634858"/>
              <a:gd name="connsiteX3" fmla="*/ 894732 w 894732"/>
              <a:gd name="connsiteY3" fmla="*/ 316523 h 634858"/>
              <a:gd name="connsiteX4" fmla="*/ 894732 w 894732"/>
              <a:gd name="connsiteY4" fmla="*/ 316523 h 634858"/>
              <a:gd name="connsiteX5" fmla="*/ 578209 w 894732"/>
              <a:gd name="connsiteY5" fmla="*/ 633046 h 634858"/>
              <a:gd name="connsiteX6" fmla="*/ 3467 w 894732"/>
              <a:gd name="connsiteY6" fmla="*/ 634858 h 634858"/>
              <a:gd name="connsiteX0" fmla="*/ 927 w 894732"/>
              <a:gd name="connsiteY0" fmla="*/ 632318 h 633046"/>
              <a:gd name="connsiteX1" fmla="*/ 2 w 894732"/>
              <a:gd name="connsiteY1" fmla="*/ 0 h 633046"/>
              <a:gd name="connsiteX2" fmla="*/ 578209 w 894732"/>
              <a:gd name="connsiteY2" fmla="*/ 0 h 633046"/>
              <a:gd name="connsiteX3" fmla="*/ 894732 w 894732"/>
              <a:gd name="connsiteY3" fmla="*/ 316523 h 633046"/>
              <a:gd name="connsiteX4" fmla="*/ 894732 w 894732"/>
              <a:gd name="connsiteY4" fmla="*/ 316523 h 633046"/>
              <a:gd name="connsiteX5" fmla="*/ 578209 w 894732"/>
              <a:gd name="connsiteY5" fmla="*/ 633046 h 633046"/>
              <a:gd name="connsiteX6" fmla="*/ 927 w 894732"/>
              <a:gd name="connsiteY6" fmla="*/ 632318 h 633046"/>
              <a:gd name="connsiteX0" fmla="*/ 0 w 898885"/>
              <a:gd name="connsiteY0" fmla="*/ 632318 h 633046"/>
              <a:gd name="connsiteX1" fmla="*/ 4155 w 898885"/>
              <a:gd name="connsiteY1" fmla="*/ 0 h 633046"/>
              <a:gd name="connsiteX2" fmla="*/ 582362 w 898885"/>
              <a:gd name="connsiteY2" fmla="*/ 0 h 633046"/>
              <a:gd name="connsiteX3" fmla="*/ 898885 w 898885"/>
              <a:gd name="connsiteY3" fmla="*/ 316523 h 633046"/>
              <a:gd name="connsiteX4" fmla="*/ 898885 w 898885"/>
              <a:gd name="connsiteY4" fmla="*/ 316523 h 633046"/>
              <a:gd name="connsiteX5" fmla="*/ 582362 w 898885"/>
              <a:gd name="connsiteY5" fmla="*/ 633046 h 633046"/>
              <a:gd name="connsiteX6" fmla="*/ 0 w 898885"/>
              <a:gd name="connsiteY6" fmla="*/ 632318 h 633046"/>
              <a:gd name="connsiteX0" fmla="*/ 0 w 898885"/>
              <a:gd name="connsiteY0" fmla="*/ 632318 h 633046"/>
              <a:gd name="connsiteX1" fmla="*/ 4155 w 898885"/>
              <a:gd name="connsiteY1" fmla="*/ 0 h 633046"/>
              <a:gd name="connsiteX2" fmla="*/ 582362 w 898885"/>
              <a:gd name="connsiteY2" fmla="*/ 0 h 633046"/>
              <a:gd name="connsiteX3" fmla="*/ 898885 w 898885"/>
              <a:gd name="connsiteY3" fmla="*/ 316523 h 633046"/>
              <a:gd name="connsiteX4" fmla="*/ 898885 w 898885"/>
              <a:gd name="connsiteY4" fmla="*/ 316523 h 633046"/>
              <a:gd name="connsiteX5" fmla="*/ 582362 w 898885"/>
              <a:gd name="connsiteY5" fmla="*/ 633046 h 633046"/>
              <a:gd name="connsiteX6" fmla="*/ 0 w 898885"/>
              <a:gd name="connsiteY6" fmla="*/ 632318 h 63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885" h="633046">
                <a:moveTo>
                  <a:pt x="0" y="632318"/>
                </a:moveTo>
                <a:cubicBezTo>
                  <a:pt x="5295" y="564247"/>
                  <a:pt x="4038" y="216826"/>
                  <a:pt x="4155" y="0"/>
                </a:cubicBezTo>
                <a:lnTo>
                  <a:pt x="582362" y="0"/>
                </a:lnTo>
                <a:cubicBezTo>
                  <a:pt x="757173" y="0"/>
                  <a:pt x="898885" y="141712"/>
                  <a:pt x="898885" y="316523"/>
                </a:cubicBezTo>
                <a:lnTo>
                  <a:pt x="898885" y="316523"/>
                </a:lnTo>
                <a:cubicBezTo>
                  <a:pt x="898885" y="491334"/>
                  <a:pt x="757173" y="633046"/>
                  <a:pt x="582362" y="633046"/>
                </a:cubicBezTo>
                <a:lnTo>
                  <a:pt x="0" y="632318"/>
                </a:lnTo>
                <a:close/>
              </a:path>
            </a:pathLst>
          </a:custGeom>
          <a:solidFill>
            <a:srgbClr val="5B5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7" name="Rectangle: Rounded Corners 45">
            <a:extLst>
              <a:ext uri="{FF2B5EF4-FFF2-40B4-BE49-F238E27FC236}">
                <a16:creationId xmlns:a16="http://schemas.microsoft.com/office/drawing/2014/main" id="{1E82427A-D79B-4B05-877A-072CE2C9EBAF}"/>
              </a:ext>
            </a:extLst>
          </p:cNvPr>
          <p:cNvSpPr/>
          <p:nvPr userDrawn="1"/>
        </p:nvSpPr>
        <p:spPr>
          <a:xfrm>
            <a:off x="5305904" y="1391689"/>
            <a:ext cx="898885" cy="633046"/>
          </a:xfrm>
          <a:custGeom>
            <a:avLst/>
            <a:gdLst>
              <a:gd name="connsiteX0" fmla="*/ 0 w 2160396"/>
              <a:gd name="connsiteY0" fmla="*/ 316523 h 633046"/>
              <a:gd name="connsiteX1" fmla="*/ 316523 w 2160396"/>
              <a:gd name="connsiteY1" fmla="*/ 0 h 633046"/>
              <a:gd name="connsiteX2" fmla="*/ 1843873 w 2160396"/>
              <a:gd name="connsiteY2" fmla="*/ 0 h 633046"/>
              <a:gd name="connsiteX3" fmla="*/ 2160396 w 2160396"/>
              <a:gd name="connsiteY3" fmla="*/ 316523 h 633046"/>
              <a:gd name="connsiteX4" fmla="*/ 2160396 w 2160396"/>
              <a:gd name="connsiteY4" fmla="*/ 316523 h 633046"/>
              <a:gd name="connsiteX5" fmla="*/ 1843873 w 2160396"/>
              <a:gd name="connsiteY5" fmla="*/ 633046 h 633046"/>
              <a:gd name="connsiteX6" fmla="*/ 316523 w 2160396"/>
              <a:gd name="connsiteY6" fmla="*/ 633046 h 633046"/>
              <a:gd name="connsiteX7" fmla="*/ 0 w 2160396"/>
              <a:gd name="connsiteY7" fmla="*/ 316523 h 633046"/>
              <a:gd name="connsiteX0" fmla="*/ 190919 w 2034792"/>
              <a:gd name="connsiteY0" fmla="*/ 633046 h 633046"/>
              <a:gd name="connsiteX1" fmla="*/ 190919 w 2034792"/>
              <a:gd name="connsiteY1" fmla="*/ 0 h 633046"/>
              <a:gd name="connsiteX2" fmla="*/ 1718269 w 2034792"/>
              <a:gd name="connsiteY2" fmla="*/ 0 h 633046"/>
              <a:gd name="connsiteX3" fmla="*/ 2034792 w 2034792"/>
              <a:gd name="connsiteY3" fmla="*/ 316523 h 633046"/>
              <a:gd name="connsiteX4" fmla="*/ 2034792 w 2034792"/>
              <a:gd name="connsiteY4" fmla="*/ 316523 h 633046"/>
              <a:gd name="connsiteX5" fmla="*/ 1718269 w 2034792"/>
              <a:gd name="connsiteY5" fmla="*/ 633046 h 633046"/>
              <a:gd name="connsiteX6" fmla="*/ 190919 w 2034792"/>
              <a:gd name="connsiteY6" fmla="*/ 633046 h 633046"/>
              <a:gd name="connsiteX0" fmla="*/ 113163 w 1957036"/>
              <a:gd name="connsiteY0" fmla="*/ 633046 h 633046"/>
              <a:gd name="connsiteX1" fmla="*/ 113163 w 1957036"/>
              <a:gd name="connsiteY1" fmla="*/ 0 h 633046"/>
              <a:gd name="connsiteX2" fmla="*/ 1640513 w 1957036"/>
              <a:gd name="connsiteY2" fmla="*/ 0 h 633046"/>
              <a:gd name="connsiteX3" fmla="*/ 1957036 w 1957036"/>
              <a:gd name="connsiteY3" fmla="*/ 316523 h 633046"/>
              <a:gd name="connsiteX4" fmla="*/ 1957036 w 1957036"/>
              <a:gd name="connsiteY4" fmla="*/ 316523 h 633046"/>
              <a:gd name="connsiteX5" fmla="*/ 1640513 w 1957036"/>
              <a:gd name="connsiteY5" fmla="*/ 633046 h 633046"/>
              <a:gd name="connsiteX6" fmla="*/ 113163 w 1957036"/>
              <a:gd name="connsiteY6" fmla="*/ 633046 h 633046"/>
              <a:gd name="connsiteX0" fmla="*/ 2 w 1843875"/>
              <a:gd name="connsiteY0" fmla="*/ 633046 h 633046"/>
              <a:gd name="connsiteX1" fmla="*/ 2 w 1843875"/>
              <a:gd name="connsiteY1" fmla="*/ 0 h 633046"/>
              <a:gd name="connsiteX2" fmla="*/ 1527352 w 1843875"/>
              <a:gd name="connsiteY2" fmla="*/ 0 h 633046"/>
              <a:gd name="connsiteX3" fmla="*/ 1843875 w 1843875"/>
              <a:gd name="connsiteY3" fmla="*/ 316523 h 633046"/>
              <a:gd name="connsiteX4" fmla="*/ 1843875 w 1843875"/>
              <a:gd name="connsiteY4" fmla="*/ 316523 h 633046"/>
              <a:gd name="connsiteX5" fmla="*/ 1527352 w 1843875"/>
              <a:gd name="connsiteY5" fmla="*/ 633046 h 633046"/>
              <a:gd name="connsiteX6" fmla="*/ 2 w 1843875"/>
              <a:gd name="connsiteY6" fmla="*/ 633046 h 633046"/>
              <a:gd name="connsiteX0" fmla="*/ 0 w 1843873"/>
              <a:gd name="connsiteY0" fmla="*/ 633046 h 633046"/>
              <a:gd name="connsiteX1" fmla="*/ 930303 w 1843873"/>
              <a:gd name="connsiteY1" fmla="*/ 0 h 633046"/>
              <a:gd name="connsiteX2" fmla="*/ 1527350 w 1843873"/>
              <a:gd name="connsiteY2" fmla="*/ 0 h 633046"/>
              <a:gd name="connsiteX3" fmla="*/ 1843873 w 1843873"/>
              <a:gd name="connsiteY3" fmla="*/ 316523 h 633046"/>
              <a:gd name="connsiteX4" fmla="*/ 1843873 w 1843873"/>
              <a:gd name="connsiteY4" fmla="*/ 316523 h 633046"/>
              <a:gd name="connsiteX5" fmla="*/ 1527350 w 1843873"/>
              <a:gd name="connsiteY5" fmla="*/ 633046 h 633046"/>
              <a:gd name="connsiteX6" fmla="*/ 0 w 1843873"/>
              <a:gd name="connsiteY6" fmla="*/ 633046 h 633046"/>
              <a:gd name="connsiteX0" fmla="*/ 0 w 929473"/>
              <a:gd name="connsiteY0" fmla="*/ 640998 h 640998"/>
              <a:gd name="connsiteX1" fmla="*/ 15903 w 929473"/>
              <a:gd name="connsiteY1" fmla="*/ 0 h 640998"/>
              <a:gd name="connsiteX2" fmla="*/ 612950 w 929473"/>
              <a:gd name="connsiteY2" fmla="*/ 0 h 640998"/>
              <a:gd name="connsiteX3" fmla="*/ 929473 w 929473"/>
              <a:gd name="connsiteY3" fmla="*/ 316523 h 640998"/>
              <a:gd name="connsiteX4" fmla="*/ 929473 w 929473"/>
              <a:gd name="connsiteY4" fmla="*/ 316523 h 640998"/>
              <a:gd name="connsiteX5" fmla="*/ 612950 w 929473"/>
              <a:gd name="connsiteY5" fmla="*/ 633046 h 640998"/>
              <a:gd name="connsiteX6" fmla="*/ 0 w 929473"/>
              <a:gd name="connsiteY6" fmla="*/ 640998 h 640998"/>
              <a:gd name="connsiteX0" fmla="*/ 928 w 913572"/>
              <a:gd name="connsiteY0" fmla="*/ 629778 h 633046"/>
              <a:gd name="connsiteX1" fmla="*/ 2 w 913572"/>
              <a:gd name="connsiteY1" fmla="*/ 0 h 633046"/>
              <a:gd name="connsiteX2" fmla="*/ 597049 w 913572"/>
              <a:gd name="connsiteY2" fmla="*/ 0 h 633046"/>
              <a:gd name="connsiteX3" fmla="*/ 913572 w 913572"/>
              <a:gd name="connsiteY3" fmla="*/ 316523 h 633046"/>
              <a:gd name="connsiteX4" fmla="*/ 913572 w 913572"/>
              <a:gd name="connsiteY4" fmla="*/ 316523 h 633046"/>
              <a:gd name="connsiteX5" fmla="*/ 597049 w 913572"/>
              <a:gd name="connsiteY5" fmla="*/ 633046 h 633046"/>
              <a:gd name="connsiteX6" fmla="*/ 928 w 913572"/>
              <a:gd name="connsiteY6" fmla="*/ 629778 h 633046"/>
              <a:gd name="connsiteX0" fmla="*/ 0 w 912644"/>
              <a:gd name="connsiteY0" fmla="*/ 629778 h 633046"/>
              <a:gd name="connsiteX1" fmla="*/ 10294 w 912644"/>
              <a:gd name="connsiteY1" fmla="*/ 0 h 633046"/>
              <a:gd name="connsiteX2" fmla="*/ 596121 w 912644"/>
              <a:gd name="connsiteY2" fmla="*/ 0 h 633046"/>
              <a:gd name="connsiteX3" fmla="*/ 912644 w 912644"/>
              <a:gd name="connsiteY3" fmla="*/ 316523 h 633046"/>
              <a:gd name="connsiteX4" fmla="*/ 912644 w 912644"/>
              <a:gd name="connsiteY4" fmla="*/ 316523 h 633046"/>
              <a:gd name="connsiteX5" fmla="*/ 596121 w 912644"/>
              <a:gd name="connsiteY5" fmla="*/ 633046 h 633046"/>
              <a:gd name="connsiteX6" fmla="*/ 0 w 912644"/>
              <a:gd name="connsiteY6" fmla="*/ 629778 h 633046"/>
              <a:gd name="connsiteX0" fmla="*/ 927 w 902352"/>
              <a:gd name="connsiteY0" fmla="*/ 629778 h 633046"/>
              <a:gd name="connsiteX1" fmla="*/ 2 w 902352"/>
              <a:gd name="connsiteY1" fmla="*/ 0 h 633046"/>
              <a:gd name="connsiteX2" fmla="*/ 585829 w 902352"/>
              <a:gd name="connsiteY2" fmla="*/ 0 h 633046"/>
              <a:gd name="connsiteX3" fmla="*/ 902352 w 902352"/>
              <a:gd name="connsiteY3" fmla="*/ 316523 h 633046"/>
              <a:gd name="connsiteX4" fmla="*/ 902352 w 902352"/>
              <a:gd name="connsiteY4" fmla="*/ 316523 h 633046"/>
              <a:gd name="connsiteX5" fmla="*/ 585829 w 902352"/>
              <a:gd name="connsiteY5" fmla="*/ 633046 h 633046"/>
              <a:gd name="connsiteX6" fmla="*/ 927 w 902352"/>
              <a:gd name="connsiteY6" fmla="*/ 629778 h 633046"/>
              <a:gd name="connsiteX0" fmla="*/ 927 w 902352"/>
              <a:gd name="connsiteY0" fmla="*/ 629778 h 633046"/>
              <a:gd name="connsiteX1" fmla="*/ 2 w 902352"/>
              <a:gd name="connsiteY1" fmla="*/ 0 h 633046"/>
              <a:gd name="connsiteX2" fmla="*/ 585829 w 902352"/>
              <a:gd name="connsiteY2" fmla="*/ 0 h 633046"/>
              <a:gd name="connsiteX3" fmla="*/ 902352 w 902352"/>
              <a:gd name="connsiteY3" fmla="*/ 316523 h 633046"/>
              <a:gd name="connsiteX4" fmla="*/ 902352 w 902352"/>
              <a:gd name="connsiteY4" fmla="*/ 316523 h 633046"/>
              <a:gd name="connsiteX5" fmla="*/ 585829 w 902352"/>
              <a:gd name="connsiteY5" fmla="*/ 633046 h 633046"/>
              <a:gd name="connsiteX6" fmla="*/ 927 w 902352"/>
              <a:gd name="connsiteY6" fmla="*/ 629778 h 633046"/>
              <a:gd name="connsiteX0" fmla="*/ 6006 w 902351"/>
              <a:gd name="connsiteY0" fmla="*/ 629778 h 633046"/>
              <a:gd name="connsiteX1" fmla="*/ 1 w 902351"/>
              <a:gd name="connsiteY1" fmla="*/ 0 h 633046"/>
              <a:gd name="connsiteX2" fmla="*/ 585828 w 902351"/>
              <a:gd name="connsiteY2" fmla="*/ 0 h 633046"/>
              <a:gd name="connsiteX3" fmla="*/ 902351 w 902351"/>
              <a:gd name="connsiteY3" fmla="*/ 316523 h 633046"/>
              <a:gd name="connsiteX4" fmla="*/ 902351 w 902351"/>
              <a:gd name="connsiteY4" fmla="*/ 316523 h 633046"/>
              <a:gd name="connsiteX5" fmla="*/ 585828 w 902351"/>
              <a:gd name="connsiteY5" fmla="*/ 633046 h 633046"/>
              <a:gd name="connsiteX6" fmla="*/ 6006 w 902351"/>
              <a:gd name="connsiteY6" fmla="*/ 629778 h 633046"/>
              <a:gd name="connsiteX0" fmla="*/ 6006 w 902351"/>
              <a:gd name="connsiteY0" fmla="*/ 629778 h 633046"/>
              <a:gd name="connsiteX1" fmla="*/ 1 w 902351"/>
              <a:gd name="connsiteY1" fmla="*/ 0 h 633046"/>
              <a:gd name="connsiteX2" fmla="*/ 585828 w 902351"/>
              <a:gd name="connsiteY2" fmla="*/ 0 h 633046"/>
              <a:gd name="connsiteX3" fmla="*/ 902351 w 902351"/>
              <a:gd name="connsiteY3" fmla="*/ 316523 h 633046"/>
              <a:gd name="connsiteX4" fmla="*/ 902351 w 902351"/>
              <a:gd name="connsiteY4" fmla="*/ 316523 h 633046"/>
              <a:gd name="connsiteX5" fmla="*/ 585828 w 902351"/>
              <a:gd name="connsiteY5" fmla="*/ 633046 h 633046"/>
              <a:gd name="connsiteX6" fmla="*/ 6006 w 902351"/>
              <a:gd name="connsiteY6" fmla="*/ 629778 h 633046"/>
              <a:gd name="connsiteX0" fmla="*/ 0 w 896345"/>
              <a:gd name="connsiteY0" fmla="*/ 629778 h 633046"/>
              <a:gd name="connsiteX1" fmla="*/ 1615 w 896345"/>
              <a:gd name="connsiteY1" fmla="*/ 0 h 633046"/>
              <a:gd name="connsiteX2" fmla="*/ 579822 w 896345"/>
              <a:gd name="connsiteY2" fmla="*/ 0 h 633046"/>
              <a:gd name="connsiteX3" fmla="*/ 896345 w 896345"/>
              <a:gd name="connsiteY3" fmla="*/ 316523 h 633046"/>
              <a:gd name="connsiteX4" fmla="*/ 896345 w 896345"/>
              <a:gd name="connsiteY4" fmla="*/ 316523 h 633046"/>
              <a:gd name="connsiteX5" fmla="*/ 579822 w 896345"/>
              <a:gd name="connsiteY5" fmla="*/ 633046 h 633046"/>
              <a:gd name="connsiteX6" fmla="*/ 0 w 896345"/>
              <a:gd name="connsiteY6" fmla="*/ 629778 h 633046"/>
              <a:gd name="connsiteX0" fmla="*/ 3467 w 894732"/>
              <a:gd name="connsiteY0" fmla="*/ 634858 h 634858"/>
              <a:gd name="connsiteX1" fmla="*/ 2 w 894732"/>
              <a:gd name="connsiteY1" fmla="*/ 0 h 634858"/>
              <a:gd name="connsiteX2" fmla="*/ 578209 w 894732"/>
              <a:gd name="connsiteY2" fmla="*/ 0 h 634858"/>
              <a:gd name="connsiteX3" fmla="*/ 894732 w 894732"/>
              <a:gd name="connsiteY3" fmla="*/ 316523 h 634858"/>
              <a:gd name="connsiteX4" fmla="*/ 894732 w 894732"/>
              <a:gd name="connsiteY4" fmla="*/ 316523 h 634858"/>
              <a:gd name="connsiteX5" fmla="*/ 578209 w 894732"/>
              <a:gd name="connsiteY5" fmla="*/ 633046 h 634858"/>
              <a:gd name="connsiteX6" fmla="*/ 3467 w 894732"/>
              <a:gd name="connsiteY6" fmla="*/ 634858 h 634858"/>
              <a:gd name="connsiteX0" fmla="*/ 927 w 894732"/>
              <a:gd name="connsiteY0" fmla="*/ 632318 h 633046"/>
              <a:gd name="connsiteX1" fmla="*/ 2 w 894732"/>
              <a:gd name="connsiteY1" fmla="*/ 0 h 633046"/>
              <a:gd name="connsiteX2" fmla="*/ 578209 w 894732"/>
              <a:gd name="connsiteY2" fmla="*/ 0 h 633046"/>
              <a:gd name="connsiteX3" fmla="*/ 894732 w 894732"/>
              <a:gd name="connsiteY3" fmla="*/ 316523 h 633046"/>
              <a:gd name="connsiteX4" fmla="*/ 894732 w 894732"/>
              <a:gd name="connsiteY4" fmla="*/ 316523 h 633046"/>
              <a:gd name="connsiteX5" fmla="*/ 578209 w 894732"/>
              <a:gd name="connsiteY5" fmla="*/ 633046 h 633046"/>
              <a:gd name="connsiteX6" fmla="*/ 927 w 894732"/>
              <a:gd name="connsiteY6" fmla="*/ 632318 h 633046"/>
              <a:gd name="connsiteX0" fmla="*/ 0 w 898885"/>
              <a:gd name="connsiteY0" fmla="*/ 632318 h 633046"/>
              <a:gd name="connsiteX1" fmla="*/ 4155 w 898885"/>
              <a:gd name="connsiteY1" fmla="*/ 0 h 633046"/>
              <a:gd name="connsiteX2" fmla="*/ 582362 w 898885"/>
              <a:gd name="connsiteY2" fmla="*/ 0 h 633046"/>
              <a:gd name="connsiteX3" fmla="*/ 898885 w 898885"/>
              <a:gd name="connsiteY3" fmla="*/ 316523 h 633046"/>
              <a:gd name="connsiteX4" fmla="*/ 898885 w 898885"/>
              <a:gd name="connsiteY4" fmla="*/ 316523 h 633046"/>
              <a:gd name="connsiteX5" fmla="*/ 582362 w 898885"/>
              <a:gd name="connsiteY5" fmla="*/ 633046 h 633046"/>
              <a:gd name="connsiteX6" fmla="*/ 0 w 898885"/>
              <a:gd name="connsiteY6" fmla="*/ 632318 h 633046"/>
              <a:gd name="connsiteX0" fmla="*/ 0 w 898885"/>
              <a:gd name="connsiteY0" fmla="*/ 632318 h 633046"/>
              <a:gd name="connsiteX1" fmla="*/ 4155 w 898885"/>
              <a:gd name="connsiteY1" fmla="*/ 0 h 633046"/>
              <a:gd name="connsiteX2" fmla="*/ 582362 w 898885"/>
              <a:gd name="connsiteY2" fmla="*/ 0 h 633046"/>
              <a:gd name="connsiteX3" fmla="*/ 898885 w 898885"/>
              <a:gd name="connsiteY3" fmla="*/ 316523 h 633046"/>
              <a:gd name="connsiteX4" fmla="*/ 898885 w 898885"/>
              <a:gd name="connsiteY4" fmla="*/ 316523 h 633046"/>
              <a:gd name="connsiteX5" fmla="*/ 582362 w 898885"/>
              <a:gd name="connsiteY5" fmla="*/ 633046 h 633046"/>
              <a:gd name="connsiteX6" fmla="*/ 0 w 898885"/>
              <a:gd name="connsiteY6" fmla="*/ 632318 h 63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885" h="633046">
                <a:moveTo>
                  <a:pt x="0" y="632318"/>
                </a:moveTo>
                <a:cubicBezTo>
                  <a:pt x="5295" y="564247"/>
                  <a:pt x="4038" y="216826"/>
                  <a:pt x="4155" y="0"/>
                </a:cubicBezTo>
                <a:lnTo>
                  <a:pt x="582362" y="0"/>
                </a:lnTo>
                <a:cubicBezTo>
                  <a:pt x="757173" y="0"/>
                  <a:pt x="898885" y="141712"/>
                  <a:pt x="898885" y="316523"/>
                </a:cubicBezTo>
                <a:lnTo>
                  <a:pt x="898885" y="316523"/>
                </a:lnTo>
                <a:cubicBezTo>
                  <a:pt x="898885" y="491334"/>
                  <a:pt x="757173" y="633046"/>
                  <a:pt x="582362" y="633046"/>
                </a:cubicBezTo>
                <a:lnTo>
                  <a:pt x="0" y="632318"/>
                </a:lnTo>
                <a:close/>
              </a:path>
            </a:pathLst>
          </a:custGeom>
          <a:solidFill>
            <a:srgbClr val="5B5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8" name="Rectangle: Rounded Corners 45">
            <a:extLst>
              <a:ext uri="{FF2B5EF4-FFF2-40B4-BE49-F238E27FC236}">
                <a16:creationId xmlns:a16="http://schemas.microsoft.com/office/drawing/2014/main" id="{BBCD399B-AAD1-46F5-BD1F-1D7F7802AECD}"/>
              </a:ext>
            </a:extLst>
          </p:cNvPr>
          <p:cNvSpPr/>
          <p:nvPr userDrawn="1"/>
        </p:nvSpPr>
        <p:spPr>
          <a:xfrm>
            <a:off x="5477354" y="363511"/>
            <a:ext cx="898885" cy="633046"/>
          </a:xfrm>
          <a:custGeom>
            <a:avLst/>
            <a:gdLst>
              <a:gd name="connsiteX0" fmla="*/ 0 w 2160396"/>
              <a:gd name="connsiteY0" fmla="*/ 316523 h 633046"/>
              <a:gd name="connsiteX1" fmla="*/ 316523 w 2160396"/>
              <a:gd name="connsiteY1" fmla="*/ 0 h 633046"/>
              <a:gd name="connsiteX2" fmla="*/ 1843873 w 2160396"/>
              <a:gd name="connsiteY2" fmla="*/ 0 h 633046"/>
              <a:gd name="connsiteX3" fmla="*/ 2160396 w 2160396"/>
              <a:gd name="connsiteY3" fmla="*/ 316523 h 633046"/>
              <a:gd name="connsiteX4" fmla="*/ 2160396 w 2160396"/>
              <a:gd name="connsiteY4" fmla="*/ 316523 h 633046"/>
              <a:gd name="connsiteX5" fmla="*/ 1843873 w 2160396"/>
              <a:gd name="connsiteY5" fmla="*/ 633046 h 633046"/>
              <a:gd name="connsiteX6" fmla="*/ 316523 w 2160396"/>
              <a:gd name="connsiteY6" fmla="*/ 633046 h 633046"/>
              <a:gd name="connsiteX7" fmla="*/ 0 w 2160396"/>
              <a:gd name="connsiteY7" fmla="*/ 316523 h 633046"/>
              <a:gd name="connsiteX0" fmla="*/ 190919 w 2034792"/>
              <a:gd name="connsiteY0" fmla="*/ 633046 h 633046"/>
              <a:gd name="connsiteX1" fmla="*/ 190919 w 2034792"/>
              <a:gd name="connsiteY1" fmla="*/ 0 h 633046"/>
              <a:gd name="connsiteX2" fmla="*/ 1718269 w 2034792"/>
              <a:gd name="connsiteY2" fmla="*/ 0 h 633046"/>
              <a:gd name="connsiteX3" fmla="*/ 2034792 w 2034792"/>
              <a:gd name="connsiteY3" fmla="*/ 316523 h 633046"/>
              <a:gd name="connsiteX4" fmla="*/ 2034792 w 2034792"/>
              <a:gd name="connsiteY4" fmla="*/ 316523 h 633046"/>
              <a:gd name="connsiteX5" fmla="*/ 1718269 w 2034792"/>
              <a:gd name="connsiteY5" fmla="*/ 633046 h 633046"/>
              <a:gd name="connsiteX6" fmla="*/ 190919 w 2034792"/>
              <a:gd name="connsiteY6" fmla="*/ 633046 h 633046"/>
              <a:gd name="connsiteX0" fmla="*/ 113163 w 1957036"/>
              <a:gd name="connsiteY0" fmla="*/ 633046 h 633046"/>
              <a:gd name="connsiteX1" fmla="*/ 113163 w 1957036"/>
              <a:gd name="connsiteY1" fmla="*/ 0 h 633046"/>
              <a:gd name="connsiteX2" fmla="*/ 1640513 w 1957036"/>
              <a:gd name="connsiteY2" fmla="*/ 0 h 633046"/>
              <a:gd name="connsiteX3" fmla="*/ 1957036 w 1957036"/>
              <a:gd name="connsiteY3" fmla="*/ 316523 h 633046"/>
              <a:gd name="connsiteX4" fmla="*/ 1957036 w 1957036"/>
              <a:gd name="connsiteY4" fmla="*/ 316523 h 633046"/>
              <a:gd name="connsiteX5" fmla="*/ 1640513 w 1957036"/>
              <a:gd name="connsiteY5" fmla="*/ 633046 h 633046"/>
              <a:gd name="connsiteX6" fmla="*/ 113163 w 1957036"/>
              <a:gd name="connsiteY6" fmla="*/ 633046 h 633046"/>
              <a:gd name="connsiteX0" fmla="*/ 2 w 1843875"/>
              <a:gd name="connsiteY0" fmla="*/ 633046 h 633046"/>
              <a:gd name="connsiteX1" fmla="*/ 2 w 1843875"/>
              <a:gd name="connsiteY1" fmla="*/ 0 h 633046"/>
              <a:gd name="connsiteX2" fmla="*/ 1527352 w 1843875"/>
              <a:gd name="connsiteY2" fmla="*/ 0 h 633046"/>
              <a:gd name="connsiteX3" fmla="*/ 1843875 w 1843875"/>
              <a:gd name="connsiteY3" fmla="*/ 316523 h 633046"/>
              <a:gd name="connsiteX4" fmla="*/ 1843875 w 1843875"/>
              <a:gd name="connsiteY4" fmla="*/ 316523 h 633046"/>
              <a:gd name="connsiteX5" fmla="*/ 1527352 w 1843875"/>
              <a:gd name="connsiteY5" fmla="*/ 633046 h 633046"/>
              <a:gd name="connsiteX6" fmla="*/ 2 w 1843875"/>
              <a:gd name="connsiteY6" fmla="*/ 633046 h 633046"/>
              <a:gd name="connsiteX0" fmla="*/ 0 w 1843873"/>
              <a:gd name="connsiteY0" fmla="*/ 633046 h 633046"/>
              <a:gd name="connsiteX1" fmla="*/ 930303 w 1843873"/>
              <a:gd name="connsiteY1" fmla="*/ 0 h 633046"/>
              <a:gd name="connsiteX2" fmla="*/ 1527350 w 1843873"/>
              <a:gd name="connsiteY2" fmla="*/ 0 h 633046"/>
              <a:gd name="connsiteX3" fmla="*/ 1843873 w 1843873"/>
              <a:gd name="connsiteY3" fmla="*/ 316523 h 633046"/>
              <a:gd name="connsiteX4" fmla="*/ 1843873 w 1843873"/>
              <a:gd name="connsiteY4" fmla="*/ 316523 h 633046"/>
              <a:gd name="connsiteX5" fmla="*/ 1527350 w 1843873"/>
              <a:gd name="connsiteY5" fmla="*/ 633046 h 633046"/>
              <a:gd name="connsiteX6" fmla="*/ 0 w 1843873"/>
              <a:gd name="connsiteY6" fmla="*/ 633046 h 633046"/>
              <a:gd name="connsiteX0" fmla="*/ 0 w 929473"/>
              <a:gd name="connsiteY0" fmla="*/ 640998 h 640998"/>
              <a:gd name="connsiteX1" fmla="*/ 15903 w 929473"/>
              <a:gd name="connsiteY1" fmla="*/ 0 h 640998"/>
              <a:gd name="connsiteX2" fmla="*/ 612950 w 929473"/>
              <a:gd name="connsiteY2" fmla="*/ 0 h 640998"/>
              <a:gd name="connsiteX3" fmla="*/ 929473 w 929473"/>
              <a:gd name="connsiteY3" fmla="*/ 316523 h 640998"/>
              <a:gd name="connsiteX4" fmla="*/ 929473 w 929473"/>
              <a:gd name="connsiteY4" fmla="*/ 316523 h 640998"/>
              <a:gd name="connsiteX5" fmla="*/ 612950 w 929473"/>
              <a:gd name="connsiteY5" fmla="*/ 633046 h 640998"/>
              <a:gd name="connsiteX6" fmla="*/ 0 w 929473"/>
              <a:gd name="connsiteY6" fmla="*/ 640998 h 640998"/>
              <a:gd name="connsiteX0" fmla="*/ 928 w 913572"/>
              <a:gd name="connsiteY0" fmla="*/ 629778 h 633046"/>
              <a:gd name="connsiteX1" fmla="*/ 2 w 913572"/>
              <a:gd name="connsiteY1" fmla="*/ 0 h 633046"/>
              <a:gd name="connsiteX2" fmla="*/ 597049 w 913572"/>
              <a:gd name="connsiteY2" fmla="*/ 0 h 633046"/>
              <a:gd name="connsiteX3" fmla="*/ 913572 w 913572"/>
              <a:gd name="connsiteY3" fmla="*/ 316523 h 633046"/>
              <a:gd name="connsiteX4" fmla="*/ 913572 w 913572"/>
              <a:gd name="connsiteY4" fmla="*/ 316523 h 633046"/>
              <a:gd name="connsiteX5" fmla="*/ 597049 w 913572"/>
              <a:gd name="connsiteY5" fmla="*/ 633046 h 633046"/>
              <a:gd name="connsiteX6" fmla="*/ 928 w 913572"/>
              <a:gd name="connsiteY6" fmla="*/ 629778 h 633046"/>
              <a:gd name="connsiteX0" fmla="*/ 0 w 912644"/>
              <a:gd name="connsiteY0" fmla="*/ 629778 h 633046"/>
              <a:gd name="connsiteX1" fmla="*/ 10294 w 912644"/>
              <a:gd name="connsiteY1" fmla="*/ 0 h 633046"/>
              <a:gd name="connsiteX2" fmla="*/ 596121 w 912644"/>
              <a:gd name="connsiteY2" fmla="*/ 0 h 633046"/>
              <a:gd name="connsiteX3" fmla="*/ 912644 w 912644"/>
              <a:gd name="connsiteY3" fmla="*/ 316523 h 633046"/>
              <a:gd name="connsiteX4" fmla="*/ 912644 w 912644"/>
              <a:gd name="connsiteY4" fmla="*/ 316523 h 633046"/>
              <a:gd name="connsiteX5" fmla="*/ 596121 w 912644"/>
              <a:gd name="connsiteY5" fmla="*/ 633046 h 633046"/>
              <a:gd name="connsiteX6" fmla="*/ 0 w 912644"/>
              <a:gd name="connsiteY6" fmla="*/ 629778 h 633046"/>
              <a:gd name="connsiteX0" fmla="*/ 927 w 902352"/>
              <a:gd name="connsiteY0" fmla="*/ 629778 h 633046"/>
              <a:gd name="connsiteX1" fmla="*/ 2 w 902352"/>
              <a:gd name="connsiteY1" fmla="*/ 0 h 633046"/>
              <a:gd name="connsiteX2" fmla="*/ 585829 w 902352"/>
              <a:gd name="connsiteY2" fmla="*/ 0 h 633046"/>
              <a:gd name="connsiteX3" fmla="*/ 902352 w 902352"/>
              <a:gd name="connsiteY3" fmla="*/ 316523 h 633046"/>
              <a:gd name="connsiteX4" fmla="*/ 902352 w 902352"/>
              <a:gd name="connsiteY4" fmla="*/ 316523 h 633046"/>
              <a:gd name="connsiteX5" fmla="*/ 585829 w 902352"/>
              <a:gd name="connsiteY5" fmla="*/ 633046 h 633046"/>
              <a:gd name="connsiteX6" fmla="*/ 927 w 902352"/>
              <a:gd name="connsiteY6" fmla="*/ 629778 h 633046"/>
              <a:gd name="connsiteX0" fmla="*/ 927 w 902352"/>
              <a:gd name="connsiteY0" fmla="*/ 629778 h 633046"/>
              <a:gd name="connsiteX1" fmla="*/ 2 w 902352"/>
              <a:gd name="connsiteY1" fmla="*/ 0 h 633046"/>
              <a:gd name="connsiteX2" fmla="*/ 585829 w 902352"/>
              <a:gd name="connsiteY2" fmla="*/ 0 h 633046"/>
              <a:gd name="connsiteX3" fmla="*/ 902352 w 902352"/>
              <a:gd name="connsiteY3" fmla="*/ 316523 h 633046"/>
              <a:gd name="connsiteX4" fmla="*/ 902352 w 902352"/>
              <a:gd name="connsiteY4" fmla="*/ 316523 h 633046"/>
              <a:gd name="connsiteX5" fmla="*/ 585829 w 902352"/>
              <a:gd name="connsiteY5" fmla="*/ 633046 h 633046"/>
              <a:gd name="connsiteX6" fmla="*/ 927 w 902352"/>
              <a:gd name="connsiteY6" fmla="*/ 629778 h 633046"/>
              <a:gd name="connsiteX0" fmla="*/ 6006 w 902351"/>
              <a:gd name="connsiteY0" fmla="*/ 629778 h 633046"/>
              <a:gd name="connsiteX1" fmla="*/ 1 w 902351"/>
              <a:gd name="connsiteY1" fmla="*/ 0 h 633046"/>
              <a:gd name="connsiteX2" fmla="*/ 585828 w 902351"/>
              <a:gd name="connsiteY2" fmla="*/ 0 h 633046"/>
              <a:gd name="connsiteX3" fmla="*/ 902351 w 902351"/>
              <a:gd name="connsiteY3" fmla="*/ 316523 h 633046"/>
              <a:gd name="connsiteX4" fmla="*/ 902351 w 902351"/>
              <a:gd name="connsiteY4" fmla="*/ 316523 h 633046"/>
              <a:gd name="connsiteX5" fmla="*/ 585828 w 902351"/>
              <a:gd name="connsiteY5" fmla="*/ 633046 h 633046"/>
              <a:gd name="connsiteX6" fmla="*/ 6006 w 902351"/>
              <a:gd name="connsiteY6" fmla="*/ 629778 h 633046"/>
              <a:gd name="connsiteX0" fmla="*/ 6006 w 902351"/>
              <a:gd name="connsiteY0" fmla="*/ 629778 h 633046"/>
              <a:gd name="connsiteX1" fmla="*/ 1 w 902351"/>
              <a:gd name="connsiteY1" fmla="*/ 0 h 633046"/>
              <a:gd name="connsiteX2" fmla="*/ 585828 w 902351"/>
              <a:gd name="connsiteY2" fmla="*/ 0 h 633046"/>
              <a:gd name="connsiteX3" fmla="*/ 902351 w 902351"/>
              <a:gd name="connsiteY3" fmla="*/ 316523 h 633046"/>
              <a:gd name="connsiteX4" fmla="*/ 902351 w 902351"/>
              <a:gd name="connsiteY4" fmla="*/ 316523 h 633046"/>
              <a:gd name="connsiteX5" fmla="*/ 585828 w 902351"/>
              <a:gd name="connsiteY5" fmla="*/ 633046 h 633046"/>
              <a:gd name="connsiteX6" fmla="*/ 6006 w 902351"/>
              <a:gd name="connsiteY6" fmla="*/ 629778 h 633046"/>
              <a:gd name="connsiteX0" fmla="*/ 0 w 896345"/>
              <a:gd name="connsiteY0" fmla="*/ 629778 h 633046"/>
              <a:gd name="connsiteX1" fmla="*/ 1615 w 896345"/>
              <a:gd name="connsiteY1" fmla="*/ 0 h 633046"/>
              <a:gd name="connsiteX2" fmla="*/ 579822 w 896345"/>
              <a:gd name="connsiteY2" fmla="*/ 0 h 633046"/>
              <a:gd name="connsiteX3" fmla="*/ 896345 w 896345"/>
              <a:gd name="connsiteY3" fmla="*/ 316523 h 633046"/>
              <a:gd name="connsiteX4" fmla="*/ 896345 w 896345"/>
              <a:gd name="connsiteY4" fmla="*/ 316523 h 633046"/>
              <a:gd name="connsiteX5" fmla="*/ 579822 w 896345"/>
              <a:gd name="connsiteY5" fmla="*/ 633046 h 633046"/>
              <a:gd name="connsiteX6" fmla="*/ 0 w 896345"/>
              <a:gd name="connsiteY6" fmla="*/ 629778 h 633046"/>
              <a:gd name="connsiteX0" fmla="*/ 3467 w 894732"/>
              <a:gd name="connsiteY0" fmla="*/ 634858 h 634858"/>
              <a:gd name="connsiteX1" fmla="*/ 2 w 894732"/>
              <a:gd name="connsiteY1" fmla="*/ 0 h 634858"/>
              <a:gd name="connsiteX2" fmla="*/ 578209 w 894732"/>
              <a:gd name="connsiteY2" fmla="*/ 0 h 634858"/>
              <a:gd name="connsiteX3" fmla="*/ 894732 w 894732"/>
              <a:gd name="connsiteY3" fmla="*/ 316523 h 634858"/>
              <a:gd name="connsiteX4" fmla="*/ 894732 w 894732"/>
              <a:gd name="connsiteY4" fmla="*/ 316523 h 634858"/>
              <a:gd name="connsiteX5" fmla="*/ 578209 w 894732"/>
              <a:gd name="connsiteY5" fmla="*/ 633046 h 634858"/>
              <a:gd name="connsiteX6" fmla="*/ 3467 w 894732"/>
              <a:gd name="connsiteY6" fmla="*/ 634858 h 634858"/>
              <a:gd name="connsiteX0" fmla="*/ 927 w 894732"/>
              <a:gd name="connsiteY0" fmla="*/ 632318 h 633046"/>
              <a:gd name="connsiteX1" fmla="*/ 2 w 894732"/>
              <a:gd name="connsiteY1" fmla="*/ 0 h 633046"/>
              <a:gd name="connsiteX2" fmla="*/ 578209 w 894732"/>
              <a:gd name="connsiteY2" fmla="*/ 0 h 633046"/>
              <a:gd name="connsiteX3" fmla="*/ 894732 w 894732"/>
              <a:gd name="connsiteY3" fmla="*/ 316523 h 633046"/>
              <a:gd name="connsiteX4" fmla="*/ 894732 w 894732"/>
              <a:gd name="connsiteY4" fmla="*/ 316523 h 633046"/>
              <a:gd name="connsiteX5" fmla="*/ 578209 w 894732"/>
              <a:gd name="connsiteY5" fmla="*/ 633046 h 633046"/>
              <a:gd name="connsiteX6" fmla="*/ 927 w 894732"/>
              <a:gd name="connsiteY6" fmla="*/ 632318 h 633046"/>
              <a:gd name="connsiteX0" fmla="*/ 0 w 898885"/>
              <a:gd name="connsiteY0" fmla="*/ 632318 h 633046"/>
              <a:gd name="connsiteX1" fmla="*/ 4155 w 898885"/>
              <a:gd name="connsiteY1" fmla="*/ 0 h 633046"/>
              <a:gd name="connsiteX2" fmla="*/ 582362 w 898885"/>
              <a:gd name="connsiteY2" fmla="*/ 0 h 633046"/>
              <a:gd name="connsiteX3" fmla="*/ 898885 w 898885"/>
              <a:gd name="connsiteY3" fmla="*/ 316523 h 633046"/>
              <a:gd name="connsiteX4" fmla="*/ 898885 w 898885"/>
              <a:gd name="connsiteY4" fmla="*/ 316523 h 633046"/>
              <a:gd name="connsiteX5" fmla="*/ 582362 w 898885"/>
              <a:gd name="connsiteY5" fmla="*/ 633046 h 633046"/>
              <a:gd name="connsiteX6" fmla="*/ 0 w 898885"/>
              <a:gd name="connsiteY6" fmla="*/ 632318 h 633046"/>
              <a:gd name="connsiteX0" fmla="*/ 0 w 898885"/>
              <a:gd name="connsiteY0" fmla="*/ 632318 h 633046"/>
              <a:gd name="connsiteX1" fmla="*/ 4155 w 898885"/>
              <a:gd name="connsiteY1" fmla="*/ 0 h 633046"/>
              <a:gd name="connsiteX2" fmla="*/ 582362 w 898885"/>
              <a:gd name="connsiteY2" fmla="*/ 0 h 633046"/>
              <a:gd name="connsiteX3" fmla="*/ 898885 w 898885"/>
              <a:gd name="connsiteY3" fmla="*/ 316523 h 633046"/>
              <a:gd name="connsiteX4" fmla="*/ 898885 w 898885"/>
              <a:gd name="connsiteY4" fmla="*/ 316523 h 633046"/>
              <a:gd name="connsiteX5" fmla="*/ 582362 w 898885"/>
              <a:gd name="connsiteY5" fmla="*/ 633046 h 633046"/>
              <a:gd name="connsiteX6" fmla="*/ 0 w 898885"/>
              <a:gd name="connsiteY6" fmla="*/ 632318 h 63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885" h="633046">
                <a:moveTo>
                  <a:pt x="0" y="632318"/>
                </a:moveTo>
                <a:cubicBezTo>
                  <a:pt x="5295" y="564247"/>
                  <a:pt x="4038" y="216826"/>
                  <a:pt x="4155" y="0"/>
                </a:cubicBezTo>
                <a:lnTo>
                  <a:pt x="582362" y="0"/>
                </a:lnTo>
                <a:cubicBezTo>
                  <a:pt x="757173" y="0"/>
                  <a:pt x="898885" y="141712"/>
                  <a:pt x="898885" y="316523"/>
                </a:cubicBezTo>
                <a:lnTo>
                  <a:pt x="898885" y="316523"/>
                </a:lnTo>
                <a:cubicBezTo>
                  <a:pt x="898885" y="491334"/>
                  <a:pt x="757173" y="633046"/>
                  <a:pt x="582362" y="633046"/>
                </a:cubicBezTo>
                <a:lnTo>
                  <a:pt x="0" y="632318"/>
                </a:lnTo>
                <a:close/>
              </a:path>
            </a:pathLst>
          </a:custGeom>
          <a:solidFill>
            <a:srgbClr val="5B5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0" name="Oval 39">
            <a:extLst>
              <a:ext uri="{FF2B5EF4-FFF2-40B4-BE49-F238E27FC236}">
                <a16:creationId xmlns:a16="http://schemas.microsoft.com/office/drawing/2014/main" id="{B0D27979-626F-4A3A-8A14-06EC2B85E55A}"/>
              </a:ext>
            </a:extLst>
          </p:cNvPr>
          <p:cNvSpPr/>
          <p:nvPr userDrawn="1"/>
        </p:nvSpPr>
        <p:spPr>
          <a:xfrm>
            <a:off x="5813530" y="452177"/>
            <a:ext cx="472272" cy="47227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1" name="Oval 40">
            <a:extLst>
              <a:ext uri="{FF2B5EF4-FFF2-40B4-BE49-F238E27FC236}">
                <a16:creationId xmlns:a16="http://schemas.microsoft.com/office/drawing/2014/main" id="{ADA9F508-5AB0-414B-8FFD-B6CDD6D07239}"/>
              </a:ext>
            </a:extLst>
          </p:cNvPr>
          <p:cNvSpPr/>
          <p:nvPr userDrawn="1"/>
        </p:nvSpPr>
        <p:spPr>
          <a:xfrm>
            <a:off x="5642080" y="1477109"/>
            <a:ext cx="472272" cy="47227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2" name="Oval 41">
            <a:extLst>
              <a:ext uri="{FF2B5EF4-FFF2-40B4-BE49-F238E27FC236}">
                <a16:creationId xmlns:a16="http://schemas.microsoft.com/office/drawing/2014/main" id="{C3EE1322-26D5-42B5-9DCC-4C995DB467CB}"/>
              </a:ext>
            </a:extLst>
          </p:cNvPr>
          <p:cNvSpPr/>
          <p:nvPr userDrawn="1"/>
        </p:nvSpPr>
        <p:spPr>
          <a:xfrm>
            <a:off x="5470630" y="2502041"/>
            <a:ext cx="472272" cy="47227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3" name="Oval 42">
            <a:extLst>
              <a:ext uri="{FF2B5EF4-FFF2-40B4-BE49-F238E27FC236}">
                <a16:creationId xmlns:a16="http://schemas.microsoft.com/office/drawing/2014/main" id="{2FC459B6-F964-4875-A953-3843B03A6188}"/>
              </a:ext>
            </a:extLst>
          </p:cNvPr>
          <p:cNvSpPr/>
          <p:nvPr userDrawn="1"/>
        </p:nvSpPr>
        <p:spPr>
          <a:xfrm>
            <a:off x="5242342" y="3526972"/>
            <a:ext cx="472272" cy="47227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4" name="Oval 43">
            <a:extLst>
              <a:ext uri="{FF2B5EF4-FFF2-40B4-BE49-F238E27FC236}">
                <a16:creationId xmlns:a16="http://schemas.microsoft.com/office/drawing/2014/main" id="{A7D57B36-2821-4F73-91FF-7985680C045C}"/>
              </a:ext>
            </a:extLst>
          </p:cNvPr>
          <p:cNvSpPr/>
          <p:nvPr userDrawn="1"/>
        </p:nvSpPr>
        <p:spPr>
          <a:xfrm>
            <a:off x="5097566" y="4561953"/>
            <a:ext cx="472272" cy="47227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5" name="Oval 44">
            <a:extLst>
              <a:ext uri="{FF2B5EF4-FFF2-40B4-BE49-F238E27FC236}">
                <a16:creationId xmlns:a16="http://schemas.microsoft.com/office/drawing/2014/main" id="{A942CDAE-16BA-44DD-95E0-767D980B3983}"/>
              </a:ext>
            </a:extLst>
          </p:cNvPr>
          <p:cNvSpPr/>
          <p:nvPr userDrawn="1"/>
        </p:nvSpPr>
        <p:spPr>
          <a:xfrm>
            <a:off x="4926116" y="5576836"/>
            <a:ext cx="472272" cy="47227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4" name="TextBox 63">
            <a:extLst>
              <a:ext uri="{FF2B5EF4-FFF2-40B4-BE49-F238E27FC236}">
                <a16:creationId xmlns:a16="http://schemas.microsoft.com/office/drawing/2014/main" id="{A2E86486-3A13-4878-947F-1C714B8EA234}"/>
              </a:ext>
            </a:extLst>
          </p:cNvPr>
          <p:cNvSpPr txBox="1"/>
          <p:nvPr userDrawn="1"/>
        </p:nvSpPr>
        <p:spPr>
          <a:xfrm>
            <a:off x="5713047" y="493973"/>
            <a:ext cx="673240" cy="400110"/>
          </a:xfrm>
          <a:prstGeom prst="rect">
            <a:avLst/>
          </a:prstGeom>
          <a:noFill/>
        </p:spPr>
        <p:txBody>
          <a:bodyPr wrap="square" rtlCol="0">
            <a:spAutoFit/>
          </a:bodyPr>
          <a:lstStyle/>
          <a:p>
            <a:pPr algn="ctr"/>
            <a:r>
              <a:rPr lang="en-NZ" sz="2000" b="1" dirty="0"/>
              <a:t>1</a:t>
            </a:r>
          </a:p>
        </p:txBody>
      </p:sp>
      <p:sp>
        <p:nvSpPr>
          <p:cNvPr id="65" name="TextBox 64">
            <a:extLst>
              <a:ext uri="{FF2B5EF4-FFF2-40B4-BE49-F238E27FC236}">
                <a16:creationId xmlns:a16="http://schemas.microsoft.com/office/drawing/2014/main" id="{C2B7FA6E-559C-4A80-9355-1852B2C5BD26}"/>
              </a:ext>
            </a:extLst>
          </p:cNvPr>
          <p:cNvSpPr txBox="1"/>
          <p:nvPr userDrawn="1"/>
        </p:nvSpPr>
        <p:spPr>
          <a:xfrm>
            <a:off x="5541597" y="1518905"/>
            <a:ext cx="673240" cy="400110"/>
          </a:xfrm>
          <a:prstGeom prst="rect">
            <a:avLst/>
          </a:prstGeom>
          <a:noFill/>
        </p:spPr>
        <p:txBody>
          <a:bodyPr wrap="square" rtlCol="0">
            <a:spAutoFit/>
          </a:bodyPr>
          <a:lstStyle/>
          <a:p>
            <a:pPr algn="ctr"/>
            <a:r>
              <a:rPr lang="en-NZ" sz="2000" b="1" dirty="0"/>
              <a:t>2</a:t>
            </a:r>
          </a:p>
        </p:txBody>
      </p:sp>
      <p:sp>
        <p:nvSpPr>
          <p:cNvPr id="66" name="TextBox 65">
            <a:extLst>
              <a:ext uri="{FF2B5EF4-FFF2-40B4-BE49-F238E27FC236}">
                <a16:creationId xmlns:a16="http://schemas.microsoft.com/office/drawing/2014/main" id="{F5FF45E6-BA6D-4C03-B79E-602146F05083}"/>
              </a:ext>
            </a:extLst>
          </p:cNvPr>
          <p:cNvSpPr txBox="1"/>
          <p:nvPr userDrawn="1"/>
        </p:nvSpPr>
        <p:spPr>
          <a:xfrm>
            <a:off x="5370147" y="2533789"/>
            <a:ext cx="673240" cy="400110"/>
          </a:xfrm>
          <a:prstGeom prst="rect">
            <a:avLst/>
          </a:prstGeom>
          <a:noFill/>
        </p:spPr>
        <p:txBody>
          <a:bodyPr wrap="square" rtlCol="0">
            <a:spAutoFit/>
          </a:bodyPr>
          <a:lstStyle/>
          <a:p>
            <a:pPr algn="ctr"/>
            <a:r>
              <a:rPr lang="en-NZ" sz="2000" b="1" dirty="0"/>
              <a:t>3</a:t>
            </a:r>
          </a:p>
        </p:txBody>
      </p:sp>
      <p:sp>
        <p:nvSpPr>
          <p:cNvPr id="67" name="TextBox 66">
            <a:extLst>
              <a:ext uri="{FF2B5EF4-FFF2-40B4-BE49-F238E27FC236}">
                <a16:creationId xmlns:a16="http://schemas.microsoft.com/office/drawing/2014/main" id="{262DD3DC-0E3F-48BA-994C-90BF7A939686}"/>
              </a:ext>
            </a:extLst>
          </p:cNvPr>
          <p:cNvSpPr txBox="1"/>
          <p:nvPr userDrawn="1"/>
        </p:nvSpPr>
        <p:spPr>
          <a:xfrm>
            <a:off x="5141859" y="3568769"/>
            <a:ext cx="673240" cy="400110"/>
          </a:xfrm>
          <a:prstGeom prst="rect">
            <a:avLst/>
          </a:prstGeom>
          <a:noFill/>
        </p:spPr>
        <p:txBody>
          <a:bodyPr wrap="square" rtlCol="0">
            <a:spAutoFit/>
          </a:bodyPr>
          <a:lstStyle/>
          <a:p>
            <a:pPr algn="ctr"/>
            <a:r>
              <a:rPr lang="en-NZ" sz="2000" b="1" dirty="0"/>
              <a:t>4</a:t>
            </a:r>
          </a:p>
        </p:txBody>
      </p:sp>
      <p:sp>
        <p:nvSpPr>
          <p:cNvPr id="68" name="TextBox 67">
            <a:extLst>
              <a:ext uri="{FF2B5EF4-FFF2-40B4-BE49-F238E27FC236}">
                <a16:creationId xmlns:a16="http://schemas.microsoft.com/office/drawing/2014/main" id="{AF8BA68A-B6DB-4370-9840-3099D9598A0F}"/>
              </a:ext>
            </a:extLst>
          </p:cNvPr>
          <p:cNvSpPr txBox="1"/>
          <p:nvPr userDrawn="1"/>
        </p:nvSpPr>
        <p:spPr>
          <a:xfrm>
            <a:off x="4997083" y="4593700"/>
            <a:ext cx="673240" cy="400110"/>
          </a:xfrm>
          <a:prstGeom prst="rect">
            <a:avLst/>
          </a:prstGeom>
          <a:noFill/>
        </p:spPr>
        <p:txBody>
          <a:bodyPr wrap="square" rtlCol="0">
            <a:spAutoFit/>
          </a:bodyPr>
          <a:lstStyle/>
          <a:p>
            <a:pPr algn="ctr"/>
            <a:r>
              <a:rPr lang="en-NZ" sz="2000" b="1" dirty="0"/>
              <a:t>5</a:t>
            </a:r>
          </a:p>
        </p:txBody>
      </p:sp>
      <p:sp>
        <p:nvSpPr>
          <p:cNvPr id="69" name="TextBox 68">
            <a:extLst>
              <a:ext uri="{FF2B5EF4-FFF2-40B4-BE49-F238E27FC236}">
                <a16:creationId xmlns:a16="http://schemas.microsoft.com/office/drawing/2014/main" id="{A7A81D0E-6438-4D7E-B015-A1585249B41E}"/>
              </a:ext>
            </a:extLst>
          </p:cNvPr>
          <p:cNvSpPr txBox="1"/>
          <p:nvPr userDrawn="1"/>
        </p:nvSpPr>
        <p:spPr>
          <a:xfrm>
            <a:off x="4825633" y="5608583"/>
            <a:ext cx="673240" cy="400110"/>
          </a:xfrm>
          <a:prstGeom prst="rect">
            <a:avLst/>
          </a:prstGeom>
          <a:noFill/>
        </p:spPr>
        <p:txBody>
          <a:bodyPr wrap="square" rtlCol="0">
            <a:spAutoFit/>
          </a:bodyPr>
          <a:lstStyle/>
          <a:p>
            <a:pPr algn="ctr"/>
            <a:r>
              <a:rPr lang="en-NZ" sz="2000" b="1" dirty="0"/>
              <a:t>6</a:t>
            </a:r>
          </a:p>
        </p:txBody>
      </p:sp>
      <p:sp>
        <p:nvSpPr>
          <p:cNvPr id="71" name="Text Placeholder 3">
            <a:extLst>
              <a:ext uri="{FF2B5EF4-FFF2-40B4-BE49-F238E27FC236}">
                <a16:creationId xmlns:a16="http://schemas.microsoft.com/office/drawing/2014/main" id="{7B9C7E07-C377-4112-9566-FA3BCE9FEB25}"/>
              </a:ext>
            </a:extLst>
          </p:cNvPr>
          <p:cNvSpPr>
            <a:spLocks noGrp="1"/>
          </p:cNvSpPr>
          <p:nvPr>
            <p:ph type="body" sz="quarter" idx="13" hasCustomPrompt="1"/>
          </p:nvPr>
        </p:nvSpPr>
        <p:spPr>
          <a:xfrm>
            <a:off x="6577013" y="511803"/>
            <a:ext cx="5295900" cy="373063"/>
          </a:xfrm>
        </p:spPr>
        <p:txBody>
          <a:bodyPr anchor="ctr">
            <a:normAutofit/>
          </a:bodyPr>
          <a:lstStyle>
            <a:lvl1pPr marL="0" indent="0">
              <a:buNone/>
              <a:defRPr sz="1800"/>
            </a:lvl1pPr>
            <a:lvl2pPr marL="457200" indent="0">
              <a:buNone/>
              <a:defRPr/>
            </a:lvl2pPr>
          </a:lstStyle>
          <a:p>
            <a:pPr lvl="0"/>
            <a:r>
              <a:rPr lang="en-US" dirty="0"/>
              <a:t>Click here to add your contents</a:t>
            </a:r>
          </a:p>
        </p:txBody>
      </p:sp>
      <p:sp>
        <p:nvSpPr>
          <p:cNvPr id="72" name="Text Placeholder 3">
            <a:extLst>
              <a:ext uri="{FF2B5EF4-FFF2-40B4-BE49-F238E27FC236}">
                <a16:creationId xmlns:a16="http://schemas.microsoft.com/office/drawing/2014/main" id="{90276B7E-74C7-47E6-BA79-B95C3DA61FBA}"/>
              </a:ext>
            </a:extLst>
          </p:cNvPr>
          <p:cNvSpPr>
            <a:spLocks noGrp="1"/>
          </p:cNvSpPr>
          <p:nvPr>
            <p:ph type="body" sz="quarter" idx="14" hasCustomPrompt="1"/>
          </p:nvPr>
        </p:nvSpPr>
        <p:spPr>
          <a:xfrm>
            <a:off x="6405563" y="1540754"/>
            <a:ext cx="5295900" cy="373063"/>
          </a:xfrm>
        </p:spPr>
        <p:txBody>
          <a:bodyPr anchor="ctr">
            <a:normAutofit/>
          </a:bodyPr>
          <a:lstStyle>
            <a:lvl1pPr marL="0" indent="0">
              <a:buNone/>
              <a:defRPr sz="1800"/>
            </a:lvl1pPr>
            <a:lvl2pPr marL="457200" indent="0">
              <a:buNone/>
              <a:defRPr/>
            </a:lvl2pPr>
          </a:lstStyle>
          <a:p>
            <a:pPr lvl="0"/>
            <a:r>
              <a:rPr lang="en-US" dirty="0"/>
              <a:t>Click here to add your contents</a:t>
            </a:r>
          </a:p>
        </p:txBody>
      </p:sp>
      <p:sp>
        <p:nvSpPr>
          <p:cNvPr id="73" name="Text Placeholder 3">
            <a:extLst>
              <a:ext uri="{FF2B5EF4-FFF2-40B4-BE49-F238E27FC236}">
                <a16:creationId xmlns:a16="http://schemas.microsoft.com/office/drawing/2014/main" id="{83E3B982-B361-4091-A4AD-49975159179F}"/>
              </a:ext>
            </a:extLst>
          </p:cNvPr>
          <p:cNvSpPr>
            <a:spLocks noGrp="1"/>
          </p:cNvSpPr>
          <p:nvPr>
            <p:ph type="body" sz="quarter" idx="15" hasCustomPrompt="1"/>
          </p:nvPr>
        </p:nvSpPr>
        <p:spPr>
          <a:xfrm>
            <a:off x="6234113" y="2569705"/>
            <a:ext cx="5295900" cy="373063"/>
          </a:xfrm>
        </p:spPr>
        <p:txBody>
          <a:bodyPr anchor="ctr">
            <a:normAutofit/>
          </a:bodyPr>
          <a:lstStyle>
            <a:lvl1pPr marL="0" indent="0">
              <a:buNone/>
              <a:defRPr sz="1800"/>
            </a:lvl1pPr>
            <a:lvl2pPr marL="457200" indent="0">
              <a:buNone/>
              <a:defRPr/>
            </a:lvl2pPr>
          </a:lstStyle>
          <a:p>
            <a:pPr lvl="0"/>
            <a:r>
              <a:rPr lang="en-US" dirty="0"/>
              <a:t>Click here to add your contents</a:t>
            </a:r>
          </a:p>
        </p:txBody>
      </p:sp>
      <p:sp>
        <p:nvSpPr>
          <p:cNvPr id="74" name="Text Placeholder 3">
            <a:extLst>
              <a:ext uri="{FF2B5EF4-FFF2-40B4-BE49-F238E27FC236}">
                <a16:creationId xmlns:a16="http://schemas.microsoft.com/office/drawing/2014/main" id="{23076132-6F1F-4131-A3D0-7B636BE9E85C}"/>
              </a:ext>
            </a:extLst>
          </p:cNvPr>
          <p:cNvSpPr>
            <a:spLocks noGrp="1"/>
          </p:cNvSpPr>
          <p:nvPr>
            <p:ph type="body" sz="quarter" idx="16" hasCustomPrompt="1"/>
          </p:nvPr>
        </p:nvSpPr>
        <p:spPr>
          <a:xfrm>
            <a:off x="6005825" y="3598656"/>
            <a:ext cx="5295900" cy="373063"/>
          </a:xfrm>
        </p:spPr>
        <p:txBody>
          <a:bodyPr anchor="ctr">
            <a:normAutofit/>
          </a:bodyPr>
          <a:lstStyle>
            <a:lvl1pPr marL="0" indent="0">
              <a:buNone/>
              <a:defRPr sz="1800"/>
            </a:lvl1pPr>
            <a:lvl2pPr marL="457200" indent="0">
              <a:buNone/>
              <a:defRPr/>
            </a:lvl2pPr>
          </a:lstStyle>
          <a:p>
            <a:pPr lvl="0"/>
            <a:r>
              <a:rPr lang="en-US" dirty="0"/>
              <a:t>Click here to add your contents</a:t>
            </a:r>
          </a:p>
        </p:txBody>
      </p:sp>
      <p:sp>
        <p:nvSpPr>
          <p:cNvPr id="75" name="Text Placeholder 3">
            <a:extLst>
              <a:ext uri="{FF2B5EF4-FFF2-40B4-BE49-F238E27FC236}">
                <a16:creationId xmlns:a16="http://schemas.microsoft.com/office/drawing/2014/main" id="{E6F478D0-D479-41AF-A694-A5570554FD04}"/>
              </a:ext>
            </a:extLst>
          </p:cNvPr>
          <p:cNvSpPr>
            <a:spLocks noGrp="1"/>
          </p:cNvSpPr>
          <p:nvPr>
            <p:ph type="body" sz="quarter" idx="17" hasCustomPrompt="1"/>
          </p:nvPr>
        </p:nvSpPr>
        <p:spPr>
          <a:xfrm>
            <a:off x="5861049" y="4627607"/>
            <a:ext cx="5295900" cy="373063"/>
          </a:xfrm>
        </p:spPr>
        <p:txBody>
          <a:bodyPr anchor="ctr">
            <a:normAutofit/>
          </a:bodyPr>
          <a:lstStyle>
            <a:lvl1pPr marL="0" indent="0">
              <a:buNone/>
              <a:defRPr sz="1800"/>
            </a:lvl1pPr>
            <a:lvl2pPr marL="457200" indent="0">
              <a:buNone/>
              <a:defRPr/>
            </a:lvl2pPr>
          </a:lstStyle>
          <a:p>
            <a:pPr lvl="0"/>
            <a:r>
              <a:rPr lang="en-US" dirty="0"/>
              <a:t>Click here to add your contents</a:t>
            </a:r>
          </a:p>
        </p:txBody>
      </p:sp>
      <p:sp>
        <p:nvSpPr>
          <p:cNvPr id="76" name="Text Placeholder 3">
            <a:extLst>
              <a:ext uri="{FF2B5EF4-FFF2-40B4-BE49-F238E27FC236}">
                <a16:creationId xmlns:a16="http://schemas.microsoft.com/office/drawing/2014/main" id="{BAD3CD7B-5FF8-408F-85CE-DEBC3C1866AC}"/>
              </a:ext>
            </a:extLst>
          </p:cNvPr>
          <p:cNvSpPr>
            <a:spLocks noGrp="1"/>
          </p:cNvSpPr>
          <p:nvPr>
            <p:ph type="body" sz="quarter" idx="18" hasCustomPrompt="1"/>
          </p:nvPr>
        </p:nvSpPr>
        <p:spPr>
          <a:xfrm>
            <a:off x="5689599" y="5656559"/>
            <a:ext cx="5295900" cy="373063"/>
          </a:xfrm>
        </p:spPr>
        <p:txBody>
          <a:bodyPr anchor="ctr">
            <a:normAutofit/>
          </a:bodyPr>
          <a:lstStyle>
            <a:lvl1pPr marL="0" indent="0">
              <a:buNone/>
              <a:defRPr sz="1800"/>
            </a:lvl1pPr>
            <a:lvl2pPr marL="457200" indent="0">
              <a:buNone/>
              <a:defRPr/>
            </a:lvl2pPr>
          </a:lstStyle>
          <a:p>
            <a:pPr lvl="0"/>
            <a:r>
              <a:rPr lang="en-US" dirty="0"/>
              <a:t>Click here to add your contents</a:t>
            </a:r>
          </a:p>
        </p:txBody>
      </p:sp>
      <p:sp>
        <p:nvSpPr>
          <p:cNvPr id="81" name="Slide Number Placeholder 5">
            <a:extLst>
              <a:ext uri="{FF2B5EF4-FFF2-40B4-BE49-F238E27FC236}">
                <a16:creationId xmlns:a16="http://schemas.microsoft.com/office/drawing/2014/main" id="{054F7FD0-0A8B-41AE-9ADC-9EE54C3CDF71}"/>
              </a:ext>
            </a:extLst>
          </p:cNvPr>
          <p:cNvSpPr txBox="1">
            <a:spLocks/>
          </p:cNvSpPr>
          <p:nvPr userDrawn="1"/>
        </p:nvSpPr>
        <p:spPr>
          <a:xfrm>
            <a:off x="9784794" y="6448191"/>
            <a:ext cx="2044140" cy="35487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800" b="0" spc="200" baseline="0" dirty="0">
                <a:solidFill>
                  <a:srgbClr val="5B5C60"/>
                </a:solidFill>
              </a:rPr>
              <a:t>COLMAR BRUNTON 2020</a:t>
            </a:r>
          </a:p>
        </p:txBody>
      </p:sp>
      <p:sp>
        <p:nvSpPr>
          <p:cNvPr id="82" name="TextBox 81">
            <a:extLst>
              <a:ext uri="{FF2B5EF4-FFF2-40B4-BE49-F238E27FC236}">
                <a16:creationId xmlns:a16="http://schemas.microsoft.com/office/drawing/2014/main" id="{D4691CA8-DDD5-4BDC-84E6-907EF3797882}"/>
              </a:ext>
            </a:extLst>
          </p:cNvPr>
          <p:cNvSpPr txBox="1"/>
          <p:nvPr userDrawn="1"/>
        </p:nvSpPr>
        <p:spPr>
          <a:xfrm>
            <a:off x="11653284" y="6496494"/>
            <a:ext cx="421758" cy="246221"/>
          </a:xfrm>
          <a:prstGeom prst="rect">
            <a:avLst/>
          </a:prstGeom>
          <a:noFill/>
        </p:spPr>
        <p:txBody>
          <a:bodyPr wrap="square" rtlCol="0">
            <a:spAutoFit/>
          </a:bodyPr>
          <a:lstStyle/>
          <a:p>
            <a:pPr algn="r"/>
            <a:fld id="{D2AC53BE-FC99-4313-9A7F-37F64202BC93}" type="slidenum">
              <a:rPr lang="en-NZ" sz="1000" smtClean="0">
                <a:solidFill>
                  <a:srgbClr val="5B5C60"/>
                </a:solidFill>
              </a:rPr>
              <a:pPr algn="r"/>
              <a:t>‹#›</a:t>
            </a:fld>
            <a:endParaRPr lang="en-NZ" sz="1000" dirty="0">
              <a:solidFill>
                <a:srgbClr val="5B5C60"/>
              </a:solidFill>
            </a:endParaRPr>
          </a:p>
        </p:txBody>
      </p:sp>
      <p:grpSp>
        <p:nvGrpSpPr>
          <p:cNvPr id="96" name="Group 95">
            <a:extLst>
              <a:ext uri="{FF2B5EF4-FFF2-40B4-BE49-F238E27FC236}">
                <a16:creationId xmlns:a16="http://schemas.microsoft.com/office/drawing/2014/main" id="{45796BF5-4F3F-4245-9F1B-CA1F56856E79}"/>
              </a:ext>
            </a:extLst>
          </p:cNvPr>
          <p:cNvGrpSpPr/>
          <p:nvPr userDrawn="1"/>
        </p:nvGrpSpPr>
        <p:grpSpPr>
          <a:xfrm>
            <a:off x="0" y="0"/>
            <a:ext cx="5798369" cy="6395777"/>
            <a:chOff x="-13638" y="0"/>
            <a:chExt cx="5812007" cy="6858000"/>
          </a:xfrm>
          <a:effectLst/>
        </p:grpSpPr>
        <p:sp>
          <p:nvSpPr>
            <p:cNvPr id="79" name="Freeform: Shape 78">
              <a:extLst>
                <a:ext uri="{FF2B5EF4-FFF2-40B4-BE49-F238E27FC236}">
                  <a16:creationId xmlns:a16="http://schemas.microsoft.com/office/drawing/2014/main" id="{95DF6596-4810-4EFA-A545-2048D62A1698}"/>
                </a:ext>
              </a:extLst>
            </p:cNvPr>
            <p:cNvSpPr/>
            <p:nvPr userDrawn="1"/>
          </p:nvSpPr>
          <p:spPr>
            <a:xfrm flipV="1">
              <a:off x="146869" y="0"/>
              <a:ext cx="5651500" cy="6858000"/>
            </a:xfrm>
            <a:custGeom>
              <a:avLst/>
              <a:gdLst>
                <a:gd name="connsiteX0" fmla="*/ 0 w 5651500"/>
                <a:gd name="connsiteY0" fmla="*/ 6858000 h 6858000"/>
                <a:gd name="connsiteX1" fmla="*/ 4476750 w 5651500"/>
                <a:gd name="connsiteY1" fmla="*/ 6858000 h 6858000"/>
                <a:gd name="connsiteX2" fmla="*/ 5651500 w 5651500"/>
                <a:gd name="connsiteY2" fmla="*/ 6858000 h 6858000"/>
                <a:gd name="connsiteX3" fmla="*/ 4476750 w 5651500"/>
                <a:gd name="connsiteY3" fmla="*/ 0 h 6858000"/>
                <a:gd name="connsiteX4" fmla="*/ 4476750 w 5651500"/>
                <a:gd name="connsiteY4" fmla="*/ 1 h 6858000"/>
                <a:gd name="connsiteX5" fmla="*/ 0 w 5651500"/>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1500" h="6858000">
                  <a:moveTo>
                    <a:pt x="0" y="6858000"/>
                  </a:moveTo>
                  <a:lnTo>
                    <a:pt x="4476750" y="6858000"/>
                  </a:lnTo>
                  <a:lnTo>
                    <a:pt x="5651500" y="6858000"/>
                  </a:lnTo>
                  <a:lnTo>
                    <a:pt x="4476750" y="0"/>
                  </a:lnTo>
                  <a:lnTo>
                    <a:pt x="4476750" y="1"/>
                  </a:lnTo>
                  <a:lnTo>
                    <a:pt x="0" y="1"/>
                  </a:lnTo>
                  <a:close/>
                </a:path>
              </a:pathLst>
            </a:custGeom>
            <a:gradFill>
              <a:gsLst>
                <a:gs pos="0">
                  <a:srgbClr val="F69021"/>
                </a:gs>
                <a:gs pos="50000">
                  <a:srgbClr val="8EC742"/>
                </a:gs>
                <a:gs pos="100000">
                  <a:srgbClr val="1CB3BC"/>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0" name="Freeform: Shape 89">
              <a:extLst>
                <a:ext uri="{FF2B5EF4-FFF2-40B4-BE49-F238E27FC236}">
                  <a16:creationId xmlns:a16="http://schemas.microsoft.com/office/drawing/2014/main" id="{F46BE92E-281B-42D2-A778-F07D3F316C0C}"/>
                </a:ext>
              </a:extLst>
            </p:cNvPr>
            <p:cNvSpPr/>
            <p:nvPr userDrawn="1"/>
          </p:nvSpPr>
          <p:spPr>
            <a:xfrm flipV="1">
              <a:off x="-13638" y="0"/>
              <a:ext cx="5651500" cy="6858000"/>
            </a:xfrm>
            <a:custGeom>
              <a:avLst/>
              <a:gdLst>
                <a:gd name="connsiteX0" fmla="*/ 0 w 5651500"/>
                <a:gd name="connsiteY0" fmla="*/ 6858000 h 6858000"/>
                <a:gd name="connsiteX1" fmla="*/ 4476750 w 5651500"/>
                <a:gd name="connsiteY1" fmla="*/ 6858000 h 6858000"/>
                <a:gd name="connsiteX2" fmla="*/ 5651500 w 5651500"/>
                <a:gd name="connsiteY2" fmla="*/ 6858000 h 6858000"/>
                <a:gd name="connsiteX3" fmla="*/ 4476750 w 5651500"/>
                <a:gd name="connsiteY3" fmla="*/ 0 h 6858000"/>
                <a:gd name="connsiteX4" fmla="*/ 4476750 w 5651500"/>
                <a:gd name="connsiteY4" fmla="*/ 1 h 6858000"/>
                <a:gd name="connsiteX5" fmla="*/ 0 w 5651500"/>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1500" h="6858000">
                  <a:moveTo>
                    <a:pt x="0" y="6858000"/>
                  </a:moveTo>
                  <a:lnTo>
                    <a:pt x="4476750" y="6858000"/>
                  </a:lnTo>
                  <a:lnTo>
                    <a:pt x="5651500" y="6858000"/>
                  </a:lnTo>
                  <a:lnTo>
                    <a:pt x="4476750" y="0"/>
                  </a:lnTo>
                  <a:lnTo>
                    <a:pt x="4476750" y="1"/>
                  </a:lnTo>
                  <a:lnTo>
                    <a:pt x="0"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94" name="Title 19">
            <a:extLst>
              <a:ext uri="{FF2B5EF4-FFF2-40B4-BE49-F238E27FC236}">
                <a16:creationId xmlns:a16="http://schemas.microsoft.com/office/drawing/2014/main" id="{C98D5EAC-04DF-45AD-9A7C-F74CCF66566C}"/>
              </a:ext>
            </a:extLst>
          </p:cNvPr>
          <p:cNvSpPr>
            <a:spLocks noGrp="1"/>
          </p:cNvSpPr>
          <p:nvPr>
            <p:ph type="title" hasCustomPrompt="1"/>
          </p:nvPr>
        </p:nvSpPr>
        <p:spPr>
          <a:xfrm>
            <a:off x="227176" y="1666875"/>
            <a:ext cx="4668674" cy="1527175"/>
          </a:xfrm>
        </p:spPr>
        <p:txBody>
          <a:bodyPr>
            <a:normAutofit/>
          </a:bodyPr>
          <a:lstStyle>
            <a:lvl1pPr>
              <a:defRPr sz="3200" b="0">
                <a:latin typeface="Arial" panose="020B0604020202020204" pitchFamily="34" charset="0"/>
                <a:cs typeface="Arial" panose="020B0604020202020204" pitchFamily="34" charset="0"/>
              </a:defRPr>
            </a:lvl1pPr>
          </a:lstStyle>
          <a:p>
            <a:r>
              <a:rPr lang="en-US" dirty="0"/>
              <a:t>CLICK TO EDIT MASTER TITLE STYLE</a:t>
            </a:r>
            <a:endParaRPr lang="en-NZ" dirty="0"/>
          </a:p>
        </p:txBody>
      </p:sp>
      <p:sp>
        <p:nvSpPr>
          <p:cNvPr id="95" name="Content Placeholder 21">
            <a:extLst>
              <a:ext uri="{FF2B5EF4-FFF2-40B4-BE49-F238E27FC236}">
                <a16:creationId xmlns:a16="http://schemas.microsoft.com/office/drawing/2014/main" id="{5AB17C7E-B294-48AF-8ADB-6B3A3CCA34AE}"/>
              </a:ext>
            </a:extLst>
          </p:cNvPr>
          <p:cNvSpPr>
            <a:spLocks noGrp="1"/>
          </p:cNvSpPr>
          <p:nvPr>
            <p:ph sz="quarter" idx="10" hasCustomPrompt="1"/>
          </p:nvPr>
        </p:nvSpPr>
        <p:spPr>
          <a:xfrm>
            <a:off x="227013" y="3263900"/>
            <a:ext cx="4668837" cy="584200"/>
          </a:xfrm>
        </p:spPr>
        <p:txBody>
          <a:bodyPr>
            <a:normAutofit/>
          </a:bodyPr>
          <a:lstStyle>
            <a:lvl1pPr marL="0" indent="0">
              <a:buNone/>
              <a:defRPr sz="2000" spc="300"/>
            </a:lvl1pPr>
          </a:lstStyle>
          <a:p>
            <a:pPr lvl="0"/>
            <a:r>
              <a:rPr lang="en-US" dirty="0"/>
              <a:t>CLICK TO EDIT MASTER TEXT STYLES</a:t>
            </a:r>
          </a:p>
        </p:txBody>
      </p:sp>
      <p:cxnSp>
        <p:nvCxnSpPr>
          <p:cNvPr id="70" name="Straight Connector 69">
            <a:extLst>
              <a:ext uri="{FF2B5EF4-FFF2-40B4-BE49-F238E27FC236}">
                <a16:creationId xmlns:a16="http://schemas.microsoft.com/office/drawing/2014/main" id="{7F19A08E-4E01-41BE-ACB8-35E194EFFDA4}"/>
              </a:ext>
            </a:extLst>
          </p:cNvPr>
          <p:cNvCxnSpPr/>
          <p:nvPr userDrawn="1"/>
        </p:nvCxnSpPr>
        <p:spPr>
          <a:xfrm>
            <a:off x="0" y="6390168"/>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6" name="Picture 45">
            <a:extLst>
              <a:ext uri="{FF2B5EF4-FFF2-40B4-BE49-F238E27FC236}">
                <a16:creationId xmlns:a16="http://schemas.microsoft.com/office/drawing/2014/main" id="{5639732E-35F5-42C5-8829-6ED4552999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037" y="152400"/>
            <a:ext cx="2992193" cy="622376"/>
          </a:xfrm>
          <a:prstGeom prst="rect">
            <a:avLst/>
          </a:prstGeom>
        </p:spPr>
      </p:pic>
      <p:pic>
        <p:nvPicPr>
          <p:cNvPr id="47" name="Picture 46" descr="Brand assets and guidelines - Wellington City Council">
            <a:extLst>
              <a:ext uri="{FF2B5EF4-FFF2-40B4-BE49-F238E27FC236}">
                <a16:creationId xmlns:a16="http://schemas.microsoft.com/office/drawing/2014/main" id="{7BF33E68-C830-4D78-A12E-0C3C005E3718}"/>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8806" t="17429" r="8806" b="17429"/>
          <a:stretch/>
        </p:blipFill>
        <p:spPr bwMode="auto">
          <a:xfrm>
            <a:off x="3146378" y="166390"/>
            <a:ext cx="2139588" cy="67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63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FB3949-4386-4F8C-A2AC-7E28781EF619}"/>
              </a:ext>
            </a:extLst>
          </p:cNvPr>
          <p:cNvSpPr/>
          <p:nvPr userDrawn="1"/>
        </p:nvSpPr>
        <p:spPr>
          <a:xfrm flipV="1">
            <a:off x="0" y="-1"/>
            <a:ext cx="12191999" cy="127590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NZ" dirty="0"/>
          </a:p>
        </p:txBody>
      </p:sp>
      <p:sp>
        <p:nvSpPr>
          <p:cNvPr id="8" name="Title 1">
            <a:extLst>
              <a:ext uri="{FF2B5EF4-FFF2-40B4-BE49-F238E27FC236}">
                <a16:creationId xmlns:a16="http://schemas.microsoft.com/office/drawing/2014/main" id="{6C5C87F1-CFC8-4B0E-90D0-B089EA8945BB}"/>
              </a:ext>
            </a:extLst>
          </p:cNvPr>
          <p:cNvSpPr>
            <a:spLocks noGrp="1"/>
          </p:cNvSpPr>
          <p:nvPr>
            <p:ph type="title"/>
          </p:nvPr>
        </p:nvSpPr>
        <p:spPr>
          <a:xfrm>
            <a:off x="203200" y="138224"/>
            <a:ext cx="10014688" cy="999460"/>
          </a:xfrm>
        </p:spPr>
        <p:txBody>
          <a:bodyPr>
            <a:normAutofit/>
          </a:bodyPr>
          <a:lstStyle>
            <a:lvl1pPr>
              <a:defRPr sz="2400" b="1">
                <a:solidFill>
                  <a:srgbClr val="5B5C60"/>
                </a:solidFill>
                <a:latin typeface="Arial" panose="020B0604020202020204" pitchFamily="34" charset="0"/>
                <a:cs typeface="Arial" panose="020B0604020202020204" pitchFamily="34" charset="0"/>
              </a:defRPr>
            </a:lvl1pPr>
          </a:lstStyle>
          <a:p>
            <a:r>
              <a:rPr lang="en-US" dirty="0"/>
              <a:t>Click to edit Master title style</a:t>
            </a:r>
            <a:endParaRPr lang="en-NZ" dirty="0"/>
          </a:p>
        </p:txBody>
      </p:sp>
      <p:sp>
        <p:nvSpPr>
          <p:cNvPr id="20" name="Footer Placeholder 4">
            <a:extLst>
              <a:ext uri="{FF2B5EF4-FFF2-40B4-BE49-F238E27FC236}">
                <a16:creationId xmlns:a16="http://schemas.microsoft.com/office/drawing/2014/main" id="{B9CA9E0E-E1EA-4567-8761-9D60768E2299}"/>
              </a:ext>
            </a:extLst>
          </p:cNvPr>
          <p:cNvSpPr>
            <a:spLocks noGrp="1"/>
          </p:cNvSpPr>
          <p:nvPr>
            <p:ph type="ftr" sz="quarter" idx="11"/>
          </p:nvPr>
        </p:nvSpPr>
        <p:spPr>
          <a:xfrm>
            <a:off x="276448" y="6421799"/>
            <a:ext cx="6602818" cy="436201"/>
          </a:xfrm>
          <a:prstGeom prst="rect">
            <a:avLst/>
          </a:prstGeom>
        </p:spPr>
        <p:txBody>
          <a:bodyPr anchor="ctr"/>
          <a:lstStyle>
            <a:lvl1pPr algn="l">
              <a:lnSpc>
                <a:spcPct val="80000"/>
              </a:lnSpc>
              <a:defRPr sz="800">
                <a:solidFill>
                  <a:srgbClr val="5B5C60"/>
                </a:solidFill>
                <a:latin typeface="Arial" panose="020B0604020202020204" pitchFamily="34" charset="0"/>
                <a:cs typeface="Arial" panose="020B0604020202020204" pitchFamily="34" charset="0"/>
              </a:defRPr>
            </a:lvl1pPr>
          </a:lstStyle>
          <a:p>
            <a:r>
              <a:rPr lang="en-NZ"/>
              <a:t>Write your footer here Write your footer here</a:t>
            </a:r>
            <a:endParaRPr lang="en-NZ" dirty="0"/>
          </a:p>
        </p:txBody>
      </p:sp>
      <p:cxnSp>
        <p:nvCxnSpPr>
          <p:cNvPr id="21" name="Straight Connector 20">
            <a:extLst>
              <a:ext uri="{FF2B5EF4-FFF2-40B4-BE49-F238E27FC236}">
                <a16:creationId xmlns:a16="http://schemas.microsoft.com/office/drawing/2014/main" id="{E6CCB7A9-6281-4765-80C6-2950EF93C89F}"/>
              </a:ext>
            </a:extLst>
          </p:cNvPr>
          <p:cNvCxnSpPr/>
          <p:nvPr userDrawn="1"/>
        </p:nvCxnSpPr>
        <p:spPr>
          <a:xfrm>
            <a:off x="0" y="6390168"/>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A64EA6A7-D172-4B96-AE12-5BF1FF02C626}"/>
              </a:ext>
            </a:extLst>
          </p:cNvPr>
          <p:cNvSpPr txBox="1">
            <a:spLocks/>
          </p:cNvSpPr>
          <p:nvPr userDrawn="1"/>
        </p:nvSpPr>
        <p:spPr>
          <a:xfrm>
            <a:off x="9784794" y="6448191"/>
            <a:ext cx="2044140" cy="35487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800" b="0" spc="200" baseline="0" dirty="0">
                <a:solidFill>
                  <a:srgbClr val="5B5C60"/>
                </a:solidFill>
              </a:rPr>
              <a:t>COLMAR BRUNTON 2020</a:t>
            </a:r>
          </a:p>
        </p:txBody>
      </p:sp>
      <p:sp>
        <p:nvSpPr>
          <p:cNvPr id="23" name="Text Placeholder 3">
            <a:extLst>
              <a:ext uri="{FF2B5EF4-FFF2-40B4-BE49-F238E27FC236}">
                <a16:creationId xmlns:a16="http://schemas.microsoft.com/office/drawing/2014/main" id="{EDA9B660-076D-4192-AF2B-BD539E38303A}"/>
              </a:ext>
            </a:extLst>
          </p:cNvPr>
          <p:cNvSpPr>
            <a:spLocks noGrp="1"/>
          </p:cNvSpPr>
          <p:nvPr>
            <p:ph type="body" sz="quarter" idx="13"/>
          </p:nvPr>
        </p:nvSpPr>
        <p:spPr>
          <a:xfrm>
            <a:off x="201613" y="1584325"/>
            <a:ext cx="11728450" cy="4476750"/>
          </a:xfrm>
        </p:spPr>
        <p:txBody>
          <a:bodyPr>
            <a:normAutofit/>
          </a:bodyPr>
          <a:lstStyle>
            <a:lvl1pPr>
              <a:defRPr sz="1600"/>
            </a:lvl1pPr>
            <a:lvl2pPr>
              <a:defRPr sz="1400"/>
            </a:lvl2pPr>
            <a:lvl3pPr>
              <a:defRPr sz="12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24" name="TextBox 23">
            <a:extLst>
              <a:ext uri="{FF2B5EF4-FFF2-40B4-BE49-F238E27FC236}">
                <a16:creationId xmlns:a16="http://schemas.microsoft.com/office/drawing/2014/main" id="{52AAA173-291E-46B7-9044-7110FD609437}"/>
              </a:ext>
            </a:extLst>
          </p:cNvPr>
          <p:cNvSpPr txBox="1"/>
          <p:nvPr userDrawn="1"/>
        </p:nvSpPr>
        <p:spPr>
          <a:xfrm>
            <a:off x="11653284" y="6496494"/>
            <a:ext cx="421758" cy="246221"/>
          </a:xfrm>
          <a:prstGeom prst="rect">
            <a:avLst/>
          </a:prstGeom>
          <a:noFill/>
        </p:spPr>
        <p:txBody>
          <a:bodyPr wrap="square" rtlCol="0">
            <a:spAutoFit/>
          </a:bodyPr>
          <a:lstStyle/>
          <a:p>
            <a:pPr algn="r"/>
            <a:fld id="{D2AC53BE-FC99-4313-9A7F-37F64202BC93}" type="slidenum">
              <a:rPr lang="en-NZ" sz="1000" smtClean="0">
                <a:solidFill>
                  <a:srgbClr val="5B5C60"/>
                </a:solidFill>
              </a:rPr>
              <a:pPr algn="r"/>
              <a:t>‹#›</a:t>
            </a:fld>
            <a:endParaRPr lang="en-NZ" sz="1000" dirty="0">
              <a:solidFill>
                <a:srgbClr val="5B5C60"/>
              </a:solidFill>
            </a:endParaRPr>
          </a:p>
        </p:txBody>
      </p:sp>
      <p:pic>
        <p:nvPicPr>
          <p:cNvPr id="11" name="Picture 10">
            <a:extLst>
              <a:ext uri="{FF2B5EF4-FFF2-40B4-BE49-F238E27FC236}">
                <a16:creationId xmlns:a16="http://schemas.microsoft.com/office/drawing/2014/main" id="{3EF1E6A1-D7D6-4698-8325-70A050DC87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16774" y="218507"/>
            <a:ext cx="1866710" cy="388276"/>
          </a:xfrm>
          <a:prstGeom prst="rect">
            <a:avLst/>
          </a:prstGeom>
        </p:spPr>
      </p:pic>
      <p:pic>
        <p:nvPicPr>
          <p:cNvPr id="18" name="Picture 17">
            <a:extLst>
              <a:ext uri="{FF2B5EF4-FFF2-40B4-BE49-F238E27FC236}">
                <a16:creationId xmlns:a16="http://schemas.microsoft.com/office/drawing/2014/main" id="{43ABBEE3-EA3C-45C4-9CD5-354920B064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76145" y="692916"/>
            <a:ext cx="1492213" cy="376252"/>
          </a:xfrm>
          <a:prstGeom prst="rect">
            <a:avLst/>
          </a:prstGeom>
        </p:spPr>
      </p:pic>
    </p:spTree>
    <p:extLst>
      <p:ext uri="{BB962C8B-B14F-4D97-AF65-F5344CB8AC3E}">
        <p14:creationId xmlns:p14="http://schemas.microsoft.com/office/powerpoint/2010/main" val="3712006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EAA81C-2885-46F3-8AA1-878DE739FA04}"/>
              </a:ext>
            </a:extLst>
          </p:cNvPr>
          <p:cNvSpPr/>
          <p:nvPr userDrawn="1"/>
        </p:nvSpPr>
        <p:spPr>
          <a:xfrm>
            <a:off x="0" y="1275905"/>
            <a:ext cx="12191999" cy="511192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NZ" dirty="0"/>
          </a:p>
        </p:txBody>
      </p:sp>
      <p:sp>
        <p:nvSpPr>
          <p:cNvPr id="8" name="Title 1">
            <a:extLst>
              <a:ext uri="{FF2B5EF4-FFF2-40B4-BE49-F238E27FC236}">
                <a16:creationId xmlns:a16="http://schemas.microsoft.com/office/drawing/2014/main" id="{3D2DAE23-85B8-4C71-A751-9350D111B7FA}"/>
              </a:ext>
            </a:extLst>
          </p:cNvPr>
          <p:cNvSpPr>
            <a:spLocks noGrp="1"/>
          </p:cNvSpPr>
          <p:nvPr>
            <p:ph type="title"/>
          </p:nvPr>
        </p:nvSpPr>
        <p:spPr>
          <a:xfrm>
            <a:off x="203200" y="138224"/>
            <a:ext cx="10014688" cy="999460"/>
          </a:xfrm>
        </p:spPr>
        <p:txBody>
          <a:bodyPr>
            <a:normAutofit/>
          </a:bodyPr>
          <a:lstStyle>
            <a:lvl1pPr>
              <a:defRPr sz="2400" b="1">
                <a:solidFill>
                  <a:srgbClr val="5B5C60"/>
                </a:solidFill>
                <a:latin typeface="Arial" panose="020B0604020202020204" pitchFamily="34" charset="0"/>
                <a:cs typeface="Arial" panose="020B0604020202020204" pitchFamily="34" charset="0"/>
              </a:defRPr>
            </a:lvl1pPr>
          </a:lstStyle>
          <a:p>
            <a:r>
              <a:rPr lang="en-US" dirty="0"/>
              <a:t>Click to edit Master title style</a:t>
            </a:r>
            <a:endParaRPr lang="en-NZ" dirty="0"/>
          </a:p>
        </p:txBody>
      </p:sp>
      <p:sp>
        <p:nvSpPr>
          <p:cNvPr id="9" name="Footer Placeholder 4">
            <a:extLst>
              <a:ext uri="{FF2B5EF4-FFF2-40B4-BE49-F238E27FC236}">
                <a16:creationId xmlns:a16="http://schemas.microsoft.com/office/drawing/2014/main" id="{DBCD6350-A231-44B5-B400-032084C30C4A}"/>
              </a:ext>
            </a:extLst>
          </p:cNvPr>
          <p:cNvSpPr>
            <a:spLocks noGrp="1"/>
          </p:cNvSpPr>
          <p:nvPr>
            <p:ph type="ftr" sz="quarter" idx="11"/>
          </p:nvPr>
        </p:nvSpPr>
        <p:spPr>
          <a:xfrm>
            <a:off x="276448" y="6421799"/>
            <a:ext cx="6602818" cy="436201"/>
          </a:xfrm>
          <a:prstGeom prst="rect">
            <a:avLst/>
          </a:prstGeom>
        </p:spPr>
        <p:txBody>
          <a:bodyPr anchor="ctr"/>
          <a:lstStyle>
            <a:lvl1pPr algn="l">
              <a:lnSpc>
                <a:spcPct val="80000"/>
              </a:lnSpc>
              <a:defRPr sz="800">
                <a:solidFill>
                  <a:srgbClr val="5B5C60"/>
                </a:solidFill>
                <a:latin typeface="Arial" panose="020B0604020202020204" pitchFamily="34" charset="0"/>
                <a:cs typeface="Arial" panose="020B0604020202020204" pitchFamily="34" charset="0"/>
              </a:defRPr>
            </a:lvl1pPr>
          </a:lstStyle>
          <a:p>
            <a:r>
              <a:rPr lang="en-NZ"/>
              <a:t>Write your footer here Write your footer here</a:t>
            </a:r>
            <a:endParaRPr lang="en-NZ" dirty="0"/>
          </a:p>
        </p:txBody>
      </p:sp>
      <p:cxnSp>
        <p:nvCxnSpPr>
          <p:cNvPr id="10" name="Straight Connector 9">
            <a:extLst>
              <a:ext uri="{FF2B5EF4-FFF2-40B4-BE49-F238E27FC236}">
                <a16:creationId xmlns:a16="http://schemas.microsoft.com/office/drawing/2014/main" id="{CD42B3AD-B1D5-482F-8666-BE58B9516857}"/>
              </a:ext>
            </a:extLst>
          </p:cNvPr>
          <p:cNvCxnSpPr/>
          <p:nvPr userDrawn="1"/>
        </p:nvCxnSpPr>
        <p:spPr>
          <a:xfrm>
            <a:off x="0" y="6390168"/>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537C9C68-9A99-4B9A-949E-7BF4FB959936}"/>
              </a:ext>
            </a:extLst>
          </p:cNvPr>
          <p:cNvSpPr txBox="1">
            <a:spLocks/>
          </p:cNvSpPr>
          <p:nvPr userDrawn="1"/>
        </p:nvSpPr>
        <p:spPr>
          <a:xfrm>
            <a:off x="9784794" y="6448191"/>
            <a:ext cx="2044140" cy="35487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800" b="0" spc="200" baseline="0" dirty="0">
                <a:solidFill>
                  <a:srgbClr val="5B5C60"/>
                </a:solidFill>
              </a:rPr>
              <a:t>COLMAR BRUNTON 2020</a:t>
            </a:r>
          </a:p>
        </p:txBody>
      </p:sp>
      <p:sp>
        <p:nvSpPr>
          <p:cNvPr id="12" name="Text Placeholder 3">
            <a:extLst>
              <a:ext uri="{FF2B5EF4-FFF2-40B4-BE49-F238E27FC236}">
                <a16:creationId xmlns:a16="http://schemas.microsoft.com/office/drawing/2014/main" id="{AE0C47C8-8520-4D3F-8DF6-64984370C2C0}"/>
              </a:ext>
            </a:extLst>
          </p:cNvPr>
          <p:cNvSpPr>
            <a:spLocks noGrp="1"/>
          </p:cNvSpPr>
          <p:nvPr>
            <p:ph type="body" sz="quarter" idx="13"/>
          </p:nvPr>
        </p:nvSpPr>
        <p:spPr>
          <a:xfrm>
            <a:off x="201613" y="1584325"/>
            <a:ext cx="11728450" cy="4476750"/>
          </a:xfrm>
        </p:spPr>
        <p:txBody>
          <a:bodyPr>
            <a:normAutofit/>
          </a:bodyPr>
          <a:lstStyle>
            <a:lvl1pPr>
              <a:defRPr sz="1600"/>
            </a:lvl1pPr>
            <a:lvl2pPr>
              <a:defRPr sz="1400"/>
            </a:lvl2pPr>
            <a:lvl3pPr>
              <a:defRPr sz="12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13" name="TextBox 12">
            <a:extLst>
              <a:ext uri="{FF2B5EF4-FFF2-40B4-BE49-F238E27FC236}">
                <a16:creationId xmlns:a16="http://schemas.microsoft.com/office/drawing/2014/main" id="{A66AF850-E120-4254-B523-83BC81751618}"/>
              </a:ext>
            </a:extLst>
          </p:cNvPr>
          <p:cNvSpPr txBox="1"/>
          <p:nvPr userDrawn="1"/>
        </p:nvSpPr>
        <p:spPr>
          <a:xfrm>
            <a:off x="11653284" y="6496494"/>
            <a:ext cx="421758" cy="246221"/>
          </a:xfrm>
          <a:prstGeom prst="rect">
            <a:avLst/>
          </a:prstGeom>
          <a:noFill/>
        </p:spPr>
        <p:txBody>
          <a:bodyPr wrap="square" rtlCol="0">
            <a:spAutoFit/>
          </a:bodyPr>
          <a:lstStyle/>
          <a:p>
            <a:pPr algn="r"/>
            <a:fld id="{D2AC53BE-FC99-4313-9A7F-37F64202BC93}" type="slidenum">
              <a:rPr lang="en-NZ" sz="1000" smtClean="0">
                <a:solidFill>
                  <a:srgbClr val="5B5C60"/>
                </a:solidFill>
              </a:rPr>
              <a:pPr algn="r"/>
              <a:t>‹#›</a:t>
            </a:fld>
            <a:endParaRPr lang="en-NZ" sz="1000" dirty="0">
              <a:solidFill>
                <a:srgbClr val="5B5C60"/>
              </a:solidFill>
            </a:endParaRPr>
          </a:p>
        </p:txBody>
      </p:sp>
      <p:pic>
        <p:nvPicPr>
          <p:cNvPr id="14" name="Picture 13">
            <a:extLst>
              <a:ext uri="{FF2B5EF4-FFF2-40B4-BE49-F238E27FC236}">
                <a16:creationId xmlns:a16="http://schemas.microsoft.com/office/drawing/2014/main" id="{789D6E8D-E5A4-4B60-B5E8-5AFF39C91F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16774" y="218507"/>
            <a:ext cx="1866710" cy="388276"/>
          </a:xfrm>
          <a:prstGeom prst="rect">
            <a:avLst/>
          </a:prstGeom>
        </p:spPr>
      </p:pic>
      <p:pic>
        <p:nvPicPr>
          <p:cNvPr id="15" name="Picture 14">
            <a:extLst>
              <a:ext uri="{FF2B5EF4-FFF2-40B4-BE49-F238E27FC236}">
                <a16:creationId xmlns:a16="http://schemas.microsoft.com/office/drawing/2014/main" id="{4A74C156-7D98-4C4D-A364-213016E246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76145" y="692916"/>
            <a:ext cx="1492213" cy="376252"/>
          </a:xfrm>
          <a:prstGeom prst="rect">
            <a:avLst/>
          </a:prstGeom>
        </p:spPr>
      </p:pic>
    </p:spTree>
    <p:extLst>
      <p:ext uri="{BB962C8B-B14F-4D97-AF65-F5344CB8AC3E}">
        <p14:creationId xmlns:p14="http://schemas.microsoft.com/office/powerpoint/2010/main" val="1594437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DFCB32-BD99-4F20-B8E6-C475EF70313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0535"/>
          <a:stretch/>
        </p:blipFill>
        <p:spPr>
          <a:xfrm>
            <a:off x="1910172" y="0"/>
            <a:ext cx="10281828" cy="6858000"/>
          </a:xfrm>
          <a:prstGeom prst="rect">
            <a:avLst/>
          </a:prstGeom>
        </p:spPr>
      </p:pic>
      <p:sp>
        <p:nvSpPr>
          <p:cNvPr id="11" name="Freeform: Shape 10">
            <a:extLst>
              <a:ext uri="{FF2B5EF4-FFF2-40B4-BE49-F238E27FC236}">
                <a16:creationId xmlns:a16="http://schemas.microsoft.com/office/drawing/2014/main" id="{996C4B02-A831-4AD8-914F-F987900865D0}"/>
              </a:ext>
            </a:extLst>
          </p:cNvPr>
          <p:cNvSpPr/>
          <p:nvPr userDrawn="1"/>
        </p:nvSpPr>
        <p:spPr>
          <a:xfrm flipV="1">
            <a:off x="1419225" y="0"/>
            <a:ext cx="5651500" cy="6858000"/>
          </a:xfrm>
          <a:custGeom>
            <a:avLst/>
            <a:gdLst>
              <a:gd name="connsiteX0" fmla="*/ 0 w 5651500"/>
              <a:gd name="connsiteY0" fmla="*/ 6858000 h 6858000"/>
              <a:gd name="connsiteX1" fmla="*/ 4476750 w 5651500"/>
              <a:gd name="connsiteY1" fmla="*/ 6858000 h 6858000"/>
              <a:gd name="connsiteX2" fmla="*/ 5651500 w 5651500"/>
              <a:gd name="connsiteY2" fmla="*/ 6858000 h 6858000"/>
              <a:gd name="connsiteX3" fmla="*/ 4476750 w 5651500"/>
              <a:gd name="connsiteY3" fmla="*/ 0 h 6858000"/>
              <a:gd name="connsiteX4" fmla="*/ 4476750 w 5651500"/>
              <a:gd name="connsiteY4" fmla="*/ 1 h 6858000"/>
              <a:gd name="connsiteX5" fmla="*/ 0 w 5651500"/>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1500" h="6858000">
                <a:moveTo>
                  <a:pt x="0" y="6858000"/>
                </a:moveTo>
                <a:lnTo>
                  <a:pt x="4476750" y="6858000"/>
                </a:lnTo>
                <a:lnTo>
                  <a:pt x="5651500" y="6858000"/>
                </a:lnTo>
                <a:lnTo>
                  <a:pt x="4476750" y="0"/>
                </a:lnTo>
                <a:lnTo>
                  <a:pt x="4476750" y="1"/>
                </a:lnTo>
                <a:lnTo>
                  <a:pt x="0" y="1"/>
                </a:lnTo>
                <a:close/>
              </a:path>
            </a:pathLst>
          </a:custGeom>
          <a:gradFill>
            <a:gsLst>
              <a:gs pos="0">
                <a:srgbClr val="F69021"/>
              </a:gs>
              <a:gs pos="50000">
                <a:srgbClr val="8EC742"/>
              </a:gs>
              <a:gs pos="100000">
                <a:srgbClr val="1CB3B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Freeform: Shape 11">
            <a:extLst>
              <a:ext uri="{FF2B5EF4-FFF2-40B4-BE49-F238E27FC236}">
                <a16:creationId xmlns:a16="http://schemas.microsoft.com/office/drawing/2014/main" id="{951B1124-5310-4DAC-819A-96D188CF1A64}"/>
              </a:ext>
            </a:extLst>
          </p:cNvPr>
          <p:cNvSpPr/>
          <p:nvPr userDrawn="1"/>
        </p:nvSpPr>
        <p:spPr>
          <a:xfrm flipV="1">
            <a:off x="0" y="0"/>
            <a:ext cx="6838950" cy="6858000"/>
          </a:xfrm>
          <a:custGeom>
            <a:avLst/>
            <a:gdLst>
              <a:gd name="connsiteX0" fmla="*/ 0 w 6838950"/>
              <a:gd name="connsiteY0" fmla="*/ 6858000 h 6858000"/>
              <a:gd name="connsiteX1" fmla="*/ 1187450 w 6838950"/>
              <a:gd name="connsiteY1" fmla="*/ 6858000 h 6858000"/>
              <a:gd name="connsiteX2" fmla="*/ 2070100 w 6838950"/>
              <a:gd name="connsiteY2" fmla="*/ 6858000 h 6858000"/>
              <a:gd name="connsiteX3" fmla="*/ 5664200 w 6838950"/>
              <a:gd name="connsiteY3" fmla="*/ 6858000 h 6858000"/>
              <a:gd name="connsiteX4" fmla="*/ 6838950 w 6838950"/>
              <a:gd name="connsiteY4" fmla="*/ 6858000 h 6858000"/>
              <a:gd name="connsiteX5" fmla="*/ 5664200 w 6838950"/>
              <a:gd name="connsiteY5" fmla="*/ 0 h 6858000"/>
              <a:gd name="connsiteX6" fmla="*/ 5664200 w 6838950"/>
              <a:gd name="connsiteY6" fmla="*/ 1 h 6858000"/>
              <a:gd name="connsiteX7" fmla="*/ 2070100 w 6838950"/>
              <a:gd name="connsiteY7" fmla="*/ 1 h 6858000"/>
              <a:gd name="connsiteX8" fmla="*/ 2070100 w 6838950"/>
              <a:gd name="connsiteY8" fmla="*/ 0 h 6858000"/>
              <a:gd name="connsiteX9" fmla="*/ 0 w 6838950"/>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38950" h="6858000">
                <a:moveTo>
                  <a:pt x="0" y="6858000"/>
                </a:moveTo>
                <a:lnTo>
                  <a:pt x="1187450" y="6858000"/>
                </a:lnTo>
                <a:lnTo>
                  <a:pt x="2070100" y="6858000"/>
                </a:lnTo>
                <a:lnTo>
                  <a:pt x="5664200" y="6858000"/>
                </a:lnTo>
                <a:lnTo>
                  <a:pt x="6838950" y="6858000"/>
                </a:lnTo>
                <a:lnTo>
                  <a:pt x="5664200" y="0"/>
                </a:lnTo>
                <a:lnTo>
                  <a:pt x="5664200" y="1"/>
                </a:lnTo>
                <a:lnTo>
                  <a:pt x="2070100" y="1"/>
                </a:lnTo>
                <a:lnTo>
                  <a:pt x="2070100" y="0"/>
                </a:lnTo>
                <a:lnTo>
                  <a:pt x="0" y="0"/>
                </a:lnTo>
                <a:close/>
              </a:path>
            </a:pathLst>
          </a:custGeom>
          <a:solidFill>
            <a:schemeClr val="bg1"/>
          </a:solidFill>
          <a:ln>
            <a:noFill/>
          </a:ln>
          <a:effectLst>
            <a:outerShdw blurRad="203200" dist="38100" algn="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Title 19">
            <a:extLst>
              <a:ext uri="{FF2B5EF4-FFF2-40B4-BE49-F238E27FC236}">
                <a16:creationId xmlns:a16="http://schemas.microsoft.com/office/drawing/2014/main" id="{1717CB04-2454-49BB-B390-9E092F094A05}"/>
              </a:ext>
            </a:extLst>
          </p:cNvPr>
          <p:cNvSpPr>
            <a:spLocks noGrp="1"/>
          </p:cNvSpPr>
          <p:nvPr>
            <p:ph type="title" hasCustomPrompt="1"/>
          </p:nvPr>
        </p:nvSpPr>
        <p:spPr>
          <a:xfrm>
            <a:off x="227176" y="2665411"/>
            <a:ext cx="5651500" cy="1527175"/>
          </a:xfrm>
        </p:spPr>
        <p:txBody>
          <a:bodyPr>
            <a:normAutofit/>
          </a:bodyPr>
          <a:lstStyle>
            <a:lvl1pPr>
              <a:defRPr sz="3200" b="0">
                <a:latin typeface="Arial" panose="020B0604020202020204" pitchFamily="34" charset="0"/>
                <a:cs typeface="Arial" panose="020B0604020202020204" pitchFamily="34" charset="0"/>
              </a:defRPr>
            </a:lvl1pPr>
          </a:lstStyle>
          <a:p>
            <a:r>
              <a:rPr lang="en-US" dirty="0"/>
              <a:t>CLICK TO EDIT MASTER TITLE STYLE</a:t>
            </a:r>
            <a:endParaRPr lang="en-NZ" dirty="0"/>
          </a:p>
        </p:txBody>
      </p:sp>
      <p:pic>
        <p:nvPicPr>
          <p:cNvPr id="9" name="Picture 8">
            <a:extLst>
              <a:ext uri="{FF2B5EF4-FFF2-40B4-BE49-F238E27FC236}">
                <a16:creationId xmlns:a16="http://schemas.microsoft.com/office/drawing/2014/main" id="{CF69B32B-E4FE-4E36-AAF2-9365E0AFFC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037" y="152400"/>
            <a:ext cx="2992193" cy="622376"/>
          </a:xfrm>
          <a:prstGeom prst="rect">
            <a:avLst/>
          </a:prstGeom>
        </p:spPr>
      </p:pic>
      <p:pic>
        <p:nvPicPr>
          <p:cNvPr id="13" name="Picture 12" descr="Brand assets and guidelines - Wellington City Council">
            <a:extLst>
              <a:ext uri="{FF2B5EF4-FFF2-40B4-BE49-F238E27FC236}">
                <a16:creationId xmlns:a16="http://schemas.microsoft.com/office/drawing/2014/main" id="{BE7736EC-D96E-4265-9DBD-19A95DCB5C94}"/>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8806" t="17429" r="8806" b="17429"/>
          <a:stretch/>
        </p:blipFill>
        <p:spPr bwMode="auto">
          <a:xfrm>
            <a:off x="3146378" y="166390"/>
            <a:ext cx="2139588" cy="6747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E3B8B44-2CC1-4EA2-80FF-5A243E8162B9}"/>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227022" y="5906447"/>
            <a:ext cx="2733203" cy="816119"/>
          </a:xfrm>
          <a:prstGeom prst="rect">
            <a:avLst/>
          </a:prstGeom>
        </p:spPr>
      </p:pic>
    </p:spTree>
    <p:extLst>
      <p:ext uri="{BB962C8B-B14F-4D97-AF65-F5344CB8AC3E}">
        <p14:creationId xmlns:p14="http://schemas.microsoft.com/office/powerpoint/2010/main" val="2452859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689167-3DCB-467E-A415-C032986B85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05000" y="-2"/>
            <a:ext cx="10287000" cy="6858000"/>
          </a:xfrm>
          <a:prstGeom prst="rect">
            <a:avLst/>
          </a:prstGeom>
        </p:spPr>
      </p:pic>
      <p:sp>
        <p:nvSpPr>
          <p:cNvPr id="9" name="Freeform: Shape 8">
            <a:extLst>
              <a:ext uri="{FF2B5EF4-FFF2-40B4-BE49-F238E27FC236}">
                <a16:creationId xmlns:a16="http://schemas.microsoft.com/office/drawing/2014/main" id="{67147250-67B0-4C46-9A0F-79C6457576E9}"/>
              </a:ext>
            </a:extLst>
          </p:cNvPr>
          <p:cNvSpPr/>
          <p:nvPr userDrawn="1"/>
        </p:nvSpPr>
        <p:spPr>
          <a:xfrm flipV="1">
            <a:off x="1419225" y="0"/>
            <a:ext cx="5651500" cy="6858000"/>
          </a:xfrm>
          <a:custGeom>
            <a:avLst/>
            <a:gdLst>
              <a:gd name="connsiteX0" fmla="*/ 0 w 5651500"/>
              <a:gd name="connsiteY0" fmla="*/ 6858000 h 6858000"/>
              <a:gd name="connsiteX1" fmla="*/ 4476750 w 5651500"/>
              <a:gd name="connsiteY1" fmla="*/ 6858000 h 6858000"/>
              <a:gd name="connsiteX2" fmla="*/ 5651500 w 5651500"/>
              <a:gd name="connsiteY2" fmla="*/ 6858000 h 6858000"/>
              <a:gd name="connsiteX3" fmla="*/ 4476750 w 5651500"/>
              <a:gd name="connsiteY3" fmla="*/ 0 h 6858000"/>
              <a:gd name="connsiteX4" fmla="*/ 4476750 w 5651500"/>
              <a:gd name="connsiteY4" fmla="*/ 1 h 6858000"/>
              <a:gd name="connsiteX5" fmla="*/ 0 w 5651500"/>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1500" h="6858000">
                <a:moveTo>
                  <a:pt x="0" y="6858000"/>
                </a:moveTo>
                <a:lnTo>
                  <a:pt x="4476750" y="6858000"/>
                </a:lnTo>
                <a:lnTo>
                  <a:pt x="5651500" y="6858000"/>
                </a:lnTo>
                <a:lnTo>
                  <a:pt x="4476750" y="0"/>
                </a:lnTo>
                <a:lnTo>
                  <a:pt x="4476750" y="1"/>
                </a:lnTo>
                <a:lnTo>
                  <a:pt x="0" y="1"/>
                </a:lnTo>
                <a:close/>
              </a:path>
            </a:pathLst>
          </a:custGeom>
          <a:gradFill>
            <a:gsLst>
              <a:gs pos="0">
                <a:srgbClr val="F69021"/>
              </a:gs>
              <a:gs pos="50000">
                <a:srgbClr val="8EC742"/>
              </a:gs>
              <a:gs pos="100000">
                <a:srgbClr val="1CB3B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Freeform: Shape 14">
            <a:extLst>
              <a:ext uri="{FF2B5EF4-FFF2-40B4-BE49-F238E27FC236}">
                <a16:creationId xmlns:a16="http://schemas.microsoft.com/office/drawing/2014/main" id="{FCBEA351-3AE3-40C3-A6EB-CCAB8B306325}"/>
              </a:ext>
            </a:extLst>
          </p:cNvPr>
          <p:cNvSpPr/>
          <p:nvPr userDrawn="1"/>
        </p:nvSpPr>
        <p:spPr>
          <a:xfrm flipV="1">
            <a:off x="0" y="0"/>
            <a:ext cx="6838950" cy="6858000"/>
          </a:xfrm>
          <a:custGeom>
            <a:avLst/>
            <a:gdLst>
              <a:gd name="connsiteX0" fmla="*/ 0 w 6838950"/>
              <a:gd name="connsiteY0" fmla="*/ 6858000 h 6858000"/>
              <a:gd name="connsiteX1" fmla="*/ 1187450 w 6838950"/>
              <a:gd name="connsiteY1" fmla="*/ 6858000 h 6858000"/>
              <a:gd name="connsiteX2" fmla="*/ 2070100 w 6838950"/>
              <a:gd name="connsiteY2" fmla="*/ 6858000 h 6858000"/>
              <a:gd name="connsiteX3" fmla="*/ 5664200 w 6838950"/>
              <a:gd name="connsiteY3" fmla="*/ 6858000 h 6858000"/>
              <a:gd name="connsiteX4" fmla="*/ 6838950 w 6838950"/>
              <a:gd name="connsiteY4" fmla="*/ 6858000 h 6858000"/>
              <a:gd name="connsiteX5" fmla="*/ 5664200 w 6838950"/>
              <a:gd name="connsiteY5" fmla="*/ 0 h 6858000"/>
              <a:gd name="connsiteX6" fmla="*/ 5664200 w 6838950"/>
              <a:gd name="connsiteY6" fmla="*/ 1 h 6858000"/>
              <a:gd name="connsiteX7" fmla="*/ 2070100 w 6838950"/>
              <a:gd name="connsiteY7" fmla="*/ 1 h 6858000"/>
              <a:gd name="connsiteX8" fmla="*/ 2070100 w 6838950"/>
              <a:gd name="connsiteY8" fmla="*/ 0 h 6858000"/>
              <a:gd name="connsiteX9" fmla="*/ 0 w 6838950"/>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38950" h="6858000">
                <a:moveTo>
                  <a:pt x="0" y="6858000"/>
                </a:moveTo>
                <a:lnTo>
                  <a:pt x="1187450" y="6858000"/>
                </a:lnTo>
                <a:lnTo>
                  <a:pt x="2070100" y="6858000"/>
                </a:lnTo>
                <a:lnTo>
                  <a:pt x="5664200" y="6858000"/>
                </a:lnTo>
                <a:lnTo>
                  <a:pt x="6838950" y="6858000"/>
                </a:lnTo>
                <a:lnTo>
                  <a:pt x="5664200" y="0"/>
                </a:lnTo>
                <a:lnTo>
                  <a:pt x="5664200" y="1"/>
                </a:lnTo>
                <a:lnTo>
                  <a:pt x="2070100" y="1"/>
                </a:lnTo>
                <a:lnTo>
                  <a:pt x="2070100" y="0"/>
                </a:lnTo>
                <a:lnTo>
                  <a:pt x="0" y="0"/>
                </a:lnTo>
                <a:close/>
              </a:path>
            </a:pathLst>
          </a:custGeom>
          <a:solidFill>
            <a:schemeClr val="bg1"/>
          </a:solidFill>
          <a:ln>
            <a:noFill/>
          </a:ln>
          <a:effectLst>
            <a:outerShdw blurRad="203200" dist="38100" algn="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Title 19">
            <a:extLst>
              <a:ext uri="{FF2B5EF4-FFF2-40B4-BE49-F238E27FC236}">
                <a16:creationId xmlns:a16="http://schemas.microsoft.com/office/drawing/2014/main" id="{DDAE46DA-A2C2-4A61-B54B-AA1BE23E4791}"/>
              </a:ext>
            </a:extLst>
          </p:cNvPr>
          <p:cNvSpPr>
            <a:spLocks noGrp="1"/>
          </p:cNvSpPr>
          <p:nvPr>
            <p:ph type="title" hasCustomPrompt="1"/>
          </p:nvPr>
        </p:nvSpPr>
        <p:spPr>
          <a:xfrm>
            <a:off x="227176" y="2665411"/>
            <a:ext cx="5651500" cy="1527175"/>
          </a:xfrm>
        </p:spPr>
        <p:txBody>
          <a:bodyPr>
            <a:normAutofit/>
          </a:bodyPr>
          <a:lstStyle>
            <a:lvl1pPr>
              <a:defRPr sz="3200" b="0">
                <a:latin typeface="Arial" panose="020B0604020202020204" pitchFamily="34" charset="0"/>
                <a:cs typeface="Arial" panose="020B0604020202020204" pitchFamily="34" charset="0"/>
              </a:defRPr>
            </a:lvl1pPr>
          </a:lstStyle>
          <a:p>
            <a:r>
              <a:rPr lang="en-US" dirty="0"/>
              <a:t>CLICK TO EDIT MASTER TITLE STYLE</a:t>
            </a:r>
            <a:endParaRPr lang="en-NZ" dirty="0"/>
          </a:p>
        </p:txBody>
      </p:sp>
      <p:pic>
        <p:nvPicPr>
          <p:cNvPr id="10" name="Picture 9">
            <a:extLst>
              <a:ext uri="{FF2B5EF4-FFF2-40B4-BE49-F238E27FC236}">
                <a16:creationId xmlns:a16="http://schemas.microsoft.com/office/drawing/2014/main" id="{22AE45C1-8746-4064-BC11-CE3E2A5661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037" y="152400"/>
            <a:ext cx="2992193" cy="622376"/>
          </a:xfrm>
          <a:prstGeom prst="rect">
            <a:avLst/>
          </a:prstGeom>
        </p:spPr>
      </p:pic>
      <p:pic>
        <p:nvPicPr>
          <p:cNvPr id="11" name="Picture 10" descr="Brand assets and guidelines - Wellington City Council">
            <a:extLst>
              <a:ext uri="{FF2B5EF4-FFF2-40B4-BE49-F238E27FC236}">
                <a16:creationId xmlns:a16="http://schemas.microsoft.com/office/drawing/2014/main" id="{CDC7E6C5-E9DD-4953-A137-5FD0A6A5E3BA}"/>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8806" t="17429" r="8806" b="17429"/>
          <a:stretch/>
        </p:blipFill>
        <p:spPr bwMode="auto">
          <a:xfrm>
            <a:off x="3146378" y="166390"/>
            <a:ext cx="2139588" cy="6747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DB27826-B60C-47C3-A599-0CE39E3E518E}"/>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227022" y="5906447"/>
            <a:ext cx="2733203" cy="816119"/>
          </a:xfrm>
          <a:prstGeom prst="rect">
            <a:avLst/>
          </a:prstGeom>
        </p:spPr>
      </p:pic>
    </p:spTree>
    <p:extLst>
      <p:ext uri="{BB962C8B-B14F-4D97-AF65-F5344CB8AC3E}">
        <p14:creationId xmlns:p14="http://schemas.microsoft.com/office/powerpoint/2010/main" val="2983402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8EDF9C-39D9-445E-A07D-2705BF952F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00" y="0"/>
            <a:ext cx="9144000" cy="6858000"/>
          </a:xfrm>
          <a:prstGeom prst="rect">
            <a:avLst/>
          </a:prstGeom>
        </p:spPr>
      </p:pic>
      <p:sp>
        <p:nvSpPr>
          <p:cNvPr id="7" name="Freeform: Shape 6">
            <a:extLst>
              <a:ext uri="{FF2B5EF4-FFF2-40B4-BE49-F238E27FC236}">
                <a16:creationId xmlns:a16="http://schemas.microsoft.com/office/drawing/2014/main" id="{351E587C-BA77-46DE-A15E-32E1647FED2F}"/>
              </a:ext>
            </a:extLst>
          </p:cNvPr>
          <p:cNvSpPr/>
          <p:nvPr userDrawn="1"/>
        </p:nvSpPr>
        <p:spPr>
          <a:xfrm flipV="1">
            <a:off x="1419225" y="0"/>
            <a:ext cx="5651500" cy="6858000"/>
          </a:xfrm>
          <a:custGeom>
            <a:avLst/>
            <a:gdLst>
              <a:gd name="connsiteX0" fmla="*/ 0 w 5651500"/>
              <a:gd name="connsiteY0" fmla="*/ 6858000 h 6858000"/>
              <a:gd name="connsiteX1" fmla="*/ 4476750 w 5651500"/>
              <a:gd name="connsiteY1" fmla="*/ 6858000 h 6858000"/>
              <a:gd name="connsiteX2" fmla="*/ 5651500 w 5651500"/>
              <a:gd name="connsiteY2" fmla="*/ 6858000 h 6858000"/>
              <a:gd name="connsiteX3" fmla="*/ 4476750 w 5651500"/>
              <a:gd name="connsiteY3" fmla="*/ 0 h 6858000"/>
              <a:gd name="connsiteX4" fmla="*/ 4476750 w 5651500"/>
              <a:gd name="connsiteY4" fmla="*/ 1 h 6858000"/>
              <a:gd name="connsiteX5" fmla="*/ 0 w 5651500"/>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1500" h="6858000">
                <a:moveTo>
                  <a:pt x="0" y="6858000"/>
                </a:moveTo>
                <a:lnTo>
                  <a:pt x="4476750" y="6858000"/>
                </a:lnTo>
                <a:lnTo>
                  <a:pt x="5651500" y="6858000"/>
                </a:lnTo>
                <a:lnTo>
                  <a:pt x="4476750" y="0"/>
                </a:lnTo>
                <a:lnTo>
                  <a:pt x="4476750" y="1"/>
                </a:lnTo>
                <a:lnTo>
                  <a:pt x="0" y="1"/>
                </a:lnTo>
                <a:close/>
              </a:path>
            </a:pathLst>
          </a:custGeom>
          <a:gradFill>
            <a:gsLst>
              <a:gs pos="0">
                <a:srgbClr val="F69021"/>
              </a:gs>
              <a:gs pos="50000">
                <a:srgbClr val="8EC742"/>
              </a:gs>
              <a:gs pos="100000">
                <a:srgbClr val="1CB3B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Freeform: Shape 7">
            <a:extLst>
              <a:ext uri="{FF2B5EF4-FFF2-40B4-BE49-F238E27FC236}">
                <a16:creationId xmlns:a16="http://schemas.microsoft.com/office/drawing/2014/main" id="{CE9D0455-577C-4A89-A240-1F29021AB3D6}"/>
              </a:ext>
            </a:extLst>
          </p:cNvPr>
          <p:cNvSpPr/>
          <p:nvPr userDrawn="1"/>
        </p:nvSpPr>
        <p:spPr>
          <a:xfrm flipV="1">
            <a:off x="0" y="0"/>
            <a:ext cx="6838950" cy="6858000"/>
          </a:xfrm>
          <a:custGeom>
            <a:avLst/>
            <a:gdLst>
              <a:gd name="connsiteX0" fmla="*/ 0 w 6838950"/>
              <a:gd name="connsiteY0" fmla="*/ 6858000 h 6858000"/>
              <a:gd name="connsiteX1" fmla="*/ 1187450 w 6838950"/>
              <a:gd name="connsiteY1" fmla="*/ 6858000 h 6858000"/>
              <a:gd name="connsiteX2" fmla="*/ 2070100 w 6838950"/>
              <a:gd name="connsiteY2" fmla="*/ 6858000 h 6858000"/>
              <a:gd name="connsiteX3" fmla="*/ 5664200 w 6838950"/>
              <a:gd name="connsiteY3" fmla="*/ 6858000 h 6858000"/>
              <a:gd name="connsiteX4" fmla="*/ 6838950 w 6838950"/>
              <a:gd name="connsiteY4" fmla="*/ 6858000 h 6858000"/>
              <a:gd name="connsiteX5" fmla="*/ 5664200 w 6838950"/>
              <a:gd name="connsiteY5" fmla="*/ 0 h 6858000"/>
              <a:gd name="connsiteX6" fmla="*/ 5664200 w 6838950"/>
              <a:gd name="connsiteY6" fmla="*/ 1 h 6858000"/>
              <a:gd name="connsiteX7" fmla="*/ 2070100 w 6838950"/>
              <a:gd name="connsiteY7" fmla="*/ 1 h 6858000"/>
              <a:gd name="connsiteX8" fmla="*/ 2070100 w 6838950"/>
              <a:gd name="connsiteY8" fmla="*/ 0 h 6858000"/>
              <a:gd name="connsiteX9" fmla="*/ 0 w 6838950"/>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38950" h="6858000">
                <a:moveTo>
                  <a:pt x="0" y="6858000"/>
                </a:moveTo>
                <a:lnTo>
                  <a:pt x="1187450" y="6858000"/>
                </a:lnTo>
                <a:lnTo>
                  <a:pt x="2070100" y="6858000"/>
                </a:lnTo>
                <a:lnTo>
                  <a:pt x="5664200" y="6858000"/>
                </a:lnTo>
                <a:lnTo>
                  <a:pt x="6838950" y="6858000"/>
                </a:lnTo>
                <a:lnTo>
                  <a:pt x="5664200" y="0"/>
                </a:lnTo>
                <a:lnTo>
                  <a:pt x="5664200" y="1"/>
                </a:lnTo>
                <a:lnTo>
                  <a:pt x="2070100" y="1"/>
                </a:lnTo>
                <a:lnTo>
                  <a:pt x="2070100" y="0"/>
                </a:lnTo>
                <a:lnTo>
                  <a:pt x="0" y="0"/>
                </a:lnTo>
                <a:close/>
              </a:path>
            </a:pathLst>
          </a:custGeom>
          <a:solidFill>
            <a:schemeClr val="bg1"/>
          </a:solidFill>
          <a:ln>
            <a:noFill/>
          </a:ln>
          <a:effectLst>
            <a:outerShdw blurRad="203200" dist="38100" algn="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Title 19">
            <a:extLst>
              <a:ext uri="{FF2B5EF4-FFF2-40B4-BE49-F238E27FC236}">
                <a16:creationId xmlns:a16="http://schemas.microsoft.com/office/drawing/2014/main" id="{F12A2B58-9D1B-4B47-9F96-A19812697418}"/>
              </a:ext>
            </a:extLst>
          </p:cNvPr>
          <p:cNvSpPr>
            <a:spLocks noGrp="1"/>
          </p:cNvSpPr>
          <p:nvPr>
            <p:ph type="title" hasCustomPrompt="1"/>
          </p:nvPr>
        </p:nvSpPr>
        <p:spPr>
          <a:xfrm>
            <a:off x="227176" y="2665411"/>
            <a:ext cx="5651500" cy="1527175"/>
          </a:xfrm>
        </p:spPr>
        <p:txBody>
          <a:bodyPr>
            <a:normAutofit/>
          </a:bodyPr>
          <a:lstStyle>
            <a:lvl1pPr>
              <a:defRPr sz="3200" b="0">
                <a:latin typeface="Arial" panose="020B0604020202020204" pitchFamily="34" charset="0"/>
                <a:cs typeface="Arial" panose="020B0604020202020204" pitchFamily="34" charset="0"/>
              </a:defRPr>
            </a:lvl1pPr>
          </a:lstStyle>
          <a:p>
            <a:r>
              <a:rPr lang="en-US" dirty="0"/>
              <a:t>CLICK TO EDIT MASTER TITLE STYLE</a:t>
            </a:r>
            <a:endParaRPr lang="en-NZ" dirty="0"/>
          </a:p>
        </p:txBody>
      </p:sp>
      <p:pic>
        <p:nvPicPr>
          <p:cNvPr id="9" name="Picture 8">
            <a:extLst>
              <a:ext uri="{FF2B5EF4-FFF2-40B4-BE49-F238E27FC236}">
                <a16:creationId xmlns:a16="http://schemas.microsoft.com/office/drawing/2014/main" id="{7FB3885B-0170-4D30-BEEA-C67460D921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037" y="152400"/>
            <a:ext cx="2992193" cy="622376"/>
          </a:xfrm>
          <a:prstGeom prst="rect">
            <a:avLst/>
          </a:prstGeom>
        </p:spPr>
      </p:pic>
      <p:pic>
        <p:nvPicPr>
          <p:cNvPr id="11" name="Picture 10" descr="Brand assets and guidelines - Wellington City Council">
            <a:extLst>
              <a:ext uri="{FF2B5EF4-FFF2-40B4-BE49-F238E27FC236}">
                <a16:creationId xmlns:a16="http://schemas.microsoft.com/office/drawing/2014/main" id="{DDA41981-21D2-4DC7-AE47-38E298B02ACB}"/>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8806" t="17429" r="8806" b="17429"/>
          <a:stretch/>
        </p:blipFill>
        <p:spPr bwMode="auto">
          <a:xfrm>
            <a:off x="3146378" y="166390"/>
            <a:ext cx="2139588" cy="6747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7BD68FF-3D9B-47E2-9FB3-94260C78D677}"/>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227022" y="5906447"/>
            <a:ext cx="2733203" cy="816119"/>
          </a:xfrm>
          <a:prstGeom prst="rect">
            <a:avLst/>
          </a:prstGeom>
        </p:spPr>
      </p:pic>
    </p:spTree>
    <p:extLst>
      <p:ext uri="{BB962C8B-B14F-4D97-AF65-F5344CB8AC3E}">
        <p14:creationId xmlns:p14="http://schemas.microsoft.com/office/powerpoint/2010/main" val="1266244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22B0D2-632B-4D8D-B9F5-A1D63D899F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05000" y="-2"/>
            <a:ext cx="10287000" cy="6858000"/>
          </a:xfrm>
          <a:prstGeom prst="rect">
            <a:avLst/>
          </a:prstGeom>
        </p:spPr>
      </p:pic>
      <p:sp>
        <p:nvSpPr>
          <p:cNvPr id="6" name="Freeform: Shape 5">
            <a:extLst>
              <a:ext uri="{FF2B5EF4-FFF2-40B4-BE49-F238E27FC236}">
                <a16:creationId xmlns:a16="http://schemas.microsoft.com/office/drawing/2014/main" id="{59F99449-E3C9-4E35-A9E3-E04C97E29510}"/>
              </a:ext>
            </a:extLst>
          </p:cNvPr>
          <p:cNvSpPr/>
          <p:nvPr userDrawn="1"/>
        </p:nvSpPr>
        <p:spPr>
          <a:xfrm flipV="1">
            <a:off x="1419225" y="0"/>
            <a:ext cx="5651500" cy="6858000"/>
          </a:xfrm>
          <a:custGeom>
            <a:avLst/>
            <a:gdLst>
              <a:gd name="connsiteX0" fmla="*/ 0 w 5651500"/>
              <a:gd name="connsiteY0" fmla="*/ 6858000 h 6858000"/>
              <a:gd name="connsiteX1" fmla="*/ 4476750 w 5651500"/>
              <a:gd name="connsiteY1" fmla="*/ 6858000 h 6858000"/>
              <a:gd name="connsiteX2" fmla="*/ 5651500 w 5651500"/>
              <a:gd name="connsiteY2" fmla="*/ 6858000 h 6858000"/>
              <a:gd name="connsiteX3" fmla="*/ 4476750 w 5651500"/>
              <a:gd name="connsiteY3" fmla="*/ 0 h 6858000"/>
              <a:gd name="connsiteX4" fmla="*/ 4476750 w 5651500"/>
              <a:gd name="connsiteY4" fmla="*/ 1 h 6858000"/>
              <a:gd name="connsiteX5" fmla="*/ 0 w 5651500"/>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1500" h="6858000">
                <a:moveTo>
                  <a:pt x="0" y="6858000"/>
                </a:moveTo>
                <a:lnTo>
                  <a:pt x="4476750" y="6858000"/>
                </a:lnTo>
                <a:lnTo>
                  <a:pt x="5651500" y="6858000"/>
                </a:lnTo>
                <a:lnTo>
                  <a:pt x="4476750" y="0"/>
                </a:lnTo>
                <a:lnTo>
                  <a:pt x="4476750" y="1"/>
                </a:lnTo>
                <a:lnTo>
                  <a:pt x="0" y="1"/>
                </a:lnTo>
                <a:close/>
              </a:path>
            </a:pathLst>
          </a:custGeom>
          <a:gradFill>
            <a:gsLst>
              <a:gs pos="0">
                <a:srgbClr val="F69021"/>
              </a:gs>
              <a:gs pos="50000">
                <a:srgbClr val="8EC742"/>
              </a:gs>
              <a:gs pos="100000">
                <a:srgbClr val="1CB3B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Freeform: Shape 6">
            <a:extLst>
              <a:ext uri="{FF2B5EF4-FFF2-40B4-BE49-F238E27FC236}">
                <a16:creationId xmlns:a16="http://schemas.microsoft.com/office/drawing/2014/main" id="{BFCBAF75-9403-416B-9020-748CB3C50431}"/>
              </a:ext>
            </a:extLst>
          </p:cNvPr>
          <p:cNvSpPr/>
          <p:nvPr userDrawn="1"/>
        </p:nvSpPr>
        <p:spPr>
          <a:xfrm flipV="1">
            <a:off x="0" y="0"/>
            <a:ext cx="6838950" cy="6858000"/>
          </a:xfrm>
          <a:custGeom>
            <a:avLst/>
            <a:gdLst>
              <a:gd name="connsiteX0" fmla="*/ 0 w 6838950"/>
              <a:gd name="connsiteY0" fmla="*/ 6858000 h 6858000"/>
              <a:gd name="connsiteX1" fmla="*/ 1187450 w 6838950"/>
              <a:gd name="connsiteY1" fmla="*/ 6858000 h 6858000"/>
              <a:gd name="connsiteX2" fmla="*/ 2070100 w 6838950"/>
              <a:gd name="connsiteY2" fmla="*/ 6858000 h 6858000"/>
              <a:gd name="connsiteX3" fmla="*/ 5664200 w 6838950"/>
              <a:gd name="connsiteY3" fmla="*/ 6858000 h 6858000"/>
              <a:gd name="connsiteX4" fmla="*/ 6838950 w 6838950"/>
              <a:gd name="connsiteY4" fmla="*/ 6858000 h 6858000"/>
              <a:gd name="connsiteX5" fmla="*/ 5664200 w 6838950"/>
              <a:gd name="connsiteY5" fmla="*/ 0 h 6858000"/>
              <a:gd name="connsiteX6" fmla="*/ 5664200 w 6838950"/>
              <a:gd name="connsiteY6" fmla="*/ 1 h 6858000"/>
              <a:gd name="connsiteX7" fmla="*/ 2070100 w 6838950"/>
              <a:gd name="connsiteY7" fmla="*/ 1 h 6858000"/>
              <a:gd name="connsiteX8" fmla="*/ 2070100 w 6838950"/>
              <a:gd name="connsiteY8" fmla="*/ 0 h 6858000"/>
              <a:gd name="connsiteX9" fmla="*/ 0 w 6838950"/>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38950" h="6858000">
                <a:moveTo>
                  <a:pt x="0" y="6858000"/>
                </a:moveTo>
                <a:lnTo>
                  <a:pt x="1187450" y="6858000"/>
                </a:lnTo>
                <a:lnTo>
                  <a:pt x="2070100" y="6858000"/>
                </a:lnTo>
                <a:lnTo>
                  <a:pt x="5664200" y="6858000"/>
                </a:lnTo>
                <a:lnTo>
                  <a:pt x="6838950" y="6858000"/>
                </a:lnTo>
                <a:lnTo>
                  <a:pt x="5664200" y="0"/>
                </a:lnTo>
                <a:lnTo>
                  <a:pt x="5664200" y="1"/>
                </a:lnTo>
                <a:lnTo>
                  <a:pt x="2070100" y="1"/>
                </a:lnTo>
                <a:lnTo>
                  <a:pt x="2070100" y="0"/>
                </a:lnTo>
                <a:lnTo>
                  <a:pt x="0" y="0"/>
                </a:lnTo>
                <a:close/>
              </a:path>
            </a:pathLst>
          </a:custGeom>
          <a:solidFill>
            <a:schemeClr val="bg1"/>
          </a:solidFill>
          <a:ln>
            <a:noFill/>
          </a:ln>
          <a:effectLst>
            <a:outerShdw blurRad="203200" dist="38100" algn="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itle 19">
            <a:extLst>
              <a:ext uri="{FF2B5EF4-FFF2-40B4-BE49-F238E27FC236}">
                <a16:creationId xmlns:a16="http://schemas.microsoft.com/office/drawing/2014/main" id="{0487AC79-17E8-46E5-98AF-46072CA13E9C}"/>
              </a:ext>
            </a:extLst>
          </p:cNvPr>
          <p:cNvSpPr>
            <a:spLocks noGrp="1"/>
          </p:cNvSpPr>
          <p:nvPr>
            <p:ph type="title" hasCustomPrompt="1"/>
          </p:nvPr>
        </p:nvSpPr>
        <p:spPr>
          <a:xfrm>
            <a:off x="227176" y="2665411"/>
            <a:ext cx="5651500" cy="1527175"/>
          </a:xfrm>
        </p:spPr>
        <p:txBody>
          <a:bodyPr>
            <a:normAutofit/>
          </a:bodyPr>
          <a:lstStyle>
            <a:lvl1pPr>
              <a:defRPr sz="3200" b="0">
                <a:latin typeface="Arial" panose="020B0604020202020204" pitchFamily="34" charset="0"/>
                <a:cs typeface="Arial" panose="020B0604020202020204" pitchFamily="34" charset="0"/>
              </a:defRPr>
            </a:lvl1pPr>
          </a:lstStyle>
          <a:p>
            <a:r>
              <a:rPr lang="en-US" dirty="0"/>
              <a:t>CLICK TO EDIT MASTER TITLE STYLE</a:t>
            </a:r>
            <a:endParaRPr lang="en-NZ" dirty="0"/>
          </a:p>
        </p:txBody>
      </p:sp>
      <p:pic>
        <p:nvPicPr>
          <p:cNvPr id="13" name="Picture 12">
            <a:extLst>
              <a:ext uri="{FF2B5EF4-FFF2-40B4-BE49-F238E27FC236}">
                <a16:creationId xmlns:a16="http://schemas.microsoft.com/office/drawing/2014/main" id="{99847B82-4E9B-468F-BF4A-1B1411B89E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037" y="152400"/>
            <a:ext cx="2992193" cy="622376"/>
          </a:xfrm>
          <a:prstGeom prst="rect">
            <a:avLst/>
          </a:prstGeom>
        </p:spPr>
      </p:pic>
      <p:pic>
        <p:nvPicPr>
          <p:cNvPr id="14" name="Picture 13" descr="Brand assets and guidelines - Wellington City Council">
            <a:extLst>
              <a:ext uri="{FF2B5EF4-FFF2-40B4-BE49-F238E27FC236}">
                <a16:creationId xmlns:a16="http://schemas.microsoft.com/office/drawing/2014/main" id="{FD368989-676C-40DA-B799-95D8A1026DC4}"/>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8806" t="17429" r="8806" b="17429"/>
          <a:stretch/>
        </p:blipFill>
        <p:spPr bwMode="auto">
          <a:xfrm>
            <a:off x="3146378" y="166390"/>
            <a:ext cx="2139588" cy="6747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2E20F18-7B4E-49EF-9144-24AC30BD8561}"/>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227022" y="5906447"/>
            <a:ext cx="2733203" cy="816119"/>
          </a:xfrm>
          <a:prstGeom prst="rect">
            <a:avLst/>
          </a:prstGeom>
        </p:spPr>
      </p:pic>
    </p:spTree>
    <p:extLst>
      <p:ext uri="{BB962C8B-B14F-4D97-AF65-F5344CB8AC3E}">
        <p14:creationId xmlns:p14="http://schemas.microsoft.com/office/powerpoint/2010/main" val="2714473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C2C594-7154-4648-8ABD-6938FD293A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11" y="0"/>
            <a:ext cx="12188389" cy="6858000"/>
          </a:xfrm>
          <a:prstGeom prst="rect">
            <a:avLst/>
          </a:prstGeom>
        </p:spPr>
      </p:pic>
      <p:sp>
        <p:nvSpPr>
          <p:cNvPr id="9" name="Freeform: Shape 8">
            <a:extLst>
              <a:ext uri="{FF2B5EF4-FFF2-40B4-BE49-F238E27FC236}">
                <a16:creationId xmlns:a16="http://schemas.microsoft.com/office/drawing/2014/main" id="{5FA0A4C5-2B3D-4687-888B-24C974279A20}"/>
              </a:ext>
            </a:extLst>
          </p:cNvPr>
          <p:cNvSpPr/>
          <p:nvPr userDrawn="1"/>
        </p:nvSpPr>
        <p:spPr>
          <a:xfrm flipV="1">
            <a:off x="1419225" y="0"/>
            <a:ext cx="5651500" cy="6858000"/>
          </a:xfrm>
          <a:custGeom>
            <a:avLst/>
            <a:gdLst>
              <a:gd name="connsiteX0" fmla="*/ 0 w 5651500"/>
              <a:gd name="connsiteY0" fmla="*/ 6858000 h 6858000"/>
              <a:gd name="connsiteX1" fmla="*/ 4476750 w 5651500"/>
              <a:gd name="connsiteY1" fmla="*/ 6858000 h 6858000"/>
              <a:gd name="connsiteX2" fmla="*/ 5651500 w 5651500"/>
              <a:gd name="connsiteY2" fmla="*/ 6858000 h 6858000"/>
              <a:gd name="connsiteX3" fmla="*/ 4476750 w 5651500"/>
              <a:gd name="connsiteY3" fmla="*/ 0 h 6858000"/>
              <a:gd name="connsiteX4" fmla="*/ 4476750 w 5651500"/>
              <a:gd name="connsiteY4" fmla="*/ 1 h 6858000"/>
              <a:gd name="connsiteX5" fmla="*/ 0 w 5651500"/>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1500" h="6858000">
                <a:moveTo>
                  <a:pt x="0" y="6858000"/>
                </a:moveTo>
                <a:lnTo>
                  <a:pt x="4476750" y="6858000"/>
                </a:lnTo>
                <a:lnTo>
                  <a:pt x="5651500" y="6858000"/>
                </a:lnTo>
                <a:lnTo>
                  <a:pt x="4476750" y="0"/>
                </a:lnTo>
                <a:lnTo>
                  <a:pt x="4476750" y="1"/>
                </a:lnTo>
                <a:lnTo>
                  <a:pt x="0" y="1"/>
                </a:lnTo>
                <a:close/>
              </a:path>
            </a:pathLst>
          </a:custGeom>
          <a:gradFill>
            <a:gsLst>
              <a:gs pos="0">
                <a:srgbClr val="F69021"/>
              </a:gs>
              <a:gs pos="50000">
                <a:srgbClr val="8EC742"/>
              </a:gs>
              <a:gs pos="100000">
                <a:srgbClr val="1CB3B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Freeform: Shape 9">
            <a:extLst>
              <a:ext uri="{FF2B5EF4-FFF2-40B4-BE49-F238E27FC236}">
                <a16:creationId xmlns:a16="http://schemas.microsoft.com/office/drawing/2014/main" id="{2FB516A6-90BC-41F6-955E-B9D6B4E09678}"/>
              </a:ext>
            </a:extLst>
          </p:cNvPr>
          <p:cNvSpPr/>
          <p:nvPr userDrawn="1"/>
        </p:nvSpPr>
        <p:spPr>
          <a:xfrm flipV="1">
            <a:off x="0" y="0"/>
            <a:ext cx="6838950" cy="6858000"/>
          </a:xfrm>
          <a:custGeom>
            <a:avLst/>
            <a:gdLst>
              <a:gd name="connsiteX0" fmla="*/ 0 w 6838950"/>
              <a:gd name="connsiteY0" fmla="*/ 6858000 h 6858000"/>
              <a:gd name="connsiteX1" fmla="*/ 1187450 w 6838950"/>
              <a:gd name="connsiteY1" fmla="*/ 6858000 h 6858000"/>
              <a:gd name="connsiteX2" fmla="*/ 2070100 w 6838950"/>
              <a:gd name="connsiteY2" fmla="*/ 6858000 h 6858000"/>
              <a:gd name="connsiteX3" fmla="*/ 5664200 w 6838950"/>
              <a:gd name="connsiteY3" fmla="*/ 6858000 h 6858000"/>
              <a:gd name="connsiteX4" fmla="*/ 6838950 w 6838950"/>
              <a:gd name="connsiteY4" fmla="*/ 6858000 h 6858000"/>
              <a:gd name="connsiteX5" fmla="*/ 5664200 w 6838950"/>
              <a:gd name="connsiteY5" fmla="*/ 0 h 6858000"/>
              <a:gd name="connsiteX6" fmla="*/ 5664200 w 6838950"/>
              <a:gd name="connsiteY6" fmla="*/ 1 h 6858000"/>
              <a:gd name="connsiteX7" fmla="*/ 2070100 w 6838950"/>
              <a:gd name="connsiteY7" fmla="*/ 1 h 6858000"/>
              <a:gd name="connsiteX8" fmla="*/ 2070100 w 6838950"/>
              <a:gd name="connsiteY8" fmla="*/ 0 h 6858000"/>
              <a:gd name="connsiteX9" fmla="*/ 0 w 6838950"/>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38950" h="6858000">
                <a:moveTo>
                  <a:pt x="0" y="6858000"/>
                </a:moveTo>
                <a:lnTo>
                  <a:pt x="1187450" y="6858000"/>
                </a:lnTo>
                <a:lnTo>
                  <a:pt x="2070100" y="6858000"/>
                </a:lnTo>
                <a:lnTo>
                  <a:pt x="5664200" y="6858000"/>
                </a:lnTo>
                <a:lnTo>
                  <a:pt x="6838950" y="6858000"/>
                </a:lnTo>
                <a:lnTo>
                  <a:pt x="5664200" y="0"/>
                </a:lnTo>
                <a:lnTo>
                  <a:pt x="5664200" y="1"/>
                </a:lnTo>
                <a:lnTo>
                  <a:pt x="2070100" y="1"/>
                </a:lnTo>
                <a:lnTo>
                  <a:pt x="2070100" y="0"/>
                </a:lnTo>
                <a:lnTo>
                  <a:pt x="0" y="0"/>
                </a:lnTo>
                <a:close/>
              </a:path>
            </a:pathLst>
          </a:custGeom>
          <a:solidFill>
            <a:schemeClr val="bg1"/>
          </a:solidFill>
          <a:ln>
            <a:noFill/>
          </a:ln>
          <a:effectLst>
            <a:outerShdw blurRad="203200" dist="38100" algn="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Title 19">
            <a:extLst>
              <a:ext uri="{FF2B5EF4-FFF2-40B4-BE49-F238E27FC236}">
                <a16:creationId xmlns:a16="http://schemas.microsoft.com/office/drawing/2014/main" id="{F8F02484-1DD6-4343-939B-0FEBA369DA8E}"/>
              </a:ext>
            </a:extLst>
          </p:cNvPr>
          <p:cNvSpPr>
            <a:spLocks noGrp="1"/>
          </p:cNvSpPr>
          <p:nvPr>
            <p:ph type="title" hasCustomPrompt="1"/>
          </p:nvPr>
        </p:nvSpPr>
        <p:spPr>
          <a:xfrm>
            <a:off x="227176" y="2665411"/>
            <a:ext cx="5651500" cy="1527175"/>
          </a:xfrm>
        </p:spPr>
        <p:txBody>
          <a:bodyPr>
            <a:normAutofit/>
          </a:bodyPr>
          <a:lstStyle>
            <a:lvl1pPr>
              <a:defRPr sz="3200" b="0">
                <a:latin typeface="Arial" panose="020B0604020202020204" pitchFamily="34" charset="0"/>
                <a:cs typeface="Arial" panose="020B0604020202020204" pitchFamily="34" charset="0"/>
              </a:defRPr>
            </a:lvl1pPr>
          </a:lstStyle>
          <a:p>
            <a:r>
              <a:rPr lang="en-US" dirty="0"/>
              <a:t>CLICK TO EDIT MASTER TITLE STYLE</a:t>
            </a:r>
            <a:endParaRPr lang="en-NZ" dirty="0"/>
          </a:p>
        </p:txBody>
      </p:sp>
      <p:pic>
        <p:nvPicPr>
          <p:cNvPr id="11" name="Picture 10">
            <a:extLst>
              <a:ext uri="{FF2B5EF4-FFF2-40B4-BE49-F238E27FC236}">
                <a16:creationId xmlns:a16="http://schemas.microsoft.com/office/drawing/2014/main" id="{9CDDF7F7-D0BA-498C-8458-06534A4D80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037" y="152400"/>
            <a:ext cx="2992193" cy="622376"/>
          </a:xfrm>
          <a:prstGeom prst="rect">
            <a:avLst/>
          </a:prstGeom>
        </p:spPr>
      </p:pic>
      <p:pic>
        <p:nvPicPr>
          <p:cNvPr id="14" name="Picture 13" descr="Brand assets and guidelines - Wellington City Council">
            <a:extLst>
              <a:ext uri="{FF2B5EF4-FFF2-40B4-BE49-F238E27FC236}">
                <a16:creationId xmlns:a16="http://schemas.microsoft.com/office/drawing/2014/main" id="{CCF5822C-0179-40E8-9FE9-ED235C512AAE}"/>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8806" t="17429" r="8806" b="17429"/>
          <a:stretch/>
        </p:blipFill>
        <p:spPr bwMode="auto">
          <a:xfrm>
            <a:off x="3146378" y="166390"/>
            <a:ext cx="2139588" cy="6747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AC84460-CA82-460E-9730-6529EEC632F3}"/>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227022" y="5906447"/>
            <a:ext cx="2733203" cy="816119"/>
          </a:xfrm>
          <a:prstGeom prst="rect">
            <a:avLst/>
          </a:prstGeom>
        </p:spPr>
      </p:pic>
    </p:spTree>
    <p:extLst>
      <p:ext uri="{BB962C8B-B14F-4D97-AF65-F5344CB8AC3E}">
        <p14:creationId xmlns:p14="http://schemas.microsoft.com/office/powerpoint/2010/main" val="1422779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2E91BD-5AA1-4E68-9BEE-A326B6A9A4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5F74B9EA-512E-439A-A1F9-6181AFD3AA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4F0FD38-B627-4BE0-887C-0C38C11F85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39E938-0D9A-4AB3-BBDC-79AA14891D77}" type="datetimeFigureOut">
              <a:rPr lang="en-NZ" smtClean="0"/>
              <a:t>28/10/2020</a:t>
            </a:fld>
            <a:endParaRPr lang="en-NZ"/>
          </a:p>
        </p:txBody>
      </p:sp>
      <p:sp>
        <p:nvSpPr>
          <p:cNvPr id="5" name="Footer Placeholder 4">
            <a:extLst>
              <a:ext uri="{FF2B5EF4-FFF2-40B4-BE49-F238E27FC236}">
                <a16:creationId xmlns:a16="http://schemas.microsoft.com/office/drawing/2014/main" id="{D8313AB3-31D6-463F-8401-92EF9763DC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C92F4DFF-FB61-467B-A8F9-C85265FEAE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AFD7F4-D629-4427-869C-8971385523DE}" type="slidenum">
              <a:rPr lang="en-NZ" smtClean="0"/>
              <a:t>‹#›</a:t>
            </a:fld>
            <a:endParaRPr lang="en-NZ"/>
          </a:p>
        </p:txBody>
      </p:sp>
    </p:spTree>
    <p:extLst>
      <p:ext uri="{BB962C8B-B14F-4D97-AF65-F5344CB8AC3E}">
        <p14:creationId xmlns:p14="http://schemas.microsoft.com/office/powerpoint/2010/main" val="2973401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3" r:id="rId5"/>
    <p:sldLayoutId id="2147483652"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chart" Target="../charts/chart4.xml"/><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chart" Target="../charts/chart3.xml"/><Relationship Id="rId16" Type="http://schemas.openxmlformats.org/officeDocument/2006/relationships/image" Target="../media/image31.svg"/><Relationship Id="rId1" Type="http://schemas.openxmlformats.org/officeDocument/2006/relationships/slideLayout" Target="../slideLayouts/slideLayout3.xml"/><Relationship Id="rId6" Type="http://schemas.openxmlformats.org/officeDocument/2006/relationships/chart" Target="../charts/chart7.xml"/><Relationship Id="rId11" Type="http://schemas.openxmlformats.org/officeDocument/2006/relationships/image" Target="../media/image26.png"/><Relationship Id="rId5" Type="http://schemas.openxmlformats.org/officeDocument/2006/relationships/chart" Target="../charts/chart6.xml"/><Relationship Id="rId15" Type="http://schemas.openxmlformats.org/officeDocument/2006/relationships/image" Target="../media/image30.png"/><Relationship Id="rId10" Type="http://schemas.openxmlformats.org/officeDocument/2006/relationships/image" Target="../media/image25.svg"/><Relationship Id="rId4" Type="http://schemas.openxmlformats.org/officeDocument/2006/relationships/chart" Target="../charts/chart5.xml"/><Relationship Id="rId9" Type="http://schemas.openxmlformats.org/officeDocument/2006/relationships/image" Target="../media/image24.png"/><Relationship Id="rId14" Type="http://schemas.openxmlformats.org/officeDocument/2006/relationships/image" Target="../media/image29.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epa.nsw.gov.au/-/media/epa/corporate-site/resources/waste/ipsos-waste-and-recycling.pdf"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colmarbrunton.co.nz/latest-thinking/better-future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chart" Target="../charts/chart27.xml"/><Relationship Id="rId1" Type="http://schemas.openxmlformats.org/officeDocument/2006/relationships/slideLayout" Target="../slideLayouts/slideLayout3.xml"/><Relationship Id="rId5" Type="http://schemas.openxmlformats.org/officeDocument/2006/relationships/chart" Target="../charts/chart29.xml"/><Relationship Id="rId4" Type="http://schemas.openxmlformats.org/officeDocument/2006/relationships/chart" Target="../charts/chart28.xml"/></Relationships>
</file>

<file path=ppt/slides/_rels/slide38.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chart" Target="../charts/chart32.xml"/><Relationship Id="rId1" Type="http://schemas.openxmlformats.org/officeDocument/2006/relationships/slideLayout" Target="../slideLayouts/slideLayout3.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42.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3.xml"/><Relationship Id="rId4" Type="http://schemas.openxmlformats.org/officeDocument/2006/relationships/chart" Target="../charts/chart4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B80B32-E220-45BC-9778-25FCF32A582A}"/>
              </a:ext>
            </a:extLst>
          </p:cNvPr>
          <p:cNvSpPr>
            <a:spLocks noGrp="1"/>
          </p:cNvSpPr>
          <p:nvPr>
            <p:ph type="title"/>
          </p:nvPr>
        </p:nvSpPr>
        <p:spPr/>
        <p:txBody>
          <a:bodyPr/>
          <a:lstStyle/>
          <a:p>
            <a:r>
              <a:rPr lang="en-NZ" dirty="0"/>
              <a:t>Rethinking Rubbish and Recycling	</a:t>
            </a:r>
          </a:p>
        </p:txBody>
      </p:sp>
      <p:sp>
        <p:nvSpPr>
          <p:cNvPr id="7" name="Content Placeholder 6">
            <a:extLst>
              <a:ext uri="{FF2B5EF4-FFF2-40B4-BE49-F238E27FC236}">
                <a16:creationId xmlns:a16="http://schemas.microsoft.com/office/drawing/2014/main" id="{DCD69046-3564-4400-8382-E94469BB4A94}"/>
              </a:ext>
            </a:extLst>
          </p:cNvPr>
          <p:cNvSpPr>
            <a:spLocks noGrp="1"/>
          </p:cNvSpPr>
          <p:nvPr>
            <p:ph sz="quarter" idx="10"/>
          </p:nvPr>
        </p:nvSpPr>
        <p:spPr/>
        <p:txBody>
          <a:bodyPr/>
          <a:lstStyle/>
          <a:p>
            <a:r>
              <a:rPr lang="en-NZ" dirty="0"/>
              <a:t>Wellington City Council Report</a:t>
            </a:r>
          </a:p>
        </p:txBody>
      </p:sp>
    </p:spTree>
    <p:extLst>
      <p:ext uri="{BB962C8B-B14F-4D97-AF65-F5344CB8AC3E}">
        <p14:creationId xmlns:p14="http://schemas.microsoft.com/office/powerpoint/2010/main" val="4086648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E99D19-AAC4-47F5-9909-06EE0ADA0928}"/>
              </a:ext>
            </a:extLst>
          </p:cNvPr>
          <p:cNvSpPr/>
          <p:nvPr/>
        </p:nvSpPr>
        <p:spPr>
          <a:xfrm>
            <a:off x="1200180" y="1463194"/>
            <a:ext cx="10026620" cy="47190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itle 1">
            <a:extLst>
              <a:ext uri="{FF2B5EF4-FFF2-40B4-BE49-F238E27FC236}">
                <a16:creationId xmlns:a16="http://schemas.microsoft.com/office/drawing/2014/main" id="{2337B742-DE1E-4E9D-BDF2-64745B964F58}"/>
              </a:ext>
            </a:extLst>
          </p:cNvPr>
          <p:cNvSpPr>
            <a:spLocks noGrp="1"/>
          </p:cNvSpPr>
          <p:nvPr>
            <p:ph type="title"/>
          </p:nvPr>
        </p:nvSpPr>
        <p:spPr>
          <a:xfrm>
            <a:off x="203200" y="138224"/>
            <a:ext cx="9845575" cy="999460"/>
          </a:xfrm>
        </p:spPr>
        <p:txBody>
          <a:bodyPr>
            <a:noAutofit/>
          </a:bodyPr>
          <a:lstStyle/>
          <a:p>
            <a:pPr>
              <a:lnSpc>
                <a:spcPct val="100000"/>
              </a:lnSpc>
            </a:pPr>
            <a:r>
              <a:rPr lang="en-NZ" sz="1400" dirty="0"/>
              <a:t>RECYCLING BEHAVIOURS: </a:t>
            </a:r>
            <a:r>
              <a:rPr lang="en-NZ" sz="1400" b="0" dirty="0"/>
              <a:t>Almost all Wellington City respondents (93%) say they recycle. This is in line with the national finding. </a:t>
            </a:r>
          </a:p>
        </p:txBody>
      </p:sp>
      <p:graphicFrame>
        <p:nvGraphicFramePr>
          <p:cNvPr id="5" name="Chart 4">
            <a:extLst>
              <a:ext uri="{FF2B5EF4-FFF2-40B4-BE49-F238E27FC236}">
                <a16:creationId xmlns:a16="http://schemas.microsoft.com/office/drawing/2014/main" id="{BD055475-CA9A-4D00-82E0-21D0092FACE5}"/>
              </a:ext>
            </a:extLst>
          </p:cNvPr>
          <p:cNvGraphicFramePr/>
          <p:nvPr>
            <p:extLst>
              <p:ext uri="{D42A27DB-BD31-4B8C-83A1-F6EECF244321}">
                <p14:modId xmlns:p14="http://schemas.microsoft.com/office/powerpoint/2010/main" val="4097155280"/>
              </p:ext>
            </p:extLst>
          </p:nvPr>
        </p:nvGraphicFramePr>
        <p:xfrm>
          <a:off x="1477269" y="2056404"/>
          <a:ext cx="4342141" cy="36431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C8F330A-72CC-4D8C-9B6A-AE87AF7F36BC}"/>
              </a:ext>
            </a:extLst>
          </p:cNvPr>
          <p:cNvSpPr txBox="1"/>
          <p:nvPr/>
        </p:nvSpPr>
        <p:spPr>
          <a:xfrm>
            <a:off x="2739573" y="5520188"/>
            <a:ext cx="1817532" cy="369332"/>
          </a:xfrm>
          <a:prstGeom prst="rect">
            <a:avLst/>
          </a:prstGeom>
          <a:noFill/>
        </p:spPr>
        <p:txBody>
          <a:bodyPr wrap="square" rtlCol="0">
            <a:spAutoFit/>
          </a:bodyPr>
          <a:lstStyle/>
          <a:p>
            <a:pPr algn="ctr"/>
            <a:r>
              <a:rPr lang="en-NZ" dirty="0"/>
              <a:t>Wellington City</a:t>
            </a:r>
          </a:p>
        </p:txBody>
      </p:sp>
      <p:sp>
        <p:nvSpPr>
          <p:cNvPr id="8" name="TextBox 7">
            <a:extLst>
              <a:ext uri="{FF2B5EF4-FFF2-40B4-BE49-F238E27FC236}">
                <a16:creationId xmlns:a16="http://schemas.microsoft.com/office/drawing/2014/main" id="{F8BE120A-5F41-4E87-8057-701B8514689A}"/>
              </a:ext>
            </a:extLst>
          </p:cNvPr>
          <p:cNvSpPr txBox="1"/>
          <p:nvPr/>
        </p:nvSpPr>
        <p:spPr>
          <a:xfrm>
            <a:off x="7540916" y="5528087"/>
            <a:ext cx="2350818" cy="369332"/>
          </a:xfrm>
          <a:prstGeom prst="rect">
            <a:avLst/>
          </a:prstGeom>
          <a:noFill/>
        </p:spPr>
        <p:txBody>
          <a:bodyPr wrap="square" rtlCol="0">
            <a:spAutoFit/>
          </a:bodyPr>
          <a:lstStyle/>
          <a:p>
            <a:pPr algn="ctr"/>
            <a:r>
              <a:rPr lang="en-NZ" dirty="0"/>
              <a:t>New Zealand</a:t>
            </a:r>
          </a:p>
        </p:txBody>
      </p:sp>
      <p:sp>
        <p:nvSpPr>
          <p:cNvPr id="9" name="TextBox 8">
            <a:extLst>
              <a:ext uri="{FF2B5EF4-FFF2-40B4-BE49-F238E27FC236}">
                <a16:creationId xmlns:a16="http://schemas.microsoft.com/office/drawing/2014/main" id="{F145180A-4781-427F-8BCB-61A982CD3572}"/>
              </a:ext>
            </a:extLst>
          </p:cNvPr>
          <p:cNvSpPr txBox="1"/>
          <p:nvPr/>
        </p:nvSpPr>
        <p:spPr>
          <a:xfrm>
            <a:off x="61846" y="6408244"/>
            <a:ext cx="5424554" cy="461665"/>
          </a:xfrm>
          <a:prstGeom prst="rect">
            <a:avLst/>
          </a:prstGeom>
          <a:noFill/>
        </p:spPr>
        <p:txBody>
          <a:bodyPr wrap="square" rtlCol="0">
            <a:spAutoFit/>
          </a:bodyPr>
          <a:lstStyle/>
          <a:p>
            <a:r>
              <a:rPr lang="en-NZ" sz="1200" dirty="0"/>
              <a:t>Base: All respondents [New Zealand (n=1,741); Wellington City (n=300)]</a:t>
            </a:r>
          </a:p>
          <a:p>
            <a:r>
              <a:rPr lang="en-NZ" sz="1200" dirty="0"/>
              <a:t>Source: B1</a:t>
            </a:r>
          </a:p>
        </p:txBody>
      </p:sp>
      <p:graphicFrame>
        <p:nvGraphicFramePr>
          <p:cNvPr id="10" name="Chart 9">
            <a:extLst>
              <a:ext uri="{FF2B5EF4-FFF2-40B4-BE49-F238E27FC236}">
                <a16:creationId xmlns:a16="http://schemas.microsoft.com/office/drawing/2014/main" id="{879B8C8D-B145-4EEF-A6ED-EA29495C59E4}"/>
              </a:ext>
            </a:extLst>
          </p:cNvPr>
          <p:cNvGraphicFramePr/>
          <p:nvPr/>
        </p:nvGraphicFramePr>
        <p:xfrm>
          <a:off x="5384800" y="1738879"/>
          <a:ext cx="5018891" cy="3643200"/>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a:extLst>
              <a:ext uri="{FF2B5EF4-FFF2-40B4-BE49-F238E27FC236}">
                <a16:creationId xmlns:a16="http://schemas.microsoft.com/office/drawing/2014/main" id="{9458489B-4189-416D-AC36-9949BC301AF6}"/>
              </a:ext>
            </a:extLst>
          </p:cNvPr>
          <p:cNvSpPr/>
          <p:nvPr/>
        </p:nvSpPr>
        <p:spPr>
          <a:xfrm>
            <a:off x="1200180" y="1463194"/>
            <a:ext cx="10026618" cy="5625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9" name="TextBox 18">
            <a:extLst>
              <a:ext uri="{FF2B5EF4-FFF2-40B4-BE49-F238E27FC236}">
                <a16:creationId xmlns:a16="http://schemas.microsoft.com/office/drawing/2014/main" id="{19E6601B-7415-473A-9E5C-D3FB71BBF31A}"/>
              </a:ext>
            </a:extLst>
          </p:cNvPr>
          <p:cNvSpPr txBox="1"/>
          <p:nvPr/>
        </p:nvSpPr>
        <p:spPr>
          <a:xfrm>
            <a:off x="1200179" y="1546444"/>
            <a:ext cx="10026619" cy="307777"/>
          </a:xfrm>
          <a:prstGeom prst="rect">
            <a:avLst/>
          </a:prstGeom>
          <a:noFill/>
        </p:spPr>
        <p:txBody>
          <a:bodyPr wrap="square" rtlCol="0">
            <a:spAutoFit/>
          </a:bodyPr>
          <a:lstStyle/>
          <a:p>
            <a:pPr algn="ctr"/>
            <a:r>
              <a:rPr lang="en-NZ" sz="1400" b="1" i="1" dirty="0"/>
              <a:t>Do you ever put recycling into your recycling bins / containers at home?</a:t>
            </a:r>
          </a:p>
        </p:txBody>
      </p:sp>
      <p:grpSp>
        <p:nvGrpSpPr>
          <p:cNvPr id="7" name="Group 6">
            <a:extLst>
              <a:ext uri="{FF2B5EF4-FFF2-40B4-BE49-F238E27FC236}">
                <a16:creationId xmlns:a16="http://schemas.microsoft.com/office/drawing/2014/main" id="{D18529C8-E084-420D-B5CE-A3A8A364283E}"/>
              </a:ext>
            </a:extLst>
          </p:cNvPr>
          <p:cNvGrpSpPr/>
          <p:nvPr/>
        </p:nvGrpSpPr>
        <p:grpSpPr>
          <a:xfrm>
            <a:off x="6096000" y="6507612"/>
            <a:ext cx="4065953" cy="276999"/>
            <a:chOff x="6816170" y="6470673"/>
            <a:chExt cx="4065953" cy="276999"/>
          </a:xfrm>
        </p:grpSpPr>
        <p:sp>
          <p:nvSpPr>
            <p:cNvPr id="22" name="Isosceles Triangle 21">
              <a:extLst>
                <a:ext uri="{FF2B5EF4-FFF2-40B4-BE49-F238E27FC236}">
                  <a16:creationId xmlns:a16="http://schemas.microsoft.com/office/drawing/2014/main" id="{43E4D490-F26F-4EA5-8E98-61D46D029DAC}"/>
                </a:ext>
              </a:extLst>
            </p:cNvPr>
            <p:cNvSpPr/>
            <p:nvPr/>
          </p:nvSpPr>
          <p:spPr>
            <a:xfrm>
              <a:off x="6816170" y="6547413"/>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3" name="Isosceles Triangle 22">
              <a:extLst>
                <a:ext uri="{FF2B5EF4-FFF2-40B4-BE49-F238E27FC236}">
                  <a16:creationId xmlns:a16="http://schemas.microsoft.com/office/drawing/2014/main" id="{FF306821-85D7-478F-91C7-53A79F3325BD}"/>
                </a:ext>
              </a:extLst>
            </p:cNvPr>
            <p:cNvSpPr/>
            <p:nvPr/>
          </p:nvSpPr>
          <p:spPr>
            <a:xfrm rot="10800000">
              <a:off x="6933281" y="6549633"/>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 name="TextBox 3">
              <a:extLst>
                <a:ext uri="{FF2B5EF4-FFF2-40B4-BE49-F238E27FC236}">
                  <a16:creationId xmlns:a16="http://schemas.microsoft.com/office/drawing/2014/main" id="{179E928C-61F9-436D-8F55-4621F8591E22}"/>
                </a:ext>
              </a:extLst>
            </p:cNvPr>
            <p:cNvSpPr txBox="1"/>
            <p:nvPr/>
          </p:nvSpPr>
          <p:spPr>
            <a:xfrm>
              <a:off x="7074028" y="6470673"/>
              <a:ext cx="3808095" cy="276999"/>
            </a:xfrm>
            <a:prstGeom prst="rect">
              <a:avLst/>
            </a:prstGeom>
            <a:noFill/>
          </p:spPr>
          <p:txBody>
            <a:bodyPr wrap="square" rtlCol="0">
              <a:spAutoFit/>
            </a:bodyPr>
            <a:lstStyle/>
            <a:p>
              <a:r>
                <a:rPr lang="en-NZ" sz="1200" dirty="0"/>
                <a:t>Significantly higher / lower than New Zealand average</a:t>
              </a:r>
            </a:p>
          </p:txBody>
        </p:sp>
      </p:grpSp>
    </p:spTree>
    <p:extLst>
      <p:ext uri="{BB962C8B-B14F-4D97-AF65-F5344CB8AC3E}">
        <p14:creationId xmlns:p14="http://schemas.microsoft.com/office/powerpoint/2010/main" val="1132759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95BD4-3BE5-4CA2-ABE6-84F43F84C4AC}"/>
              </a:ext>
            </a:extLst>
          </p:cNvPr>
          <p:cNvSpPr>
            <a:spLocks noGrp="1"/>
          </p:cNvSpPr>
          <p:nvPr>
            <p:ph type="title"/>
          </p:nvPr>
        </p:nvSpPr>
        <p:spPr/>
        <p:txBody>
          <a:bodyPr/>
          <a:lstStyle/>
          <a:p>
            <a:r>
              <a:rPr lang="en-NZ" dirty="0"/>
              <a:t>Commitment to ‘Recycling Correctly’</a:t>
            </a:r>
          </a:p>
        </p:txBody>
      </p:sp>
    </p:spTree>
    <p:extLst>
      <p:ext uri="{BB962C8B-B14F-4D97-AF65-F5344CB8AC3E}">
        <p14:creationId xmlns:p14="http://schemas.microsoft.com/office/powerpoint/2010/main" val="1954735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86A5EAE-9E88-4A62-A451-0DCE86BCC1C1}"/>
              </a:ext>
            </a:extLst>
          </p:cNvPr>
          <p:cNvSpPr/>
          <p:nvPr/>
        </p:nvSpPr>
        <p:spPr>
          <a:xfrm>
            <a:off x="3830608" y="778804"/>
            <a:ext cx="8123022" cy="884705"/>
          </a:xfrm>
          <a:prstGeom prst="rect">
            <a:avLst/>
          </a:prstGeom>
          <a:gradFill>
            <a:gsLst>
              <a:gs pos="0">
                <a:schemeClr val="bg1">
                  <a:alpha val="2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NZ" dirty="0"/>
          </a:p>
        </p:txBody>
      </p:sp>
      <p:sp>
        <p:nvSpPr>
          <p:cNvPr id="30" name="Rectangle 29">
            <a:extLst>
              <a:ext uri="{FF2B5EF4-FFF2-40B4-BE49-F238E27FC236}">
                <a16:creationId xmlns:a16="http://schemas.microsoft.com/office/drawing/2014/main" id="{0132D4AA-5B75-40F0-89E1-B86626002F5A}"/>
              </a:ext>
            </a:extLst>
          </p:cNvPr>
          <p:cNvSpPr/>
          <p:nvPr/>
        </p:nvSpPr>
        <p:spPr>
          <a:xfrm>
            <a:off x="3830608" y="1663518"/>
            <a:ext cx="8123022" cy="884705"/>
          </a:xfrm>
          <a:prstGeom prst="rect">
            <a:avLst/>
          </a:prstGeom>
          <a:gradFill>
            <a:gsLst>
              <a:gs pos="0">
                <a:schemeClr val="bg1">
                  <a:alpha val="2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NZ" dirty="0"/>
          </a:p>
        </p:txBody>
      </p:sp>
      <p:sp>
        <p:nvSpPr>
          <p:cNvPr id="31" name="Rectangle 30">
            <a:extLst>
              <a:ext uri="{FF2B5EF4-FFF2-40B4-BE49-F238E27FC236}">
                <a16:creationId xmlns:a16="http://schemas.microsoft.com/office/drawing/2014/main" id="{47C450C3-060F-4250-9423-E1C18BDD5274}"/>
              </a:ext>
            </a:extLst>
          </p:cNvPr>
          <p:cNvSpPr/>
          <p:nvPr/>
        </p:nvSpPr>
        <p:spPr>
          <a:xfrm>
            <a:off x="3830608" y="2548232"/>
            <a:ext cx="8123022" cy="884705"/>
          </a:xfrm>
          <a:prstGeom prst="rect">
            <a:avLst/>
          </a:prstGeom>
          <a:gradFill>
            <a:gsLst>
              <a:gs pos="0">
                <a:schemeClr val="bg1">
                  <a:alpha val="2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NZ" dirty="0"/>
          </a:p>
        </p:txBody>
      </p:sp>
      <p:sp>
        <p:nvSpPr>
          <p:cNvPr id="32" name="Rectangle 31">
            <a:extLst>
              <a:ext uri="{FF2B5EF4-FFF2-40B4-BE49-F238E27FC236}">
                <a16:creationId xmlns:a16="http://schemas.microsoft.com/office/drawing/2014/main" id="{BA932F19-B616-44D9-9C20-775F4FCC317D}"/>
              </a:ext>
            </a:extLst>
          </p:cNvPr>
          <p:cNvSpPr/>
          <p:nvPr/>
        </p:nvSpPr>
        <p:spPr>
          <a:xfrm>
            <a:off x="3830608" y="3432946"/>
            <a:ext cx="8123022" cy="884705"/>
          </a:xfrm>
          <a:prstGeom prst="rect">
            <a:avLst/>
          </a:prstGeom>
          <a:gradFill>
            <a:gsLst>
              <a:gs pos="0">
                <a:schemeClr val="bg1">
                  <a:alpha val="2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NZ" dirty="0"/>
          </a:p>
        </p:txBody>
      </p:sp>
      <p:sp>
        <p:nvSpPr>
          <p:cNvPr id="33" name="Rectangle 32">
            <a:extLst>
              <a:ext uri="{FF2B5EF4-FFF2-40B4-BE49-F238E27FC236}">
                <a16:creationId xmlns:a16="http://schemas.microsoft.com/office/drawing/2014/main" id="{63C56722-C93E-482C-9AEF-C629CE2B09FA}"/>
              </a:ext>
            </a:extLst>
          </p:cNvPr>
          <p:cNvSpPr/>
          <p:nvPr/>
        </p:nvSpPr>
        <p:spPr>
          <a:xfrm>
            <a:off x="3830608" y="4317660"/>
            <a:ext cx="8123022" cy="884705"/>
          </a:xfrm>
          <a:prstGeom prst="rect">
            <a:avLst/>
          </a:prstGeom>
          <a:gradFill>
            <a:gsLst>
              <a:gs pos="0">
                <a:schemeClr val="bg1">
                  <a:alpha val="2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NZ" dirty="0"/>
          </a:p>
        </p:txBody>
      </p:sp>
      <p:sp>
        <p:nvSpPr>
          <p:cNvPr id="34" name="Rectangle 33">
            <a:extLst>
              <a:ext uri="{FF2B5EF4-FFF2-40B4-BE49-F238E27FC236}">
                <a16:creationId xmlns:a16="http://schemas.microsoft.com/office/drawing/2014/main" id="{C352B54E-2AC3-4E85-A24E-1E37DCB03A45}"/>
              </a:ext>
            </a:extLst>
          </p:cNvPr>
          <p:cNvSpPr/>
          <p:nvPr/>
        </p:nvSpPr>
        <p:spPr>
          <a:xfrm>
            <a:off x="3830608" y="5202376"/>
            <a:ext cx="8123022" cy="884705"/>
          </a:xfrm>
          <a:prstGeom prst="rect">
            <a:avLst/>
          </a:prstGeom>
          <a:gradFill>
            <a:gsLst>
              <a:gs pos="0">
                <a:schemeClr val="bg1">
                  <a:alpha val="2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NZ" dirty="0"/>
          </a:p>
        </p:txBody>
      </p:sp>
      <p:sp>
        <p:nvSpPr>
          <p:cNvPr id="27" name="Rectangle 26">
            <a:extLst>
              <a:ext uri="{FF2B5EF4-FFF2-40B4-BE49-F238E27FC236}">
                <a16:creationId xmlns:a16="http://schemas.microsoft.com/office/drawing/2014/main" id="{1A4DF067-EF40-4E21-A172-71322F848A1F}"/>
              </a:ext>
            </a:extLst>
          </p:cNvPr>
          <p:cNvSpPr/>
          <p:nvPr/>
        </p:nvSpPr>
        <p:spPr>
          <a:xfrm>
            <a:off x="3279464" y="0"/>
            <a:ext cx="8912536"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 name="Rectangle 3">
            <a:extLst>
              <a:ext uri="{FF2B5EF4-FFF2-40B4-BE49-F238E27FC236}">
                <a16:creationId xmlns:a16="http://schemas.microsoft.com/office/drawing/2014/main" id="{34BEDB8E-0D3E-4E5D-8EC9-9E6C2F553D08}"/>
              </a:ext>
            </a:extLst>
          </p:cNvPr>
          <p:cNvSpPr/>
          <p:nvPr/>
        </p:nvSpPr>
        <p:spPr>
          <a:xfrm>
            <a:off x="3818839" y="776499"/>
            <a:ext cx="8123022" cy="884705"/>
          </a:xfrm>
          <a:prstGeom prst="rect">
            <a:avLst/>
          </a:prstGeom>
          <a:gradFill>
            <a:gsLst>
              <a:gs pos="0">
                <a:schemeClr val="bg1">
                  <a:alpha val="20000"/>
                </a:schemeClr>
              </a:gs>
              <a:gs pos="100000">
                <a:schemeClr val="bg1">
                  <a:alpha val="0"/>
                </a:schemeClr>
              </a:gs>
            </a:gsLst>
            <a:lin ang="5400000" scaled="1"/>
          </a:gradFill>
          <a:ln>
            <a:solidFill>
              <a:srgbClr val="1BCBA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NZ" dirty="0"/>
          </a:p>
        </p:txBody>
      </p:sp>
      <p:sp>
        <p:nvSpPr>
          <p:cNvPr id="5" name="Rectangle 4">
            <a:extLst>
              <a:ext uri="{FF2B5EF4-FFF2-40B4-BE49-F238E27FC236}">
                <a16:creationId xmlns:a16="http://schemas.microsoft.com/office/drawing/2014/main" id="{07AC8465-4A2C-4036-AEC6-47C606B78E27}"/>
              </a:ext>
            </a:extLst>
          </p:cNvPr>
          <p:cNvSpPr/>
          <p:nvPr/>
        </p:nvSpPr>
        <p:spPr>
          <a:xfrm>
            <a:off x="3818839" y="1661213"/>
            <a:ext cx="8123022" cy="884705"/>
          </a:xfrm>
          <a:prstGeom prst="rect">
            <a:avLst/>
          </a:prstGeom>
          <a:gradFill>
            <a:gsLst>
              <a:gs pos="0">
                <a:schemeClr val="bg1">
                  <a:alpha val="20000"/>
                </a:schemeClr>
              </a:gs>
              <a:gs pos="100000">
                <a:schemeClr val="bg1">
                  <a:alpha val="0"/>
                </a:schemeClr>
              </a:gs>
            </a:gsLst>
            <a:lin ang="5400000" scaled="1"/>
          </a:gradFill>
          <a:ln>
            <a:solidFill>
              <a:srgbClr val="00D25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NZ" dirty="0"/>
          </a:p>
        </p:txBody>
      </p:sp>
      <p:sp>
        <p:nvSpPr>
          <p:cNvPr id="6" name="Rectangle 5">
            <a:extLst>
              <a:ext uri="{FF2B5EF4-FFF2-40B4-BE49-F238E27FC236}">
                <a16:creationId xmlns:a16="http://schemas.microsoft.com/office/drawing/2014/main" id="{1667317E-8669-42E1-A50C-8B8091C8981D}"/>
              </a:ext>
            </a:extLst>
          </p:cNvPr>
          <p:cNvSpPr/>
          <p:nvPr/>
        </p:nvSpPr>
        <p:spPr>
          <a:xfrm>
            <a:off x="3818839" y="2545927"/>
            <a:ext cx="8123022" cy="884705"/>
          </a:xfrm>
          <a:prstGeom prst="rect">
            <a:avLst/>
          </a:prstGeom>
          <a:gradFill>
            <a:gsLst>
              <a:gs pos="0">
                <a:schemeClr val="bg1">
                  <a:alpha val="20000"/>
                </a:schemeClr>
              </a:gs>
              <a:gs pos="100000">
                <a:schemeClr val="bg1">
                  <a:alpha val="0"/>
                </a:schemeClr>
              </a:gs>
            </a:gsLst>
            <a:lin ang="5400000" scaled="1"/>
          </a:gradFill>
          <a:ln>
            <a:solidFill>
              <a:srgbClr val="E6B31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NZ" dirty="0">
              <a:solidFill>
                <a:schemeClr val="bg1"/>
              </a:solidFill>
            </a:endParaRPr>
          </a:p>
        </p:txBody>
      </p:sp>
      <p:sp>
        <p:nvSpPr>
          <p:cNvPr id="7" name="Rectangle 6">
            <a:extLst>
              <a:ext uri="{FF2B5EF4-FFF2-40B4-BE49-F238E27FC236}">
                <a16:creationId xmlns:a16="http://schemas.microsoft.com/office/drawing/2014/main" id="{35DAA175-D862-446C-AD5F-71DAF03D979A}"/>
              </a:ext>
            </a:extLst>
          </p:cNvPr>
          <p:cNvSpPr/>
          <p:nvPr/>
        </p:nvSpPr>
        <p:spPr>
          <a:xfrm>
            <a:off x="3818839" y="3430641"/>
            <a:ext cx="8123022" cy="884705"/>
          </a:xfrm>
          <a:prstGeom prst="rect">
            <a:avLst/>
          </a:prstGeom>
          <a:gradFill>
            <a:gsLst>
              <a:gs pos="0">
                <a:schemeClr val="bg1">
                  <a:alpha val="20000"/>
                </a:schemeClr>
              </a:gs>
              <a:gs pos="100000">
                <a:schemeClr val="bg1">
                  <a:alpha val="0"/>
                </a:schemeClr>
              </a:gs>
            </a:gsLst>
            <a:lin ang="5400000" scaled="1"/>
          </a:gradFill>
          <a:ln>
            <a:solidFill>
              <a:srgbClr val="E095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NZ" dirty="0"/>
          </a:p>
        </p:txBody>
      </p:sp>
      <p:sp>
        <p:nvSpPr>
          <p:cNvPr id="8" name="Rectangle 7">
            <a:extLst>
              <a:ext uri="{FF2B5EF4-FFF2-40B4-BE49-F238E27FC236}">
                <a16:creationId xmlns:a16="http://schemas.microsoft.com/office/drawing/2014/main" id="{1D7F56BC-F47A-4FAF-8B87-CDB76415AAB4}"/>
              </a:ext>
            </a:extLst>
          </p:cNvPr>
          <p:cNvSpPr/>
          <p:nvPr/>
        </p:nvSpPr>
        <p:spPr>
          <a:xfrm>
            <a:off x="3818839" y="4315355"/>
            <a:ext cx="8123022" cy="884705"/>
          </a:xfrm>
          <a:prstGeom prst="rect">
            <a:avLst/>
          </a:prstGeom>
          <a:gradFill>
            <a:gsLst>
              <a:gs pos="0">
                <a:schemeClr val="bg1">
                  <a:alpha val="20000"/>
                </a:schemeClr>
              </a:gs>
              <a:gs pos="100000">
                <a:schemeClr val="bg1">
                  <a:alpha val="0"/>
                </a:schemeClr>
              </a:gs>
            </a:gsLst>
            <a:lin ang="5400000" scaled="1"/>
          </a:gradFill>
          <a:ln>
            <a:solidFill>
              <a:srgbClr val="DD78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NZ" dirty="0"/>
          </a:p>
        </p:txBody>
      </p:sp>
      <p:sp>
        <p:nvSpPr>
          <p:cNvPr id="9" name="Rectangle 8">
            <a:extLst>
              <a:ext uri="{FF2B5EF4-FFF2-40B4-BE49-F238E27FC236}">
                <a16:creationId xmlns:a16="http://schemas.microsoft.com/office/drawing/2014/main" id="{6D28AEC2-D1A2-4B87-ABF9-38584B90B316}"/>
              </a:ext>
            </a:extLst>
          </p:cNvPr>
          <p:cNvSpPr/>
          <p:nvPr/>
        </p:nvSpPr>
        <p:spPr>
          <a:xfrm>
            <a:off x="3818839" y="5200071"/>
            <a:ext cx="8123022" cy="884705"/>
          </a:xfrm>
          <a:prstGeom prst="rect">
            <a:avLst/>
          </a:prstGeom>
          <a:gradFill>
            <a:gsLst>
              <a:gs pos="0">
                <a:schemeClr val="bg1">
                  <a:alpha val="20000"/>
                </a:schemeClr>
              </a:gs>
              <a:gs pos="100000">
                <a:schemeClr val="bg1">
                  <a:alpha val="0"/>
                </a:schemeClr>
              </a:gs>
            </a:gsLst>
            <a:lin ang="5400000" scaled="1"/>
          </a:gradFill>
          <a:ln>
            <a:solidFill>
              <a:srgbClr val="D25A4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NZ" dirty="0"/>
          </a:p>
        </p:txBody>
      </p:sp>
      <p:grpSp>
        <p:nvGrpSpPr>
          <p:cNvPr id="10" name="Group 9">
            <a:extLst>
              <a:ext uri="{FF2B5EF4-FFF2-40B4-BE49-F238E27FC236}">
                <a16:creationId xmlns:a16="http://schemas.microsoft.com/office/drawing/2014/main" id="{6CA4E670-3EE8-4556-AAD3-866E4F9F08B8}"/>
              </a:ext>
            </a:extLst>
          </p:cNvPr>
          <p:cNvGrpSpPr/>
          <p:nvPr/>
        </p:nvGrpSpPr>
        <p:grpSpPr>
          <a:xfrm>
            <a:off x="3566839" y="776500"/>
            <a:ext cx="504000" cy="5308276"/>
            <a:chOff x="3816974" y="933450"/>
            <a:chExt cx="504000" cy="5126400"/>
          </a:xfrm>
        </p:grpSpPr>
        <p:sp>
          <p:nvSpPr>
            <p:cNvPr id="11" name="Arrow: Left-Right 10">
              <a:extLst>
                <a:ext uri="{FF2B5EF4-FFF2-40B4-BE49-F238E27FC236}">
                  <a16:creationId xmlns:a16="http://schemas.microsoft.com/office/drawing/2014/main" id="{5001B895-133D-4E3C-8177-60DBCCD67BD4}"/>
                </a:ext>
              </a:extLst>
            </p:cNvPr>
            <p:cNvSpPr/>
            <p:nvPr/>
          </p:nvSpPr>
          <p:spPr>
            <a:xfrm rot="5400000">
              <a:off x="1505774" y="3244650"/>
              <a:ext cx="5126400" cy="504000"/>
            </a:xfrm>
            <a:prstGeom prst="leftRightArrow">
              <a:avLst>
                <a:gd name="adj1" fmla="val 50000"/>
                <a:gd name="adj2" fmla="val 89688"/>
              </a:avLst>
            </a:prstGeom>
            <a:gradFill>
              <a:gsLst>
                <a:gs pos="51000">
                  <a:srgbClr val="F5BD12">
                    <a:alpha val="90000"/>
                  </a:srgbClr>
                </a:gs>
                <a:gs pos="0">
                  <a:srgbClr val="1BCBA5"/>
                </a:gs>
                <a:gs pos="20000">
                  <a:srgbClr val="1BCBA5"/>
                </a:gs>
                <a:gs pos="100000">
                  <a:srgbClr val="D25A49"/>
                </a:gs>
                <a:gs pos="80000">
                  <a:srgbClr val="D25A4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2" name="TextBox 11">
              <a:extLst>
                <a:ext uri="{FF2B5EF4-FFF2-40B4-BE49-F238E27FC236}">
                  <a16:creationId xmlns:a16="http://schemas.microsoft.com/office/drawing/2014/main" id="{5CFC4D46-2040-4A19-8EFE-F401313445C3}"/>
                </a:ext>
              </a:extLst>
            </p:cNvPr>
            <p:cNvSpPr txBox="1"/>
            <p:nvPr/>
          </p:nvSpPr>
          <p:spPr>
            <a:xfrm rot="16200000">
              <a:off x="3399978" y="1780289"/>
              <a:ext cx="1337995" cy="276999"/>
            </a:xfrm>
            <a:prstGeom prst="rect">
              <a:avLst/>
            </a:prstGeom>
            <a:noFill/>
          </p:spPr>
          <p:txBody>
            <a:bodyPr wrap="none" rtlCol="0">
              <a:spAutoFit/>
            </a:bodyPr>
            <a:lstStyle/>
            <a:p>
              <a:pPr algn="r"/>
              <a:r>
                <a:rPr lang="en-NZ" sz="1200" spc="300" dirty="0">
                  <a:solidFill>
                    <a:schemeClr val="bg1"/>
                  </a:solidFill>
                </a:rPr>
                <a:t>COMMITTED</a:t>
              </a:r>
            </a:p>
          </p:txBody>
        </p:sp>
        <p:sp>
          <p:nvSpPr>
            <p:cNvPr id="13" name="TextBox 12">
              <a:extLst>
                <a:ext uri="{FF2B5EF4-FFF2-40B4-BE49-F238E27FC236}">
                  <a16:creationId xmlns:a16="http://schemas.microsoft.com/office/drawing/2014/main" id="{6823E656-6227-44C4-9D37-D1DBAF050E3F}"/>
                </a:ext>
              </a:extLst>
            </p:cNvPr>
            <p:cNvSpPr txBox="1"/>
            <p:nvPr/>
          </p:nvSpPr>
          <p:spPr>
            <a:xfrm rot="16200000">
              <a:off x="3262120" y="4760024"/>
              <a:ext cx="1613711" cy="276999"/>
            </a:xfrm>
            <a:prstGeom prst="rect">
              <a:avLst/>
            </a:prstGeom>
            <a:noFill/>
          </p:spPr>
          <p:txBody>
            <a:bodyPr wrap="none" rtlCol="0">
              <a:spAutoFit/>
            </a:bodyPr>
            <a:lstStyle/>
            <a:p>
              <a:r>
                <a:rPr lang="en-NZ" sz="1200" spc="300" dirty="0">
                  <a:solidFill>
                    <a:schemeClr val="bg1"/>
                  </a:solidFill>
                </a:rPr>
                <a:t>UNCOMMITTED</a:t>
              </a:r>
            </a:p>
          </p:txBody>
        </p:sp>
      </p:grpSp>
      <p:grpSp>
        <p:nvGrpSpPr>
          <p:cNvPr id="14" name="Group 13">
            <a:extLst>
              <a:ext uri="{FF2B5EF4-FFF2-40B4-BE49-F238E27FC236}">
                <a16:creationId xmlns:a16="http://schemas.microsoft.com/office/drawing/2014/main" id="{7ED76803-1852-4B30-B1E4-E150E65E0D4C}"/>
              </a:ext>
            </a:extLst>
          </p:cNvPr>
          <p:cNvGrpSpPr/>
          <p:nvPr/>
        </p:nvGrpSpPr>
        <p:grpSpPr>
          <a:xfrm>
            <a:off x="4214972" y="1034185"/>
            <a:ext cx="1651862" cy="4788230"/>
            <a:chOff x="4559938" y="1114217"/>
            <a:chExt cx="1651862" cy="4788230"/>
          </a:xfrm>
        </p:grpSpPr>
        <p:sp>
          <p:nvSpPr>
            <p:cNvPr id="15" name="Rectangle 14">
              <a:extLst>
                <a:ext uri="{FF2B5EF4-FFF2-40B4-BE49-F238E27FC236}">
                  <a16:creationId xmlns:a16="http://schemas.microsoft.com/office/drawing/2014/main" id="{E6BD3A13-FDC6-4ABC-8BB8-696F2B327B13}"/>
                </a:ext>
              </a:extLst>
            </p:cNvPr>
            <p:cNvSpPr/>
            <p:nvPr/>
          </p:nvSpPr>
          <p:spPr>
            <a:xfrm>
              <a:off x="4675739" y="1114217"/>
              <a:ext cx="1420261" cy="369332"/>
            </a:xfrm>
            <a:prstGeom prst="rect">
              <a:avLst/>
            </a:prstGeom>
          </p:spPr>
          <p:txBody>
            <a:bodyPr wrap="none" anchor="ctr">
              <a:spAutoFit/>
            </a:bodyPr>
            <a:lstStyle/>
            <a:p>
              <a:pPr algn="ctr"/>
              <a:r>
                <a:rPr lang="en-NZ" spc="100" dirty="0">
                  <a:solidFill>
                    <a:srgbClr val="1BCBA5"/>
                  </a:solidFill>
                  <a:cs typeface="Arial" panose="020B0604020202020204" pitchFamily="34" charset="0"/>
                </a:rPr>
                <a:t>ADVOCATES</a:t>
              </a:r>
            </a:p>
          </p:txBody>
        </p:sp>
        <p:sp>
          <p:nvSpPr>
            <p:cNvPr id="16" name="Rectangle 15">
              <a:extLst>
                <a:ext uri="{FF2B5EF4-FFF2-40B4-BE49-F238E27FC236}">
                  <a16:creationId xmlns:a16="http://schemas.microsoft.com/office/drawing/2014/main" id="{B7A816B7-AB3D-4A1D-B15B-D5143FAF3F83}"/>
                </a:ext>
              </a:extLst>
            </p:cNvPr>
            <p:cNvSpPr/>
            <p:nvPr/>
          </p:nvSpPr>
          <p:spPr>
            <a:xfrm>
              <a:off x="4733608" y="1998931"/>
              <a:ext cx="1304523" cy="369332"/>
            </a:xfrm>
            <a:prstGeom prst="rect">
              <a:avLst/>
            </a:prstGeom>
          </p:spPr>
          <p:txBody>
            <a:bodyPr wrap="none" anchor="ctr">
              <a:spAutoFit/>
            </a:bodyPr>
            <a:lstStyle/>
            <a:p>
              <a:pPr algn="ctr"/>
              <a:r>
                <a:rPr lang="en-NZ" spc="100" dirty="0">
                  <a:solidFill>
                    <a:srgbClr val="00D25F"/>
                  </a:solidFill>
                  <a:cs typeface="Arial" panose="020B0604020202020204" pitchFamily="34" charset="0"/>
                </a:rPr>
                <a:t>ATTAINERS</a:t>
              </a:r>
            </a:p>
          </p:txBody>
        </p:sp>
        <p:sp>
          <p:nvSpPr>
            <p:cNvPr id="17" name="Rectangle 16">
              <a:extLst>
                <a:ext uri="{FF2B5EF4-FFF2-40B4-BE49-F238E27FC236}">
                  <a16:creationId xmlns:a16="http://schemas.microsoft.com/office/drawing/2014/main" id="{AB0C1FFE-7897-458A-9877-1C63D7A0E773}"/>
                </a:ext>
              </a:extLst>
            </p:cNvPr>
            <p:cNvSpPr/>
            <p:nvPr/>
          </p:nvSpPr>
          <p:spPr>
            <a:xfrm>
              <a:off x="4665063" y="3764176"/>
              <a:ext cx="1441612" cy="369332"/>
            </a:xfrm>
            <a:prstGeom prst="rect">
              <a:avLst/>
            </a:prstGeom>
          </p:spPr>
          <p:txBody>
            <a:bodyPr wrap="none" anchor="ctr">
              <a:spAutoFit/>
            </a:bodyPr>
            <a:lstStyle/>
            <a:p>
              <a:pPr algn="ctr"/>
              <a:r>
                <a:rPr lang="en-NZ" spc="100" dirty="0">
                  <a:solidFill>
                    <a:srgbClr val="E0952A"/>
                  </a:solidFill>
                  <a:cs typeface="Arial" panose="020B0604020202020204" pitchFamily="34" charset="0"/>
                </a:rPr>
                <a:t>FOLLOWERS</a:t>
              </a:r>
            </a:p>
          </p:txBody>
        </p:sp>
        <p:sp>
          <p:nvSpPr>
            <p:cNvPr id="18" name="Rectangle 17">
              <a:extLst>
                <a:ext uri="{FF2B5EF4-FFF2-40B4-BE49-F238E27FC236}">
                  <a16:creationId xmlns:a16="http://schemas.microsoft.com/office/drawing/2014/main" id="{7D4197AC-5AF2-48C5-9B2B-AC124627C533}"/>
                </a:ext>
              </a:extLst>
            </p:cNvPr>
            <p:cNvSpPr/>
            <p:nvPr/>
          </p:nvSpPr>
          <p:spPr>
            <a:xfrm>
              <a:off x="4559938" y="2896294"/>
              <a:ext cx="1651862" cy="369332"/>
            </a:xfrm>
            <a:prstGeom prst="rect">
              <a:avLst/>
            </a:prstGeom>
          </p:spPr>
          <p:txBody>
            <a:bodyPr wrap="none" anchor="ctr">
              <a:spAutoFit/>
            </a:bodyPr>
            <a:lstStyle/>
            <a:p>
              <a:pPr algn="ctr"/>
              <a:r>
                <a:rPr lang="en-NZ" spc="100" dirty="0">
                  <a:solidFill>
                    <a:srgbClr val="E6B319"/>
                  </a:solidFill>
                  <a:cs typeface="Arial" panose="020B0604020202020204" pitchFamily="34" charset="0"/>
                </a:rPr>
                <a:t>FLUCTUATORS</a:t>
              </a:r>
            </a:p>
          </p:txBody>
        </p:sp>
        <p:sp>
          <p:nvSpPr>
            <p:cNvPr id="19" name="Rectangle 18">
              <a:extLst>
                <a:ext uri="{FF2B5EF4-FFF2-40B4-BE49-F238E27FC236}">
                  <a16:creationId xmlns:a16="http://schemas.microsoft.com/office/drawing/2014/main" id="{C54D80AF-0306-43C8-AB23-AD0406EAA321}"/>
                </a:ext>
              </a:extLst>
            </p:cNvPr>
            <p:cNvSpPr/>
            <p:nvPr/>
          </p:nvSpPr>
          <p:spPr>
            <a:xfrm>
              <a:off x="4769002" y="4653073"/>
              <a:ext cx="1233735" cy="369332"/>
            </a:xfrm>
            <a:prstGeom prst="rect">
              <a:avLst/>
            </a:prstGeom>
          </p:spPr>
          <p:txBody>
            <a:bodyPr wrap="none" anchor="ctr">
              <a:spAutoFit/>
            </a:bodyPr>
            <a:lstStyle/>
            <a:p>
              <a:pPr algn="ctr"/>
              <a:r>
                <a:rPr lang="en-NZ" spc="100" dirty="0">
                  <a:solidFill>
                    <a:srgbClr val="ED7D31"/>
                  </a:solidFill>
                  <a:cs typeface="Arial" panose="020B0604020202020204" pitchFamily="34" charset="0"/>
                </a:rPr>
                <a:t>DIFFICULT</a:t>
              </a:r>
            </a:p>
          </p:txBody>
        </p:sp>
        <p:sp>
          <p:nvSpPr>
            <p:cNvPr id="20" name="Rectangle 19">
              <a:extLst>
                <a:ext uri="{FF2B5EF4-FFF2-40B4-BE49-F238E27FC236}">
                  <a16:creationId xmlns:a16="http://schemas.microsoft.com/office/drawing/2014/main" id="{1958FC4F-3CF9-413C-BFA4-EE1FDB0C7B47}"/>
                </a:ext>
              </a:extLst>
            </p:cNvPr>
            <p:cNvSpPr/>
            <p:nvPr/>
          </p:nvSpPr>
          <p:spPr>
            <a:xfrm>
              <a:off x="4908816" y="5533115"/>
              <a:ext cx="954107" cy="369332"/>
            </a:xfrm>
            <a:prstGeom prst="rect">
              <a:avLst/>
            </a:prstGeom>
          </p:spPr>
          <p:txBody>
            <a:bodyPr wrap="none" anchor="ctr">
              <a:spAutoFit/>
            </a:bodyPr>
            <a:lstStyle/>
            <a:p>
              <a:pPr algn="ctr"/>
              <a:r>
                <a:rPr lang="en-NZ" spc="100" dirty="0">
                  <a:solidFill>
                    <a:srgbClr val="D25A49"/>
                  </a:solidFill>
                  <a:cs typeface="Arial" panose="020B0604020202020204" pitchFamily="34" charset="0"/>
                </a:rPr>
                <a:t>DENIAL</a:t>
              </a:r>
            </a:p>
          </p:txBody>
        </p:sp>
      </p:grpSp>
      <p:sp>
        <p:nvSpPr>
          <p:cNvPr id="21" name="Title 1">
            <a:extLst>
              <a:ext uri="{FF2B5EF4-FFF2-40B4-BE49-F238E27FC236}">
                <a16:creationId xmlns:a16="http://schemas.microsoft.com/office/drawing/2014/main" id="{E780DE07-A7E1-41ED-844A-D53DF7FB48D3}"/>
              </a:ext>
            </a:extLst>
          </p:cNvPr>
          <p:cNvSpPr txBox="1">
            <a:spLocks/>
          </p:cNvSpPr>
          <p:nvPr/>
        </p:nvSpPr>
        <p:spPr>
          <a:xfrm>
            <a:off x="5923884" y="811419"/>
            <a:ext cx="5765981" cy="738664"/>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2000" kern="1200">
                <a:solidFill>
                  <a:schemeClr val="bg1"/>
                </a:solidFill>
                <a:latin typeface="Arial" panose="020B0604020202020204" pitchFamily="34" charset="0"/>
                <a:ea typeface="+mj-ea"/>
                <a:cs typeface="Arial" panose="020B0604020202020204" pitchFamily="34" charset="0"/>
              </a:defRPr>
            </a:lvl1pPr>
          </a:lstStyle>
          <a:p>
            <a:pPr>
              <a:lnSpc>
                <a:spcPct val="100000"/>
              </a:lnSpc>
              <a:spcAft>
                <a:spcPts val="1200"/>
              </a:spcAft>
            </a:pPr>
            <a:r>
              <a:rPr lang="en-NZ" sz="1400" dirty="0">
                <a:latin typeface="+mn-lt"/>
              </a:rPr>
              <a:t>The strongest commitment (consciously and unconsciously). They are most likely to role-model the right behaviours, and seek to influence change among those around them</a:t>
            </a:r>
          </a:p>
        </p:txBody>
      </p:sp>
      <p:sp>
        <p:nvSpPr>
          <p:cNvPr id="22" name="Title 1">
            <a:extLst>
              <a:ext uri="{FF2B5EF4-FFF2-40B4-BE49-F238E27FC236}">
                <a16:creationId xmlns:a16="http://schemas.microsoft.com/office/drawing/2014/main" id="{072E57DA-EA98-4419-AA96-4558807D283D}"/>
              </a:ext>
            </a:extLst>
          </p:cNvPr>
          <p:cNvSpPr txBox="1">
            <a:spLocks/>
          </p:cNvSpPr>
          <p:nvPr/>
        </p:nvSpPr>
        <p:spPr>
          <a:xfrm>
            <a:off x="5923884" y="1803855"/>
            <a:ext cx="5765981" cy="523220"/>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2000" kern="1200">
                <a:solidFill>
                  <a:schemeClr val="bg1"/>
                </a:solidFill>
                <a:latin typeface="Arial" panose="020B0604020202020204" pitchFamily="34" charset="0"/>
                <a:ea typeface="+mj-ea"/>
                <a:cs typeface="Arial" panose="020B0604020202020204" pitchFamily="34" charset="0"/>
              </a:defRPr>
            </a:lvl1pPr>
          </a:lstStyle>
          <a:p>
            <a:pPr>
              <a:lnSpc>
                <a:spcPct val="100000"/>
              </a:lnSpc>
              <a:spcAft>
                <a:spcPts val="1200"/>
              </a:spcAft>
            </a:pPr>
            <a:r>
              <a:rPr lang="en-NZ" sz="1400" dirty="0">
                <a:latin typeface="+mn-lt"/>
              </a:rPr>
              <a:t>Strongly committed to the correct behaviour, however, they are unlikely to actively seek to influence others – unless inspired to do so</a:t>
            </a:r>
          </a:p>
        </p:txBody>
      </p:sp>
      <p:sp>
        <p:nvSpPr>
          <p:cNvPr id="23" name="Title 1">
            <a:extLst>
              <a:ext uri="{FF2B5EF4-FFF2-40B4-BE49-F238E27FC236}">
                <a16:creationId xmlns:a16="http://schemas.microsoft.com/office/drawing/2014/main" id="{286D17E8-5A88-46E0-8BC9-4674F0149635}"/>
              </a:ext>
            </a:extLst>
          </p:cNvPr>
          <p:cNvSpPr txBox="1">
            <a:spLocks/>
          </p:cNvSpPr>
          <p:nvPr/>
        </p:nvSpPr>
        <p:spPr>
          <a:xfrm>
            <a:off x="5923884" y="3594507"/>
            <a:ext cx="5765981" cy="523220"/>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2000" kern="1200">
                <a:solidFill>
                  <a:schemeClr val="bg1"/>
                </a:solidFill>
                <a:latin typeface="Arial" panose="020B0604020202020204" pitchFamily="34" charset="0"/>
                <a:ea typeface="+mj-ea"/>
                <a:cs typeface="Arial" panose="020B0604020202020204" pitchFamily="34" charset="0"/>
              </a:defRPr>
            </a:lvl1pPr>
          </a:lstStyle>
          <a:p>
            <a:pPr>
              <a:lnSpc>
                <a:spcPct val="100000"/>
              </a:lnSpc>
              <a:spcAft>
                <a:spcPts val="1200"/>
              </a:spcAft>
            </a:pPr>
            <a:r>
              <a:rPr lang="en-NZ" sz="1400" dirty="0">
                <a:latin typeface="+mn-lt"/>
              </a:rPr>
              <a:t>A desire to do the ‘right’ behaviour, but strongly influenced by those around them – the ‘loudest voice’ and their perception of ‘social norm’</a:t>
            </a:r>
          </a:p>
        </p:txBody>
      </p:sp>
      <p:sp>
        <p:nvSpPr>
          <p:cNvPr id="24" name="Title 1">
            <a:extLst>
              <a:ext uri="{FF2B5EF4-FFF2-40B4-BE49-F238E27FC236}">
                <a16:creationId xmlns:a16="http://schemas.microsoft.com/office/drawing/2014/main" id="{0531A001-25E1-4FB1-BB65-365CF9D5C48A}"/>
              </a:ext>
            </a:extLst>
          </p:cNvPr>
          <p:cNvSpPr txBox="1">
            <a:spLocks/>
          </p:cNvSpPr>
          <p:nvPr/>
        </p:nvSpPr>
        <p:spPr>
          <a:xfrm>
            <a:off x="5923884" y="2627364"/>
            <a:ext cx="5765981" cy="738664"/>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2000" kern="1200">
                <a:solidFill>
                  <a:schemeClr val="bg1"/>
                </a:solidFill>
                <a:latin typeface="Arial" panose="020B0604020202020204" pitchFamily="34" charset="0"/>
                <a:ea typeface="+mj-ea"/>
                <a:cs typeface="Arial" panose="020B0604020202020204" pitchFamily="34" charset="0"/>
              </a:defRPr>
            </a:lvl1pPr>
          </a:lstStyle>
          <a:p>
            <a:pPr>
              <a:lnSpc>
                <a:spcPct val="100000"/>
              </a:lnSpc>
              <a:spcAft>
                <a:spcPts val="1200"/>
              </a:spcAft>
            </a:pPr>
            <a:r>
              <a:rPr lang="en-NZ" sz="1400" dirty="0">
                <a:latin typeface="+mn-lt"/>
              </a:rPr>
              <a:t>Strongly conflicted in their behaviour. While they may not ‘actively’ want to exhibit wrong behaviours and go against the ‘social norm’, their unconscious attitudes serve as barriers</a:t>
            </a:r>
          </a:p>
        </p:txBody>
      </p:sp>
      <p:sp>
        <p:nvSpPr>
          <p:cNvPr id="25" name="Title 1">
            <a:extLst>
              <a:ext uri="{FF2B5EF4-FFF2-40B4-BE49-F238E27FC236}">
                <a16:creationId xmlns:a16="http://schemas.microsoft.com/office/drawing/2014/main" id="{000ADBA9-E30E-4457-AD53-A4071F6C59C2}"/>
              </a:ext>
            </a:extLst>
          </p:cNvPr>
          <p:cNvSpPr txBox="1">
            <a:spLocks/>
          </p:cNvSpPr>
          <p:nvPr/>
        </p:nvSpPr>
        <p:spPr>
          <a:xfrm>
            <a:off x="5923884" y="4457997"/>
            <a:ext cx="5765981" cy="523220"/>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2000" kern="1200">
                <a:solidFill>
                  <a:schemeClr val="bg1"/>
                </a:solidFill>
                <a:latin typeface="Arial" panose="020B0604020202020204" pitchFamily="34" charset="0"/>
                <a:ea typeface="+mj-ea"/>
                <a:cs typeface="Arial" panose="020B0604020202020204" pitchFamily="34" charset="0"/>
              </a:defRPr>
            </a:lvl1pPr>
          </a:lstStyle>
          <a:p>
            <a:pPr>
              <a:lnSpc>
                <a:spcPct val="100000"/>
              </a:lnSpc>
              <a:spcAft>
                <a:spcPts val="1200"/>
              </a:spcAft>
            </a:pPr>
            <a:r>
              <a:rPr lang="en-NZ" sz="1400" dirty="0">
                <a:latin typeface="+mn-lt"/>
              </a:rPr>
              <a:t>The most negative in their behaviours and attitudes. They are knowingly exhibiting the undesirable behaviour and are actively resistant to change</a:t>
            </a:r>
          </a:p>
        </p:txBody>
      </p:sp>
      <p:sp>
        <p:nvSpPr>
          <p:cNvPr id="26" name="Title 1">
            <a:extLst>
              <a:ext uri="{FF2B5EF4-FFF2-40B4-BE49-F238E27FC236}">
                <a16:creationId xmlns:a16="http://schemas.microsoft.com/office/drawing/2014/main" id="{B6230C8F-9273-4BC6-A13B-19B9BA6D743A}"/>
              </a:ext>
            </a:extLst>
          </p:cNvPr>
          <p:cNvSpPr txBox="1">
            <a:spLocks/>
          </p:cNvSpPr>
          <p:nvPr/>
        </p:nvSpPr>
        <p:spPr>
          <a:xfrm>
            <a:off x="5923884" y="5234991"/>
            <a:ext cx="5765981" cy="738664"/>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2000" kern="1200">
                <a:solidFill>
                  <a:schemeClr val="bg1"/>
                </a:solidFill>
                <a:latin typeface="Arial" panose="020B0604020202020204" pitchFamily="34" charset="0"/>
                <a:ea typeface="+mj-ea"/>
                <a:cs typeface="Arial" panose="020B0604020202020204" pitchFamily="34" charset="0"/>
              </a:defRPr>
            </a:lvl1pPr>
          </a:lstStyle>
          <a:p>
            <a:pPr>
              <a:lnSpc>
                <a:spcPct val="100000"/>
              </a:lnSpc>
              <a:spcAft>
                <a:spcPts val="1200"/>
              </a:spcAft>
            </a:pPr>
            <a:r>
              <a:rPr lang="en-NZ" sz="1400" dirty="0">
                <a:latin typeface="+mn-lt"/>
              </a:rPr>
              <a:t>Refusing to acknowledge the behaviour, value, issue is something that should be taken seriously. They are the most likely to be exhibiting the undesirable behaviour</a:t>
            </a:r>
          </a:p>
        </p:txBody>
      </p:sp>
      <p:sp>
        <p:nvSpPr>
          <p:cNvPr id="28" name="Rectangle 27">
            <a:extLst>
              <a:ext uri="{FF2B5EF4-FFF2-40B4-BE49-F238E27FC236}">
                <a16:creationId xmlns:a16="http://schemas.microsoft.com/office/drawing/2014/main" id="{73AC334D-62BA-4E43-9EC8-E752E9A76EA6}"/>
              </a:ext>
            </a:extLst>
          </p:cNvPr>
          <p:cNvSpPr/>
          <p:nvPr/>
        </p:nvSpPr>
        <p:spPr>
          <a:xfrm>
            <a:off x="0" y="0"/>
            <a:ext cx="33167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5" name="Title 1">
            <a:extLst>
              <a:ext uri="{FF2B5EF4-FFF2-40B4-BE49-F238E27FC236}">
                <a16:creationId xmlns:a16="http://schemas.microsoft.com/office/drawing/2014/main" id="{D340C3A2-80BC-4D86-9B3B-C88BD15C403E}"/>
              </a:ext>
            </a:extLst>
          </p:cNvPr>
          <p:cNvSpPr txBox="1">
            <a:spLocks/>
          </p:cNvSpPr>
          <p:nvPr/>
        </p:nvSpPr>
        <p:spPr>
          <a:xfrm>
            <a:off x="250139" y="751428"/>
            <a:ext cx="2952000" cy="4124206"/>
          </a:xfrm>
          <a:prstGeom prst="rect">
            <a:avLst/>
          </a:prstGeom>
          <a:no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2000" kern="1200">
                <a:solidFill>
                  <a:schemeClr val="bg1"/>
                </a:solidFill>
                <a:latin typeface="Arial" panose="020B0604020202020204" pitchFamily="34" charset="0"/>
                <a:ea typeface="+mj-ea"/>
                <a:cs typeface="Arial" panose="020B0604020202020204" pitchFamily="34" charset="0"/>
              </a:defRPr>
            </a:lvl1pPr>
          </a:lstStyle>
          <a:p>
            <a:pPr>
              <a:lnSpc>
                <a:spcPct val="100000"/>
              </a:lnSpc>
              <a:spcAft>
                <a:spcPts val="1200"/>
              </a:spcAft>
            </a:pPr>
            <a:r>
              <a:rPr lang="en-NZ" sz="2100" b="1" dirty="0"/>
              <a:t>Respondents were segmented into one of </a:t>
            </a:r>
            <a:r>
              <a:rPr lang="en-NZ" sz="2100" b="1" dirty="0">
                <a:solidFill>
                  <a:srgbClr val="FFDB00"/>
                </a:solidFill>
              </a:rPr>
              <a:t>six groups </a:t>
            </a:r>
            <a:r>
              <a:rPr lang="en-NZ" sz="2100" b="1" dirty="0"/>
              <a:t>to show their level of commitment to recycling correctly.</a:t>
            </a:r>
          </a:p>
          <a:p>
            <a:pPr>
              <a:lnSpc>
                <a:spcPct val="100000"/>
              </a:lnSpc>
              <a:spcAft>
                <a:spcPts val="1200"/>
              </a:spcAft>
            </a:pPr>
            <a:r>
              <a:rPr lang="en-NZ" sz="2100" b="1" dirty="0"/>
              <a:t>‘Recycling correctly’ was described as a scenario where they perfectly sorted and prepared their recycling. </a:t>
            </a:r>
          </a:p>
        </p:txBody>
      </p:sp>
    </p:spTree>
    <p:extLst>
      <p:ext uri="{BB962C8B-B14F-4D97-AF65-F5344CB8AC3E}">
        <p14:creationId xmlns:p14="http://schemas.microsoft.com/office/powerpoint/2010/main" val="1799083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A1D7-3DAE-4B29-AD63-40F4FE8F03E1}"/>
              </a:ext>
            </a:extLst>
          </p:cNvPr>
          <p:cNvSpPr>
            <a:spLocks noGrp="1"/>
          </p:cNvSpPr>
          <p:nvPr>
            <p:ph type="title"/>
          </p:nvPr>
        </p:nvSpPr>
        <p:spPr>
          <a:xfrm>
            <a:off x="203200" y="138224"/>
            <a:ext cx="10091506" cy="999460"/>
          </a:xfrm>
        </p:spPr>
        <p:txBody>
          <a:bodyPr>
            <a:normAutofit fontScale="90000"/>
          </a:bodyPr>
          <a:lstStyle/>
          <a:p>
            <a:pPr>
              <a:lnSpc>
                <a:spcPct val="100000"/>
              </a:lnSpc>
            </a:pPr>
            <a:r>
              <a:rPr lang="en-NZ" sz="1400" dirty="0"/>
              <a:t>SEGMENTATION OF RECYCLING CORRECTLY: </a:t>
            </a:r>
            <a:r>
              <a:rPr lang="en-NZ" sz="1400" b="0" dirty="0"/>
              <a:t>While almost all respondents say they recycle, only 23% are committed to recycling correctly (the Advocates and Attainers). This reveals that while recycling is a social norm, correctly sorting and preparing it is not. The size of the Wellington City segments are in line with the national picture, indicating similar levels of commitment. Those more likely to be committed to recycling than average are those who are more confident in their recycling ability, and women.</a:t>
            </a:r>
          </a:p>
        </p:txBody>
      </p:sp>
      <p:graphicFrame>
        <p:nvGraphicFramePr>
          <p:cNvPr id="4" name="Chart 3">
            <a:extLst>
              <a:ext uri="{FF2B5EF4-FFF2-40B4-BE49-F238E27FC236}">
                <a16:creationId xmlns:a16="http://schemas.microsoft.com/office/drawing/2014/main" id="{95441A38-2512-4C51-BD1F-1B912D766934}"/>
              </a:ext>
            </a:extLst>
          </p:cNvPr>
          <p:cNvGraphicFramePr/>
          <p:nvPr/>
        </p:nvGraphicFramePr>
        <p:xfrm>
          <a:off x="9168698" y="1584996"/>
          <a:ext cx="3207918" cy="21386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D6BDEE86-FFD1-4561-8A64-851579710679}"/>
              </a:ext>
            </a:extLst>
          </p:cNvPr>
          <p:cNvGraphicFramePr/>
          <p:nvPr/>
        </p:nvGraphicFramePr>
        <p:xfrm>
          <a:off x="6282904" y="1398906"/>
          <a:ext cx="3766186" cy="25107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8CF806E4-8D4C-4537-9C03-AB124BAA15F2}"/>
              </a:ext>
            </a:extLst>
          </p:cNvPr>
          <p:cNvGraphicFramePr/>
          <p:nvPr/>
        </p:nvGraphicFramePr>
        <p:xfrm>
          <a:off x="2045886" y="1584996"/>
          <a:ext cx="3207918" cy="21386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E0BCDFD6-ACE3-4484-A0AC-E146EC7ED13E}"/>
              </a:ext>
            </a:extLst>
          </p:cNvPr>
          <p:cNvGraphicFramePr/>
          <p:nvPr/>
        </p:nvGraphicFramePr>
        <p:xfrm>
          <a:off x="4368459" y="1584996"/>
          <a:ext cx="3207918" cy="21386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83DD6F8C-6661-465A-9BBF-F29C283C07D0}"/>
              </a:ext>
            </a:extLst>
          </p:cNvPr>
          <p:cNvGraphicFramePr/>
          <p:nvPr/>
        </p:nvGraphicFramePr>
        <p:xfrm>
          <a:off x="-299152" y="1584996"/>
          <a:ext cx="3207918" cy="21386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Table 8">
            <a:extLst>
              <a:ext uri="{FF2B5EF4-FFF2-40B4-BE49-F238E27FC236}">
                <a16:creationId xmlns:a16="http://schemas.microsoft.com/office/drawing/2014/main" id="{3AD1B27E-3D8F-4AFF-91BE-E7042B004AB8}"/>
              </a:ext>
            </a:extLst>
          </p:cNvPr>
          <p:cNvGraphicFramePr>
            <a:graphicFrameLocks noGrp="1"/>
          </p:cNvGraphicFramePr>
          <p:nvPr/>
        </p:nvGraphicFramePr>
        <p:xfrm>
          <a:off x="115136" y="3821206"/>
          <a:ext cx="11839645" cy="387930"/>
        </p:xfrm>
        <a:graphic>
          <a:graphicData uri="http://schemas.openxmlformats.org/drawingml/2006/table">
            <a:tbl>
              <a:tblPr>
                <a:tableStyleId>{5C22544A-7EE6-4342-B048-85BDC9FD1C3A}</a:tableStyleId>
              </a:tblPr>
              <a:tblGrid>
                <a:gridCol w="2367929">
                  <a:extLst>
                    <a:ext uri="{9D8B030D-6E8A-4147-A177-3AD203B41FA5}">
                      <a16:colId xmlns:a16="http://schemas.microsoft.com/office/drawing/2014/main" val="989452369"/>
                    </a:ext>
                  </a:extLst>
                </a:gridCol>
                <a:gridCol w="2367929">
                  <a:extLst>
                    <a:ext uri="{9D8B030D-6E8A-4147-A177-3AD203B41FA5}">
                      <a16:colId xmlns:a16="http://schemas.microsoft.com/office/drawing/2014/main" val="469564678"/>
                    </a:ext>
                  </a:extLst>
                </a:gridCol>
                <a:gridCol w="2367929">
                  <a:extLst>
                    <a:ext uri="{9D8B030D-6E8A-4147-A177-3AD203B41FA5}">
                      <a16:colId xmlns:a16="http://schemas.microsoft.com/office/drawing/2014/main" val="349791672"/>
                    </a:ext>
                  </a:extLst>
                </a:gridCol>
                <a:gridCol w="2367929">
                  <a:extLst>
                    <a:ext uri="{9D8B030D-6E8A-4147-A177-3AD203B41FA5}">
                      <a16:colId xmlns:a16="http://schemas.microsoft.com/office/drawing/2014/main" val="335365741"/>
                    </a:ext>
                  </a:extLst>
                </a:gridCol>
                <a:gridCol w="2367929">
                  <a:extLst>
                    <a:ext uri="{9D8B030D-6E8A-4147-A177-3AD203B41FA5}">
                      <a16:colId xmlns:a16="http://schemas.microsoft.com/office/drawing/2014/main" val="3118359745"/>
                    </a:ext>
                  </a:extLst>
                </a:gridCol>
              </a:tblGrid>
              <a:tr h="387930">
                <a:tc>
                  <a:txBody>
                    <a:bodyPr/>
                    <a:lstStyle/>
                    <a:p>
                      <a:pPr algn="ctr" fontAlgn="b">
                        <a:defRPr lang="en-NZ"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NZ" sz="1400" b="1" i="0" u="none" strike="noStrike" kern="1200" spc="100" baseline="0" dirty="0">
                          <a:solidFill>
                            <a:schemeClr val="bg1"/>
                          </a:solidFill>
                          <a:latin typeface="Arial" panose="020B0604020202020204" pitchFamily="34" charset="0"/>
                          <a:ea typeface="+mn-ea"/>
                          <a:cs typeface="Arial" panose="020B0604020202020204" pitchFamily="34" charset="0"/>
                        </a:rPr>
                        <a:t>ADVOCATES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CB3BC"/>
                    </a:solidFill>
                  </a:tcPr>
                </a:tc>
                <a:tc>
                  <a:txBody>
                    <a:bodyPr/>
                    <a:lstStyle/>
                    <a:p>
                      <a:pPr algn="ctr" fontAlgn="b">
                        <a:defRPr lang="en-NZ"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NZ" sz="1400" b="1" i="0" u="none" strike="noStrike" kern="1200" spc="100" baseline="0" dirty="0">
                          <a:solidFill>
                            <a:schemeClr val="bg1"/>
                          </a:solidFill>
                          <a:latin typeface="Arial" panose="020B0604020202020204" pitchFamily="34" charset="0"/>
                          <a:ea typeface="+mn-ea"/>
                          <a:cs typeface="Arial" panose="020B0604020202020204" pitchFamily="34" charset="0"/>
                        </a:rPr>
                        <a:t>ATTAINERS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EC742"/>
                    </a:solidFill>
                  </a:tcPr>
                </a:tc>
                <a:tc>
                  <a:txBody>
                    <a:bodyPr/>
                    <a:lstStyle/>
                    <a:p>
                      <a:pPr algn="ctr" fontAlgn="b">
                        <a:defRPr lang="en-NZ"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NZ" sz="1400" b="1" i="0" u="none" strike="noStrike" kern="1200" spc="100" baseline="0" dirty="0">
                          <a:solidFill>
                            <a:schemeClr val="tx1">
                              <a:lumMod val="75000"/>
                              <a:lumOff val="25000"/>
                            </a:schemeClr>
                          </a:solidFill>
                          <a:latin typeface="Arial" panose="020B0604020202020204" pitchFamily="34" charset="0"/>
                          <a:ea typeface="+mn-ea"/>
                          <a:cs typeface="Arial" panose="020B0604020202020204" pitchFamily="34" charset="0"/>
                        </a:rPr>
                        <a:t>FLUCTUATORS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tc>
                  <a:txBody>
                    <a:bodyPr/>
                    <a:lstStyle/>
                    <a:p>
                      <a:pPr algn="ctr" fontAlgn="b">
                        <a:defRPr lang="en-NZ"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NZ" sz="1400" b="1" i="0" u="none" strike="noStrike" kern="1200" spc="100" baseline="0" dirty="0">
                          <a:solidFill>
                            <a:schemeClr val="tx1">
                              <a:lumMod val="75000"/>
                              <a:lumOff val="25000"/>
                            </a:schemeClr>
                          </a:solidFill>
                          <a:latin typeface="Arial" panose="020B0604020202020204" pitchFamily="34" charset="0"/>
                          <a:ea typeface="+mn-ea"/>
                          <a:cs typeface="Arial" panose="020B0604020202020204" pitchFamily="34" charset="0"/>
                        </a:rPr>
                        <a:t>FOLLOWERS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9021"/>
                    </a:solidFill>
                  </a:tcPr>
                </a:tc>
                <a:tc>
                  <a:txBody>
                    <a:bodyPr/>
                    <a:lstStyle/>
                    <a:p>
                      <a:pPr algn="ctr" fontAlgn="b">
                        <a:defRPr lang="en-NZ"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NZ" sz="1400" b="1" i="0" u="none" strike="noStrike" kern="1200" spc="100" baseline="0" dirty="0">
                          <a:solidFill>
                            <a:schemeClr val="bg1"/>
                          </a:solidFill>
                          <a:latin typeface="Arial" panose="020B0604020202020204" pitchFamily="34" charset="0"/>
                          <a:ea typeface="+mn-ea"/>
                          <a:cs typeface="Arial" panose="020B0604020202020204" pitchFamily="34" charset="0"/>
                        </a:rPr>
                        <a:t>DENIAL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B5C60"/>
                    </a:solidFill>
                  </a:tcPr>
                </a:tc>
                <a:extLst>
                  <a:ext uri="{0D108BD9-81ED-4DB2-BD59-A6C34878D82A}">
                    <a16:rowId xmlns:a16="http://schemas.microsoft.com/office/drawing/2014/main" val="3058813519"/>
                  </a:ext>
                </a:extLst>
              </a:tr>
            </a:tbl>
          </a:graphicData>
        </a:graphic>
      </p:graphicFrame>
      <p:sp>
        <p:nvSpPr>
          <p:cNvPr id="10" name="Oval 9">
            <a:extLst>
              <a:ext uri="{FF2B5EF4-FFF2-40B4-BE49-F238E27FC236}">
                <a16:creationId xmlns:a16="http://schemas.microsoft.com/office/drawing/2014/main" id="{F9ABB8D2-BB03-4384-BBE4-31E591CB1865}"/>
              </a:ext>
            </a:extLst>
          </p:cNvPr>
          <p:cNvSpPr/>
          <p:nvPr/>
        </p:nvSpPr>
        <p:spPr>
          <a:xfrm>
            <a:off x="2964603" y="1964492"/>
            <a:ext cx="1379616" cy="1379616"/>
          </a:xfrm>
          <a:prstGeom prst="ellipse">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1" name="Oval 10">
            <a:extLst>
              <a:ext uri="{FF2B5EF4-FFF2-40B4-BE49-F238E27FC236}">
                <a16:creationId xmlns:a16="http://schemas.microsoft.com/office/drawing/2014/main" id="{DCDD97A7-14F8-4217-A5AB-263ED01B133D}"/>
              </a:ext>
            </a:extLst>
          </p:cNvPr>
          <p:cNvSpPr/>
          <p:nvPr/>
        </p:nvSpPr>
        <p:spPr>
          <a:xfrm>
            <a:off x="7763198" y="1964492"/>
            <a:ext cx="1379616" cy="1379616"/>
          </a:xfrm>
          <a:prstGeom prst="ellipse">
            <a:avLst/>
          </a:prstGeom>
          <a:solidFill>
            <a:srgbClr val="F69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2" name="Oval 11">
            <a:extLst>
              <a:ext uri="{FF2B5EF4-FFF2-40B4-BE49-F238E27FC236}">
                <a16:creationId xmlns:a16="http://schemas.microsoft.com/office/drawing/2014/main" id="{33A1DFB5-D32E-4D96-8D63-7A72BE4CC20E}"/>
              </a:ext>
            </a:extLst>
          </p:cNvPr>
          <p:cNvSpPr/>
          <p:nvPr/>
        </p:nvSpPr>
        <p:spPr>
          <a:xfrm>
            <a:off x="10082849" y="1980300"/>
            <a:ext cx="1379616" cy="1379616"/>
          </a:xfrm>
          <a:prstGeom prst="ellipse">
            <a:avLst/>
          </a:prstGeom>
          <a:solidFill>
            <a:srgbClr val="5B5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3" name="Oval 12">
            <a:extLst>
              <a:ext uri="{FF2B5EF4-FFF2-40B4-BE49-F238E27FC236}">
                <a16:creationId xmlns:a16="http://schemas.microsoft.com/office/drawing/2014/main" id="{052C9E39-200A-44F2-B041-39073E757CCD}"/>
              </a:ext>
            </a:extLst>
          </p:cNvPr>
          <p:cNvSpPr/>
          <p:nvPr/>
        </p:nvSpPr>
        <p:spPr>
          <a:xfrm>
            <a:off x="5283590" y="1964492"/>
            <a:ext cx="1379616" cy="1379616"/>
          </a:xfrm>
          <a:prstGeom prst="ellipse">
            <a:avLst/>
          </a:prstGeom>
          <a:solidFill>
            <a:srgbClr val="FFD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 name="Oval 13">
            <a:extLst>
              <a:ext uri="{FF2B5EF4-FFF2-40B4-BE49-F238E27FC236}">
                <a16:creationId xmlns:a16="http://schemas.microsoft.com/office/drawing/2014/main" id="{1F8E7610-5EB4-43FF-B2FD-48B1CE8176D5}"/>
              </a:ext>
            </a:extLst>
          </p:cNvPr>
          <p:cNvSpPr/>
          <p:nvPr/>
        </p:nvSpPr>
        <p:spPr>
          <a:xfrm>
            <a:off x="614732" y="1964492"/>
            <a:ext cx="1379616" cy="1379616"/>
          </a:xfrm>
          <a:prstGeom prst="ellipse">
            <a:avLst/>
          </a:prstGeom>
          <a:solidFill>
            <a:srgbClr val="1CB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5" name="TextBox 14">
            <a:extLst>
              <a:ext uri="{FF2B5EF4-FFF2-40B4-BE49-F238E27FC236}">
                <a16:creationId xmlns:a16="http://schemas.microsoft.com/office/drawing/2014/main" id="{1FA6EC5E-5CBD-49CB-9702-E600D12EB060}"/>
              </a:ext>
            </a:extLst>
          </p:cNvPr>
          <p:cNvSpPr txBox="1"/>
          <p:nvPr/>
        </p:nvSpPr>
        <p:spPr>
          <a:xfrm>
            <a:off x="207557" y="4386380"/>
            <a:ext cx="2122176" cy="307777"/>
          </a:xfrm>
          <a:prstGeom prst="rect">
            <a:avLst/>
          </a:prstGeom>
          <a:noFill/>
        </p:spPr>
        <p:txBody>
          <a:bodyPr wrap="square" rtlCol="0">
            <a:spAutoFit/>
          </a:bodyPr>
          <a:lstStyle/>
          <a:p>
            <a:pPr algn="ctr"/>
            <a:r>
              <a:rPr lang="en-NZ" sz="1400" i="1" dirty="0">
                <a:solidFill>
                  <a:schemeClr val="tx1">
                    <a:lumMod val="75000"/>
                    <a:lumOff val="25000"/>
                  </a:schemeClr>
                </a:solidFill>
                <a:latin typeface="+mj-lt"/>
                <a:cs typeface="Calibri Light" panose="020F0302020204030204" pitchFamily="34" charset="0"/>
              </a:rPr>
              <a:t>Let me tell you…</a:t>
            </a:r>
          </a:p>
        </p:txBody>
      </p:sp>
      <p:sp>
        <p:nvSpPr>
          <p:cNvPr id="16" name="TextBox 15">
            <a:extLst>
              <a:ext uri="{FF2B5EF4-FFF2-40B4-BE49-F238E27FC236}">
                <a16:creationId xmlns:a16="http://schemas.microsoft.com/office/drawing/2014/main" id="{DB385F44-24EB-4F5E-A696-D41176C32435}"/>
              </a:ext>
            </a:extLst>
          </p:cNvPr>
          <p:cNvSpPr txBox="1"/>
          <p:nvPr/>
        </p:nvSpPr>
        <p:spPr>
          <a:xfrm>
            <a:off x="2738204" y="4386380"/>
            <a:ext cx="1827196" cy="307777"/>
          </a:xfrm>
          <a:prstGeom prst="rect">
            <a:avLst/>
          </a:prstGeom>
          <a:noFill/>
        </p:spPr>
        <p:txBody>
          <a:bodyPr wrap="square" rtlCol="0">
            <a:spAutoFit/>
          </a:bodyPr>
          <a:lstStyle/>
          <a:p>
            <a:pPr algn="ctr"/>
            <a:r>
              <a:rPr lang="en-NZ" sz="1400" i="1" dirty="0">
                <a:solidFill>
                  <a:schemeClr val="tx1">
                    <a:lumMod val="75000"/>
                    <a:lumOff val="25000"/>
                  </a:schemeClr>
                </a:solidFill>
                <a:latin typeface="+mj-lt"/>
                <a:cs typeface="Calibri Light" panose="020F0302020204030204" pitchFamily="34" charset="0"/>
              </a:rPr>
              <a:t>I’ll do my bit</a:t>
            </a:r>
          </a:p>
        </p:txBody>
      </p:sp>
      <p:sp>
        <p:nvSpPr>
          <p:cNvPr id="17" name="TextBox 16">
            <a:extLst>
              <a:ext uri="{FF2B5EF4-FFF2-40B4-BE49-F238E27FC236}">
                <a16:creationId xmlns:a16="http://schemas.microsoft.com/office/drawing/2014/main" id="{6C594862-2488-423A-806E-EF555ECBB96C}"/>
              </a:ext>
            </a:extLst>
          </p:cNvPr>
          <p:cNvSpPr txBox="1"/>
          <p:nvPr/>
        </p:nvSpPr>
        <p:spPr>
          <a:xfrm>
            <a:off x="5121361" y="4386380"/>
            <a:ext cx="1827196" cy="523220"/>
          </a:xfrm>
          <a:prstGeom prst="rect">
            <a:avLst/>
          </a:prstGeom>
          <a:noFill/>
        </p:spPr>
        <p:txBody>
          <a:bodyPr wrap="square" rtlCol="0">
            <a:spAutoFit/>
          </a:bodyPr>
          <a:lstStyle/>
          <a:p>
            <a:pPr algn="ctr"/>
            <a:r>
              <a:rPr lang="en-NZ" sz="1400" i="1" dirty="0">
                <a:solidFill>
                  <a:schemeClr val="tx1">
                    <a:lumMod val="75000"/>
                    <a:lumOff val="25000"/>
                  </a:schemeClr>
                </a:solidFill>
                <a:latin typeface="+mj-lt"/>
                <a:cs typeface="Calibri Light" panose="020F0302020204030204" pitchFamily="34" charset="0"/>
              </a:rPr>
              <a:t>Of course… but maybe…</a:t>
            </a:r>
          </a:p>
        </p:txBody>
      </p:sp>
      <p:sp>
        <p:nvSpPr>
          <p:cNvPr id="18" name="TextBox 17">
            <a:extLst>
              <a:ext uri="{FF2B5EF4-FFF2-40B4-BE49-F238E27FC236}">
                <a16:creationId xmlns:a16="http://schemas.microsoft.com/office/drawing/2014/main" id="{6355DAC2-B2AD-4881-8E38-EEE61D81E709}"/>
              </a:ext>
            </a:extLst>
          </p:cNvPr>
          <p:cNvSpPr txBox="1"/>
          <p:nvPr/>
        </p:nvSpPr>
        <p:spPr>
          <a:xfrm>
            <a:off x="7357028" y="4386380"/>
            <a:ext cx="2122176" cy="523220"/>
          </a:xfrm>
          <a:prstGeom prst="rect">
            <a:avLst/>
          </a:prstGeom>
          <a:noFill/>
        </p:spPr>
        <p:txBody>
          <a:bodyPr wrap="square" rtlCol="0">
            <a:spAutoFit/>
          </a:bodyPr>
          <a:lstStyle/>
          <a:p>
            <a:pPr algn="ctr"/>
            <a:r>
              <a:rPr lang="en-NZ" sz="1400" i="1" dirty="0">
                <a:solidFill>
                  <a:schemeClr val="tx1">
                    <a:lumMod val="75000"/>
                    <a:lumOff val="25000"/>
                  </a:schemeClr>
                </a:solidFill>
                <a:latin typeface="+mj-lt"/>
                <a:cs typeface="Calibri Light" panose="020F0302020204030204" pitchFamily="34" charset="0"/>
              </a:rPr>
              <a:t>I’ll do </a:t>
            </a:r>
          </a:p>
          <a:p>
            <a:pPr algn="ctr"/>
            <a:r>
              <a:rPr lang="en-NZ" sz="1400" i="1" dirty="0">
                <a:solidFill>
                  <a:schemeClr val="tx1">
                    <a:lumMod val="75000"/>
                    <a:lumOff val="25000"/>
                  </a:schemeClr>
                </a:solidFill>
                <a:latin typeface="+mj-lt"/>
                <a:cs typeface="Calibri Light" panose="020F0302020204030204" pitchFamily="34" charset="0"/>
              </a:rPr>
              <a:t>what she’s doing</a:t>
            </a:r>
          </a:p>
        </p:txBody>
      </p:sp>
      <p:sp>
        <p:nvSpPr>
          <p:cNvPr id="19" name="TextBox 18">
            <a:extLst>
              <a:ext uri="{FF2B5EF4-FFF2-40B4-BE49-F238E27FC236}">
                <a16:creationId xmlns:a16="http://schemas.microsoft.com/office/drawing/2014/main" id="{1203CD7D-084A-4BF9-B452-4E7BA8D52892}"/>
              </a:ext>
            </a:extLst>
          </p:cNvPr>
          <p:cNvSpPr txBox="1"/>
          <p:nvPr/>
        </p:nvSpPr>
        <p:spPr>
          <a:xfrm>
            <a:off x="9887674" y="4386380"/>
            <a:ext cx="1827196" cy="523220"/>
          </a:xfrm>
          <a:prstGeom prst="rect">
            <a:avLst/>
          </a:prstGeom>
          <a:noFill/>
        </p:spPr>
        <p:txBody>
          <a:bodyPr wrap="square" rtlCol="0">
            <a:spAutoFit/>
          </a:bodyPr>
          <a:lstStyle/>
          <a:p>
            <a:pPr algn="ctr"/>
            <a:r>
              <a:rPr lang="en-NZ" sz="1400" i="1" dirty="0">
                <a:solidFill>
                  <a:schemeClr val="tx1">
                    <a:lumMod val="75000"/>
                    <a:lumOff val="25000"/>
                  </a:schemeClr>
                </a:solidFill>
                <a:latin typeface="+mj-lt"/>
                <a:cs typeface="Calibri Light" panose="020F0302020204030204" pitchFamily="34" charset="0"/>
              </a:rPr>
              <a:t>Problem? What problem?</a:t>
            </a:r>
          </a:p>
        </p:txBody>
      </p:sp>
      <p:pic>
        <p:nvPicPr>
          <p:cNvPr id="20" name="Graphic 19">
            <a:extLst>
              <a:ext uri="{FF2B5EF4-FFF2-40B4-BE49-F238E27FC236}">
                <a16:creationId xmlns:a16="http://schemas.microsoft.com/office/drawing/2014/main" id="{519DC933-7B6D-4558-A647-23FA8E97DCF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0342" y="2411200"/>
            <a:ext cx="479541" cy="439577"/>
          </a:xfrm>
          <a:prstGeom prst="rect">
            <a:avLst/>
          </a:prstGeom>
        </p:spPr>
      </p:pic>
      <p:pic>
        <p:nvPicPr>
          <p:cNvPr id="21" name="Graphic 20">
            <a:extLst>
              <a:ext uri="{FF2B5EF4-FFF2-40B4-BE49-F238E27FC236}">
                <a16:creationId xmlns:a16="http://schemas.microsoft.com/office/drawing/2014/main" id="{AB027BDE-3AEC-4711-857F-0E2AC5AF743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09274" y="2387009"/>
            <a:ext cx="607748" cy="486201"/>
          </a:xfrm>
          <a:prstGeom prst="rect">
            <a:avLst/>
          </a:prstGeom>
        </p:spPr>
      </p:pic>
      <p:pic>
        <p:nvPicPr>
          <p:cNvPr id="22" name="Graphic 21">
            <a:extLst>
              <a:ext uri="{FF2B5EF4-FFF2-40B4-BE49-F238E27FC236}">
                <a16:creationId xmlns:a16="http://schemas.microsoft.com/office/drawing/2014/main" id="{C912C10F-6D9E-4708-B0AB-FFB2FF53A20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128264" y="2314949"/>
            <a:ext cx="678706" cy="678702"/>
          </a:xfrm>
          <a:prstGeom prst="rect">
            <a:avLst/>
          </a:prstGeom>
        </p:spPr>
      </p:pic>
      <p:pic>
        <p:nvPicPr>
          <p:cNvPr id="23" name="Graphic 22">
            <a:extLst>
              <a:ext uri="{FF2B5EF4-FFF2-40B4-BE49-F238E27FC236}">
                <a16:creationId xmlns:a16="http://schemas.microsoft.com/office/drawing/2014/main" id="{2DDF64AC-96D0-48BB-A739-07069DBB8B8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811642" y="2395391"/>
            <a:ext cx="345213" cy="517818"/>
          </a:xfrm>
          <a:prstGeom prst="rect">
            <a:avLst/>
          </a:prstGeom>
        </p:spPr>
      </p:pic>
      <p:pic>
        <p:nvPicPr>
          <p:cNvPr id="24" name="Graphic 23">
            <a:extLst>
              <a:ext uri="{FF2B5EF4-FFF2-40B4-BE49-F238E27FC236}">
                <a16:creationId xmlns:a16="http://schemas.microsoft.com/office/drawing/2014/main" id="{00353F48-4756-4630-823B-6F022D93689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flipV="1">
            <a:off x="10565042" y="2462110"/>
            <a:ext cx="426161" cy="426161"/>
          </a:xfrm>
          <a:prstGeom prst="rect">
            <a:avLst/>
          </a:prstGeom>
        </p:spPr>
      </p:pic>
      <p:grpSp>
        <p:nvGrpSpPr>
          <p:cNvPr id="32" name="Group 31">
            <a:extLst>
              <a:ext uri="{FF2B5EF4-FFF2-40B4-BE49-F238E27FC236}">
                <a16:creationId xmlns:a16="http://schemas.microsoft.com/office/drawing/2014/main" id="{F05D36CE-D81A-49E1-8BE4-19382B3BD673}"/>
              </a:ext>
            </a:extLst>
          </p:cNvPr>
          <p:cNvGrpSpPr/>
          <p:nvPr/>
        </p:nvGrpSpPr>
        <p:grpSpPr>
          <a:xfrm>
            <a:off x="785535" y="4857619"/>
            <a:ext cx="10442627" cy="369332"/>
            <a:chOff x="785535" y="5597550"/>
            <a:chExt cx="10442627" cy="369332"/>
          </a:xfrm>
        </p:grpSpPr>
        <p:sp>
          <p:nvSpPr>
            <p:cNvPr id="27" name="TextBox 26">
              <a:extLst>
                <a:ext uri="{FF2B5EF4-FFF2-40B4-BE49-F238E27FC236}">
                  <a16:creationId xmlns:a16="http://schemas.microsoft.com/office/drawing/2014/main" id="{D833D4C9-29C4-4B9D-83EA-1C16D936811B}"/>
                </a:ext>
              </a:extLst>
            </p:cNvPr>
            <p:cNvSpPr txBox="1"/>
            <p:nvPr/>
          </p:nvSpPr>
          <p:spPr>
            <a:xfrm>
              <a:off x="785535" y="5597550"/>
              <a:ext cx="758610" cy="369332"/>
            </a:xfrm>
            <a:prstGeom prst="rect">
              <a:avLst/>
            </a:prstGeom>
            <a:noFill/>
          </p:spPr>
          <p:txBody>
            <a:bodyPr wrap="square" rtlCol="0">
              <a:spAutoFit/>
            </a:bodyPr>
            <a:lstStyle/>
            <a:p>
              <a:pPr algn="ctr"/>
              <a:r>
                <a:rPr lang="en-NZ" b="1" dirty="0">
                  <a:solidFill>
                    <a:srgbClr val="1CB3BC"/>
                  </a:solidFill>
                </a:rPr>
                <a:t>12%</a:t>
              </a:r>
            </a:p>
          </p:txBody>
        </p:sp>
        <p:sp>
          <p:nvSpPr>
            <p:cNvPr id="28" name="TextBox 27">
              <a:extLst>
                <a:ext uri="{FF2B5EF4-FFF2-40B4-BE49-F238E27FC236}">
                  <a16:creationId xmlns:a16="http://schemas.microsoft.com/office/drawing/2014/main" id="{13EC566B-81DA-4563-BA1E-88C42ECB1E80}"/>
                </a:ext>
              </a:extLst>
            </p:cNvPr>
            <p:cNvSpPr txBox="1"/>
            <p:nvPr/>
          </p:nvSpPr>
          <p:spPr>
            <a:xfrm>
              <a:off x="3309274" y="5597550"/>
              <a:ext cx="758610" cy="369332"/>
            </a:xfrm>
            <a:prstGeom prst="rect">
              <a:avLst/>
            </a:prstGeom>
            <a:noFill/>
          </p:spPr>
          <p:txBody>
            <a:bodyPr wrap="square" rtlCol="0">
              <a:spAutoFit/>
            </a:bodyPr>
            <a:lstStyle/>
            <a:p>
              <a:pPr algn="ctr"/>
              <a:r>
                <a:rPr lang="en-NZ" b="1" dirty="0">
                  <a:solidFill>
                    <a:srgbClr val="8EC742"/>
                  </a:solidFill>
                </a:rPr>
                <a:t>12%</a:t>
              </a:r>
            </a:p>
          </p:txBody>
        </p:sp>
        <p:sp>
          <p:nvSpPr>
            <p:cNvPr id="29" name="TextBox 28">
              <a:extLst>
                <a:ext uri="{FF2B5EF4-FFF2-40B4-BE49-F238E27FC236}">
                  <a16:creationId xmlns:a16="http://schemas.microsoft.com/office/drawing/2014/main" id="{352521B0-FA1F-43FA-878D-326D0648FBC4}"/>
                </a:ext>
              </a:extLst>
            </p:cNvPr>
            <p:cNvSpPr txBox="1"/>
            <p:nvPr/>
          </p:nvSpPr>
          <p:spPr>
            <a:xfrm>
              <a:off x="5694713" y="5597550"/>
              <a:ext cx="758610" cy="369332"/>
            </a:xfrm>
            <a:prstGeom prst="rect">
              <a:avLst/>
            </a:prstGeom>
            <a:noFill/>
          </p:spPr>
          <p:txBody>
            <a:bodyPr wrap="square" rtlCol="0">
              <a:spAutoFit/>
            </a:bodyPr>
            <a:lstStyle/>
            <a:p>
              <a:pPr algn="ctr"/>
              <a:r>
                <a:rPr lang="en-NZ" b="1" dirty="0">
                  <a:solidFill>
                    <a:srgbClr val="FFDB00"/>
                  </a:solidFill>
                </a:rPr>
                <a:t>30%</a:t>
              </a:r>
            </a:p>
          </p:txBody>
        </p:sp>
        <p:sp>
          <p:nvSpPr>
            <p:cNvPr id="30" name="TextBox 29">
              <a:extLst>
                <a:ext uri="{FF2B5EF4-FFF2-40B4-BE49-F238E27FC236}">
                  <a16:creationId xmlns:a16="http://schemas.microsoft.com/office/drawing/2014/main" id="{64F7934F-C941-46A1-B8F7-9AEE7C9F0DF0}"/>
                </a:ext>
              </a:extLst>
            </p:cNvPr>
            <p:cNvSpPr txBox="1"/>
            <p:nvPr/>
          </p:nvSpPr>
          <p:spPr>
            <a:xfrm>
              <a:off x="8073760" y="5597550"/>
              <a:ext cx="758610" cy="369332"/>
            </a:xfrm>
            <a:prstGeom prst="rect">
              <a:avLst/>
            </a:prstGeom>
            <a:noFill/>
          </p:spPr>
          <p:txBody>
            <a:bodyPr wrap="square" rtlCol="0">
              <a:spAutoFit/>
            </a:bodyPr>
            <a:lstStyle/>
            <a:p>
              <a:pPr algn="ctr"/>
              <a:r>
                <a:rPr lang="en-NZ" b="1" dirty="0">
                  <a:solidFill>
                    <a:srgbClr val="F69021"/>
                  </a:solidFill>
                </a:rPr>
                <a:t>34%</a:t>
              </a:r>
            </a:p>
          </p:txBody>
        </p:sp>
        <p:sp>
          <p:nvSpPr>
            <p:cNvPr id="31" name="TextBox 30">
              <a:extLst>
                <a:ext uri="{FF2B5EF4-FFF2-40B4-BE49-F238E27FC236}">
                  <a16:creationId xmlns:a16="http://schemas.microsoft.com/office/drawing/2014/main" id="{694728D4-8B01-4C9E-A295-BE7938126222}"/>
                </a:ext>
              </a:extLst>
            </p:cNvPr>
            <p:cNvSpPr txBox="1"/>
            <p:nvPr/>
          </p:nvSpPr>
          <p:spPr>
            <a:xfrm>
              <a:off x="10469552" y="5597550"/>
              <a:ext cx="758610" cy="369332"/>
            </a:xfrm>
            <a:prstGeom prst="rect">
              <a:avLst/>
            </a:prstGeom>
            <a:noFill/>
          </p:spPr>
          <p:txBody>
            <a:bodyPr wrap="square" rtlCol="0">
              <a:spAutoFit/>
            </a:bodyPr>
            <a:lstStyle/>
            <a:p>
              <a:pPr algn="ctr"/>
              <a:r>
                <a:rPr lang="en-NZ" b="1" dirty="0">
                  <a:solidFill>
                    <a:srgbClr val="5B5C60"/>
                  </a:solidFill>
                </a:rPr>
                <a:t>13%</a:t>
              </a:r>
            </a:p>
          </p:txBody>
        </p:sp>
      </p:grpSp>
      <p:grpSp>
        <p:nvGrpSpPr>
          <p:cNvPr id="33" name="Group 32">
            <a:extLst>
              <a:ext uri="{FF2B5EF4-FFF2-40B4-BE49-F238E27FC236}">
                <a16:creationId xmlns:a16="http://schemas.microsoft.com/office/drawing/2014/main" id="{3C20749A-1A7A-4F69-9CFC-0C2F797E49EF}"/>
              </a:ext>
            </a:extLst>
          </p:cNvPr>
          <p:cNvGrpSpPr/>
          <p:nvPr/>
        </p:nvGrpSpPr>
        <p:grpSpPr>
          <a:xfrm>
            <a:off x="785535" y="5459645"/>
            <a:ext cx="10442627" cy="369332"/>
            <a:chOff x="785535" y="5597550"/>
            <a:chExt cx="10442627" cy="369332"/>
          </a:xfrm>
        </p:grpSpPr>
        <p:sp>
          <p:nvSpPr>
            <p:cNvPr id="34" name="TextBox 33">
              <a:extLst>
                <a:ext uri="{FF2B5EF4-FFF2-40B4-BE49-F238E27FC236}">
                  <a16:creationId xmlns:a16="http://schemas.microsoft.com/office/drawing/2014/main" id="{5734F8AA-6592-4825-8F1B-B14522EF7CDC}"/>
                </a:ext>
              </a:extLst>
            </p:cNvPr>
            <p:cNvSpPr txBox="1"/>
            <p:nvPr/>
          </p:nvSpPr>
          <p:spPr>
            <a:xfrm>
              <a:off x="785535" y="5597550"/>
              <a:ext cx="758610" cy="369332"/>
            </a:xfrm>
            <a:prstGeom prst="rect">
              <a:avLst/>
            </a:prstGeom>
            <a:noFill/>
          </p:spPr>
          <p:txBody>
            <a:bodyPr wrap="square" rtlCol="0">
              <a:spAutoFit/>
            </a:bodyPr>
            <a:lstStyle/>
            <a:p>
              <a:pPr algn="ctr"/>
              <a:r>
                <a:rPr lang="en-NZ" b="1" dirty="0">
                  <a:solidFill>
                    <a:schemeClr val="bg1">
                      <a:lumMod val="50000"/>
                    </a:schemeClr>
                  </a:solidFill>
                </a:rPr>
                <a:t>14%</a:t>
              </a:r>
            </a:p>
          </p:txBody>
        </p:sp>
        <p:sp>
          <p:nvSpPr>
            <p:cNvPr id="35" name="TextBox 34">
              <a:extLst>
                <a:ext uri="{FF2B5EF4-FFF2-40B4-BE49-F238E27FC236}">
                  <a16:creationId xmlns:a16="http://schemas.microsoft.com/office/drawing/2014/main" id="{CDBADFFE-01E1-482D-B82D-440C09F88594}"/>
                </a:ext>
              </a:extLst>
            </p:cNvPr>
            <p:cNvSpPr txBox="1"/>
            <p:nvPr/>
          </p:nvSpPr>
          <p:spPr>
            <a:xfrm>
              <a:off x="3309274" y="5597550"/>
              <a:ext cx="758610" cy="369332"/>
            </a:xfrm>
            <a:prstGeom prst="rect">
              <a:avLst/>
            </a:prstGeom>
            <a:noFill/>
          </p:spPr>
          <p:txBody>
            <a:bodyPr wrap="square" rtlCol="0">
              <a:spAutoFit/>
            </a:bodyPr>
            <a:lstStyle/>
            <a:p>
              <a:pPr algn="ctr"/>
              <a:r>
                <a:rPr lang="en-NZ" b="1" dirty="0">
                  <a:solidFill>
                    <a:schemeClr val="bg1">
                      <a:lumMod val="50000"/>
                    </a:schemeClr>
                  </a:solidFill>
                </a:rPr>
                <a:t>12%</a:t>
              </a:r>
            </a:p>
          </p:txBody>
        </p:sp>
        <p:sp>
          <p:nvSpPr>
            <p:cNvPr id="36" name="TextBox 35">
              <a:extLst>
                <a:ext uri="{FF2B5EF4-FFF2-40B4-BE49-F238E27FC236}">
                  <a16:creationId xmlns:a16="http://schemas.microsoft.com/office/drawing/2014/main" id="{9A163E40-9E35-4ED1-A98F-D4CDF973CDC6}"/>
                </a:ext>
              </a:extLst>
            </p:cNvPr>
            <p:cNvSpPr txBox="1"/>
            <p:nvPr/>
          </p:nvSpPr>
          <p:spPr>
            <a:xfrm>
              <a:off x="5694713" y="5597550"/>
              <a:ext cx="758610" cy="369332"/>
            </a:xfrm>
            <a:prstGeom prst="rect">
              <a:avLst/>
            </a:prstGeom>
            <a:noFill/>
          </p:spPr>
          <p:txBody>
            <a:bodyPr wrap="square" rtlCol="0">
              <a:spAutoFit/>
            </a:bodyPr>
            <a:lstStyle/>
            <a:p>
              <a:pPr algn="ctr"/>
              <a:r>
                <a:rPr lang="en-NZ" b="1" dirty="0">
                  <a:solidFill>
                    <a:schemeClr val="bg1">
                      <a:lumMod val="50000"/>
                    </a:schemeClr>
                  </a:solidFill>
                </a:rPr>
                <a:t>31%</a:t>
              </a:r>
            </a:p>
          </p:txBody>
        </p:sp>
        <p:sp>
          <p:nvSpPr>
            <p:cNvPr id="37" name="TextBox 36">
              <a:extLst>
                <a:ext uri="{FF2B5EF4-FFF2-40B4-BE49-F238E27FC236}">
                  <a16:creationId xmlns:a16="http://schemas.microsoft.com/office/drawing/2014/main" id="{0C7219ED-56F4-4288-A6A0-CC78A3016E90}"/>
                </a:ext>
              </a:extLst>
            </p:cNvPr>
            <p:cNvSpPr txBox="1"/>
            <p:nvPr/>
          </p:nvSpPr>
          <p:spPr>
            <a:xfrm>
              <a:off x="8073760" y="5597550"/>
              <a:ext cx="758610" cy="369332"/>
            </a:xfrm>
            <a:prstGeom prst="rect">
              <a:avLst/>
            </a:prstGeom>
            <a:noFill/>
          </p:spPr>
          <p:txBody>
            <a:bodyPr wrap="square" rtlCol="0">
              <a:spAutoFit/>
            </a:bodyPr>
            <a:lstStyle/>
            <a:p>
              <a:pPr algn="ctr"/>
              <a:r>
                <a:rPr lang="en-NZ" b="1" dirty="0">
                  <a:solidFill>
                    <a:schemeClr val="bg1">
                      <a:lumMod val="50000"/>
                    </a:schemeClr>
                  </a:solidFill>
                </a:rPr>
                <a:t>33%</a:t>
              </a:r>
            </a:p>
          </p:txBody>
        </p:sp>
        <p:sp>
          <p:nvSpPr>
            <p:cNvPr id="38" name="TextBox 37">
              <a:extLst>
                <a:ext uri="{FF2B5EF4-FFF2-40B4-BE49-F238E27FC236}">
                  <a16:creationId xmlns:a16="http://schemas.microsoft.com/office/drawing/2014/main" id="{DB5794E7-A138-446C-B37F-2944CB9CE586}"/>
                </a:ext>
              </a:extLst>
            </p:cNvPr>
            <p:cNvSpPr txBox="1"/>
            <p:nvPr/>
          </p:nvSpPr>
          <p:spPr>
            <a:xfrm>
              <a:off x="10469552" y="5597550"/>
              <a:ext cx="758610" cy="369332"/>
            </a:xfrm>
            <a:prstGeom prst="rect">
              <a:avLst/>
            </a:prstGeom>
            <a:noFill/>
          </p:spPr>
          <p:txBody>
            <a:bodyPr wrap="square" rtlCol="0">
              <a:spAutoFit/>
            </a:bodyPr>
            <a:lstStyle/>
            <a:p>
              <a:pPr algn="ctr"/>
              <a:r>
                <a:rPr lang="en-NZ" b="1" dirty="0">
                  <a:solidFill>
                    <a:schemeClr val="bg1">
                      <a:lumMod val="50000"/>
                    </a:schemeClr>
                  </a:solidFill>
                </a:rPr>
                <a:t>10%</a:t>
              </a:r>
            </a:p>
          </p:txBody>
        </p:sp>
      </p:grpSp>
      <p:sp>
        <p:nvSpPr>
          <p:cNvPr id="39" name="TextBox 38">
            <a:extLst>
              <a:ext uri="{FF2B5EF4-FFF2-40B4-BE49-F238E27FC236}">
                <a16:creationId xmlns:a16="http://schemas.microsoft.com/office/drawing/2014/main" id="{CB9F2CC9-A533-466D-AE3C-94297A0E24A5}"/>
              </a:ext>
            </a:extLst>
          </p:cNvPr>
          <p:cNvSpPr txBox="1"/>
          <p:nvPr/>
        </p:nvSpPr>
        <p:spPr>
          <a:xfrm>
            <a:off x="24182" y="4903785"/>
            <a:ext cx="1181100" cy="461665"/>
          </a:xfrm>
          <a:prstGeom prst="rect">
            <a:avLst/>
          </a:prstGeom>
          <a:noFill/>
        </p:spPr>
        <p:txBody>
          <a:bodyPr wrap="square" rtlCol="0">
            <a:spAutoFit/>
          </a:bodyPr>
          <a:lstStyle/>
          <a:p>
            <a:r>
              <a:rPr lang="en-NZ" sz="1200" b="1" dirty="0"/>
              <a:t>Wellington </a:t>
            </a:r>
          </a:p>
          <a:p>
            <a:r>
              <a:rPr lang="en-NZ" sz="1200" b="1" dirty="0"/>
              <a:t>City*</a:t>
            </a:r>
          </a:p>
        </p:txBody>
      </p:sp>
      <p:sp>
        <p:nvSpPr>
          <p:cNvPr id="40" name="TextBox 39">
            <a:extLst>
              <a:ext uri="{FF2B5EF4-FFF2-40B4-BE49-F238E27FC236}">
                <a16:creationId xmlns:a16="http://schemas.microsoft.com/office/drawing/2014/main" id="{518449C1-80D8-4407-A064-E281604C71CD}"/>
              </a:ext>
            </a:extLst>
          </p:cNvPr>
          <p:cNvSpPr txBox="1"/>
          <p:nvPr/>
        </p:nvSpPr>
        <p:spPr>
          <a:xfrm>
            <a:off x="45375" y="5384499"/>
            <a:ext cx="1181100" cy="461665"/>
          </a:xfrm>
          <a:prstGeom prst="rect">
            <a:avLst/>
          </a:prstGeom>
          <a:noFill/>
        </p:spPr>
        <p:txBody>
          <a:bodyPr wrap="square" rtlCol="0">
            <a:spAutoFit/>
          </a:bodyPr>
          <a:lstStyle/>
          <a:p>
            <a:r>
              <a:rPr lang="en-NZ" sz="1200" b="1" dirty="0"/>
              <a:t>New </a:t>
            </a:r>
          </a:p>
          <a:p>
            <a:r>
              <a:rPr lang="en-NZ" sz="1200" b="1" dirty="0"/>
              <a:t>Zealand</a:t>
            </a:r>
          </a:p>
        </p:txBody>
      </p:sp>
      <p:sp>
        <p:nvSpPr>
          <p:cNvPr id="42" name="Rectangle 41">
            <a:extLst>
              <a:ext uri="{FF2B5EF4-FFF2-40B4-BE49-F238E27FC236}">
                <a16:creationId xmlns:a16="http://schemas.microsoft.com/office/drawing/2014/main" id="{9CEB3A7A-5BBF-46CF-BD11-E9F140F6CD09}"/>
              </a:ext>
            </a:extLst>
          </p:cNvPr>
          <p:cNvSpPr/>
          <p:nvPr/>
        </p:nvSpPr>
        <p:spPr>
          <a:xfrm>
            <a:off x="191221" y="5877339"/>
            <a:ext cx="11839645" cy="461665"/>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r>
              <a:rPr lang="en-NZ" sz="1200" b="1" dirty="0">
                <a:solidFill>
                  <a:srgbClr val="5B5C60"/>
                </a:solidFill>
              </a:rPr>
              <a:t>Groups more likely than average (23%) to be Advocates or Attainers:</a:t>
            </a:r>
          </a:p>
          <a:p>
            <a:pPr algn="ctr"/>
            <a:r>
              <a:rPr lang="en-NZ" sz="1200" dirty="0">
                <a:solidFill>
                  <a:srgbClr val="5B5C60"/>
                </a:solidFill>
              </a:rPr>
              <a:t>Those very / extremely confident in their recycling ability (52%)</a:t>
            </a:r>
          </a:p>
          <a:p>
            <a:pPr algn="ctr"/>
            <a:r>
              <a:rPr lang="en-NZ" sz="1200" dirty="0">
                <a:solidFill>
                  <a:srgbClr val="5B5C60"/>
                </a:solidFill>
              </a:rPr>
              <a:t>Women </a:t>
            </a:r>
          </a:p>
          <a:p>
            <a:pPr algn="ctr"/>
            <a:r>
              <a:rPr lang="en-NZ" sz="1200" dirty="0">
                <a:solidFill>
                  <a:srgbClr val="5B5C60"/>
                </a:solidFill>
              </a:rPr>
              <a:t>(29%)</a:t>
            </a:r>
            <a:endParaRPr lang="en-NZ" sz="1200" b="1" i="1" dirty="0">
              <a:solidFill>
                <a:srgbClr val="5B5C60"/>
              </a:solidFill>
              <a:latin typeface="Calibri" panose="020F0502020204030204" pitchFamily="34" charset="0"/>
            </a:endParaRPr>
          </a:p>
        </p:txBody>
      </p:sp>
      <p:sp>
        <p:nvSpPr>
          <p:cNvPr id="43" name="TextBox 42">
            <a:extLst>
              <a:ext uri="{FF2B5EF4-FFF2-40B4-BE49-F238E27FC236}">
                <a16:creationId xmlns:a16="http://schemas.microsoft.com/office/drawing/2014/main" id="{2B1D6C51-5ED6-4B3C-9B31-86CF1CD9D7BD}"/>
              </a:ext>
            </a:extLst>
          </p:cNvPr>
          <p:cNvSpPr txBox="1"/>
          <p:nvPr/>
        </p:nvSpPr>
        <p:spPr>
          <a:xfrm>
            <a:off x="0" y="6460948"/>
            <a:ext cx="11780331" cy="276999"/>
          </a:xfrm>
          <a:prstGeom prst="rect">
            <a:avLst/>
          </a:prstGeom>
          <a:noFill/>
        </p:spPr>
        <p:txBody>
          <a:bodyPr wrap="square" rtlCol="0">
            <a:spAutoFit/>
          </a:bodyPr>
          <a:lstStyle/>
          <a:p>
            <a:r>
              <a:rPr lang="en-NZ" sz="1200" dirty="0"/>
              <a:t>*note: a profile of the commitment segments for Wellington City is provided at the end of the report</a:t>
            </a:r>
          </a:p>
        </p:txBody>
      </p:sp>
    </p:spTree>
    <p:extLst>
      <p:ext uri="{BB962C8B-B14F-4D97-AF65-F5344CB8AC3E}">
        <p14:creationId xmlns:p14="http://schemas.microsoft.com/office/powerpoint/2010/main" val="1887071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AE761-E9F5-4C0E-A029-F9FF58E642D7}"/>
              </a:ext>
            </a:extLst>
          </p:cNvPr>
          <p:cNvSpPr>
            <a:spLocks noGrp="1"/>
          </p:cNvSpPr>
          <p:nvPr>
            <p:ph type="title"/>
          </p:nvPr>
        </p:nvSpPr>
        <p:spPr/>
        <p:txBody>
          <a:bodyPr/>
          <a:lstStyle/>
          <a:p>
            <a:r>
              <a:rPr lang="en-NZ" dirty="0"/>
              <a:t>Attitudes which Influence Commitment to Recycling</a:t>
            </a:r>
          </a:p>
        </p:txBody>
      </p:sp>
    </p:spTree>
    <p:extLst>
      <p:ext uri="{BB962C8B-B14F-4D97-AF65-F5344CB8AC3E}">
        <p14:creationId xmlns:p14="http://schemas.microsoft.com/office/powerpoint/2010/main" val="3134640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8D39-366F-44EF-BC37-DDD537A3E741}"/>
              </a:ext>
            </a:extLst>
          </p:cNvPr>
          <p:cNvSpPr>
            <a:spLocks noGrp="1"/>
          </p:cNvSpPr>
          <p:nvPr>
            <p:ph type="title"/>
          </p:nvPr>
        </p:nvSpPr>
        <p:spPr>
          <a:xfrm>
            <a:off x="203200" y="138224"/>
            <a:ext cx="9954106" cy="999460"/>
          </a:xfrm>
        </p:spPr>
        <p:txBody>
          <a:bodyPr>
            <a:normAutofit fontScale="90000"/>
          </a:bodyPr>
          <a:lstStyle/>
          <a:p>
            <a:pPr>
              <a:lnSpc>
                <a:spcPct val="100000"/>
              </a:lnSpc>
            </a:pPr>
            <a:r>
              <a:rPr lang="en-NZ" sz="1600" dirty="0"/>
              <a:t>REGRESSION ANALYSIS: </a:t>
            </a:r>
            <a:r>
              <a:rPr lang="en-NZ" sz="1600" b="0" dirty="0"/>
              <a:t>Analysis was conducted in order to highlight the attitudes that have the strongest impact on respondents’ commitment to recycle correctly. The key outcomes of this analysis, and how it was conducted, is outlined below. Please note that the regression is based on </a:t>
            </a:r>
            <a:r>
              <a:rPr lang="en-NZ" sz="1600" dirty="0"/>
              <a:t>Wellington City respondents </a:t>
            </a:r>
            <a:r>
              <a:rPr lang="en-NZ" sz="1600" b="0" dirty="0"/>
              <a:t>(and the results differ somewhat from that included in the national report)</a:t>
            </a:r>
            <a:r>
              <a:rPr lang="en-NZ" sz="1600" dirty="0"/>
              <a:t>.</a:t>
            </a:r>
            <a:endParaRPr lang="en-NZ" sz="1600" b="0" dirty="0"/>
          </a:p>
        </p:txBody>
      </p:sp>
      <p:sp>
        <p:nvSpPr>
          <p:cNvPr id="39" name="TextBox 38">
            <a:extLst>
              <a:ext uri="{FF2B5EF4-FFF2-40B4-BE49-F238E27FC236}">
                <a16:creationId xmlns:a16="http://schemas.microsoft.com/office/drawing/2014/main" id="{BAFA7E4D-6CC1-4D04-971F-452DE652C271}"/>
              </a:ext>
            </a:extLst>
          </p:cNvPr>
          <p:cNvSpPr txBox="1"/>
          <p:nvPr/>
        </p:nvSpPr>
        <p:spPr>
          <a:xfrm>
            <a:off x="1" y="6389924"/>
            <a:ext cx="9848850" cy="400110"/>
          </a:xfrm>
          <a:prstGeom prst="rect">
            <a:avLst/>
          </a:prstGeom>
          <a:noFill/>
        </p:spPr>
        <p:txBody>
          <a:bodyPr wrap="square" rtlCol="0">
            <a:spAutoFit/>
          </a:bodyPr>
          <a:lstStyle/>
          <a:p>
            <a:r>
              <a:rPr lang="en-NZ" sz="1000" baseline="30000" dirty="0"/>
              <a:t>1 </a:t>
            </a:r>
            <a:r>
              <a:rPr lang="en-NZ" sz="1000" dirty="0"/>
              <a:t>Ipsos, (2016). Household waste and recycling research report. Prepared for NSW EPA. </a:t>
            </a:r>
            <a:r>
              <a:rPr lang="en-NZ" sz="1000" dirty="0">
                <a:hlinkClick r:id="rId2"/>
              </a:rPr>
              <a:t>https://www.epa.nsw.gov.au/-/media/epa/corporate-site/resources/waste/ipsos-waste-and-recycling.pdf</a:t>
            </a:r>
            <a:endParaRPr lang="en-NZ" sz="1000" baseline="30000" dirty="0"/>
          </a:p>
        </p:txBody>
      </p:sp>
      <p:sp>
        <p:nvSpPr>
          <p:cNvPr id="20" name="Rectangle 19">
            <a:extLst>
              <a:ext uri="{FF2B5EF4-FFF2-40B4-BE49-F238E27FC236}">
                <a16:creationId xmlns:a16="http://schemas.microsoft.com/office/drawing/2014/main" id="{4BAC85BF-165F-4723-8C33-B8533D37C3E9}"/>
              </a:ext>
            </a:extLst>
          </p:cNvPr>
          <p:cNvSpPr/>
          <p:nvPr/>
        </p:nvSpPr>
        <p:spPr>
          <a:xfrm>
            <a:off x="5503260" y="3015921"/>
            <a:ext cx="6459492" cy="33085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2" name="Rectangle 21">
            <a:extLst>
              <a:ext uri="{FF2B5EF4-FFF2-40B4-BE49-F238E27FC236}">
                <a16:creationId xmlns:a16="http://schemas.microsoft.com/office/drawing/2014/main" id="{5B0B00CC-36F3-4DA5-839B-B8283B0336C7}"/>
              </a:ext>
            </a:extLst>
          </p:cNvPr>
          <p:cNvSpPr/>
          <p:nvPr/>
        </p:nvSpPr>
        <p:spPr>
          <a:xfrm>
            <a:off x="87614" y="1362635"/>
            <a:ext cx="11875143" cy="154343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4" name="Rectangle 3">
            <a:extLst>
              <a:ext uri="{FF2B5EF4-FFF2-40B4-BE49-F238E27FC236}">
                <a16:creationId xmlns:a16="http://schemas.microsoft.com/office/drawing/2014/main" id="{BB3037EA-3F1F-4D0D-B946-F95056B7AF67}"/>
              </a:ext>
            </a:extLst>
          </p:cNvPr>
          <p:cNvSpPr>
            <a:spLocks noChangeArrowheads="1"/>
          </p:cNvSpPr>
          <p:nvPr/>
        </p:nvSpPr>
        <p:spPr bwMode="auto">
          <a:xfrm>
            <a:off x="984891" y="1448923"/>
            <a:ext cx="10977861" cy="1343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400"/>
              </a:spcAft>
              <a:buClrTx/>
              <a:buSzTx/>
              <a:buFontTx/>
              <a:buNone/>
              <a:tabLst/>
            </a:pPr>
            <a:r>
              <a:rPr lang="en-NZ" altLang="en-US" sz="1200" b="1" spc="300" dirty="0">
                <a:cs typeface="Times New Roman" panose="02020603050405020304" pitchFamily="18" charset="0"/>
              </a:rPr>
              <a:t>EXPLANATION OF THE ANALYSIS</a:t>
            </a:r>
          </a:p>
          <a:p>
            <a:pPr lvl="0" eaLnBrk="0" fontAlgn="base" hangingPunct="0">
              <a:spcBef>
                <a:spcPct val="0"/>
              </a:spcBef>
              <a:spcAft>
                <a:spcPct val="0"/>
              </a:spcAft>
            </a:pPr>
            <a:r>
              <a:rPr lang="en-NZ" altLang="en-US" sz="1100" dirty="0">
                <a:ea typeface="Calibri" panose="020F0502020204030204" pitchFamily="34" charset="0"/>
                <a:cs typeface="Times New Roman" panose="02020603050405020304" pitchFamily="18" charset="0"/>
              </a:rPr>
              <a:t>A combination of statistical techniques (regression and correlation) was used to look at the relative importance of attitudes in determining commitment to recycling correctly. </a:t>
            </a:r>
          </a:p>
          <a:p>
            <a:pPr lvl="0" eaLnBrk="0" fontAlgn="base" hangingPunct="0">
              <a:spcBef>
                <a:spcPct val="0"/>
              </a:spcBef>
              <a:spcAft>
                <a:spcPct val="0"/>
              </a:spcAft>
            </a:pPr>
            <a:r>
              <a:rPr lang="en-NZ" altLang="en-US" sz="1100" dirty="0">
                <a:ea typeface="Calibri" panose="020F0502020204030204" pitchFamily="34" charset="0"/>
                <a:cs typeface="Times New Roman" panose="02020603050405020304" pitchFamily="18" charset="0"/>
              </a:rPr>
              <a:t>By ‘recycling correctly’ we mean respondents’ commitment to ensuring recyclable items are perfectly sorted and prepared. This does not mean they get it ‘correct’, but it does mean they are committed to pursuing this behaviour. The chart on the next slide shows how important these attitudes are in determining commitment to recycling correctly, as well as how widespread the attitude is across respondents. This enables us to best identify positive attitudes (those above the horizontal line) which we need to maintain or push to increase the public’s commitment to recycling correctly, as well as those negative attitudes that we need to challenge (those below the horizontal line). The further an attitude is away from the horizontal axis the more impact it has on respondents’ commitment to recycling correctly.</a:t>
            </a:r>
          </a:p>
        </p:txBody>
      </p:sp>
      <p:cxnSp>
        <p:nvCxnSpPr>
          <p:cNvPr id="25" name="Straight Connector 24">
            <a:extLst>
              <a:ext uri="{FF2B5EF4-FFF2-40B4-BE49-F238E27FC236}">
                <a16:creationId xmlns:a16="http://schemas.microsoft.com/office/drawing/2014/main" id="{14B8480A-3CDA-4F08-A744-D09602093237}"/>
              </a:ext>
            </a:extLst>
          </p:cNvPr>
          <p:cNvCxnSpPr>
            <a:cxnSpLocks/>
          </p:cNvCxnSpPr>
          <p:nvPr/>
        </p:nvCxnSpPr>
        <p:spPr>
          <a:xfrm>
            <a:off x="600500" y="1371600"/>
            <a:ext cx="0" cy="1534465"/>
          </a:xfrm>
          <a:prstGeom prst="line">
            <a:avLst/>
          </a:prstGeom>
          <a:ln w="19050">
            <a:solidFill>
              <a:srgbClr val="46505C"/>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F8E45DCA-377D-4BBF-88BC-5D6D5F31C255}"/>
              </a:ext>
            </a:extLst>
          </p:cNvPr>
          <p:cNvSpPr/>
          <p:nvPr/>
        </p:nvSpPr>
        <p:spPr>
          <a:xfrm>
            <a:off x="229242" y="1629526"/>
            <a:ext cx="759798" cy="783387"/>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dirty="0"/>
          </a:p>
        </p:txBody>
      </p:sp>
      <p:grpSp>
        <p:nvGrpSpPr>
          <p:cNvPr id="27" name="Group 26">
            <a:extLst>
              <a:ext uri="{FF2B5EF4-FFF2-40B4-BE49-F238E27FC236}">
                <a16:creationId xmlns:a16="http://schemas.microsoft.com/office/drawing/2014/main" id="{7D7C77D4-4F81-464F-ABC7-A3279FADDFF7}"/>
              </a:ext>
            </a:extLst>
          </p:cNvPr>
          <p:cNvGrpSpPr/>
          <p:nvPr/>
        </p:nvGrpSpPr>
        <p:grpSpPr>
          <a:xfrm>
            <a:off x="400076" y="1812212"/>
            <a:ext cx="414684" cy="425708"/>
            <a:chOff x="5727700" y="3063883"/>
            <a:chExt cx="733425" cy="730252"/>
          </a:xfrm>
          <a:solidFill>
            <a:srgbClr val="46505C"/>
          </a:solidFill>
        </p:grpSpPr>
        <p:sp>
          <p:nvSpPr>
            <p:cNvPr id="38" name="Freeform 9">
              <a:extLst>
                <a:ext uri="{FF2B5EF4-FFF2-40B4-BE49-F238E27FC236}">
                  <a16:creationId xmlns:a16="http://schemas.microsoft.com/office/drawing/2014/main" id="{3CDB2B30-067D-4BB8-BBFE-B319C9E0C41A}"/>
                </a:ext>
              </a:extLst>
            </p:cNvPr>
            <p:cNvSpPr>
              <a:spLocks noEditPoints="1"/>
            </p:cNvSpPr>
            <p:nvPr/>
          </p:nvSpPr>
          <p:spPr bwMode="auto">
            <a:xfrm>
              <a:off x="5727700" y="3063883"/>
              <a:ext cx="733425" cy="730252"/>
            </a:xfrm>
            <a:custGeom>
              <a:avLst/>
              <a:gdLst>
                <a:gd name="T0" fmla="*/ 192 w 241"/>
                <a:gd name="T1" fmla="*/ 35 h 240"/>
                <a:gd name="T2" fmla="*/ 191 w 241"/>
                <a:gd name="T3" fmla="*/ 33 h 240"/>
                <a:gd name="T4" fmla="*/ 159 w 241"/>
                <a:gd name="T5" fmla="*/ 1 h 240"/>
                <a:gd name="T6" fmla="*/ 158 w 241"/>
                <a:gd name="T7" fmla="*/ 0 h 240"/>
                <a:gd name="T8" fmla="*/ 156 w 241"/>
                <a:gd name="T9" fmla="*/ 0 h 240"/>
                <a:gd name="T10" fmla="*/ 4 w 241"/>
                <a:gd name="T11" fmla="*/ 0 h 240"/>
                <a:gd name="T12" fmla="*/ 0 w 241"/>
                <a:gd name="T13" fmla="*/ 220 h 240"/>
                <a:gd name="T14" fmla="*/ 112 w 241"/>
                <a:gd name="T15" fmla="*/ 240 h 240"/>
                <a:gd name="T16" fmla="*/ 238 w 241"/>
                <a:gd name="T17" fmla="*/ 231 h 240"/>
                <a:gd name="T18" fmla="*/ 192 w 241"/>
                <a:gd name="T19" fmla="*/ 155 h 240"/>
                <a:gd name="T20" fmla="*/ 200 w 241"/>
                <a:gd name="T21" fmla="*/ 80 h 240"/>
                <a:gd name="T22" fmla="*/ 192 w 241"/>
                <a:gd name="T23" fmla="*/ 72 h 240"/>
                <a:gd name="T24" fmla="*/ 192 w 241"/>
                <a:gd name="T25" fmla="*/ 36 h 240"/>
                <a:gd name="T26" fmla="*/ 160 w 241"/>
                <a:gd name="T27" fmla="*/ 32 h 240"/>
                <a:gd name="T28" fmla="*/ 178 w 241"/>
                <a:gd name="T29" fmla="*/ 32 h 240"/>
                <a:gd name="T30" fmla="*/ 8 w 241"/>
                <a:gd name="T31" fmla="*/ 220 h 240"/>
                <a:gd name="T32" fmla="*/ 152 w 241"/>
                <a:gd name="T33" fmla="*/ 8 h 240"/>
                <a:gd name="T34" fmla="*/ 156 w 241"/>
                <a:gd name="T35" fmla="*/ 40 h 240"/>
                <a:gd name="T36" fmla="*/ 184 w 241"/>
                <a:gd name="T37" fmla="*/ 72 h 240"/>
                <a:gd name="T38" fmla="*/ 136 w 241"/>
                <a:gd name="T39" fmla="*/ 72 h 240"/>
                <a:gd name="T40" fmla="*/ 144 w 241"/>
                <a:gd name="T41" fmla="*/ 80 h 240"/>
                <a:gd name="T42" fmla="*/ 99 w 241"/>
                <a:gd name="T43" fmla="*/ 214 h 240"/>
                <a:gd name="T44" fmla="*/ 98 w 241"/>
                <a:gd name="T45" fmla="*/ 232 h 240"/>
                <a:gd name="T46" fmla="*/ 231 w 241"/>
                <a:gd name="T47" fmla="*/ 228 h 240"/>
                <a:gd name="T48" fmla="*/ 112 w 241"/>
                <a:gd name="T49" fmla="*/ 232 h 240"/>
                <a:gd name="T50" fmla="*/ 106 w 241"/>
                <a:gd name="T51" fmla="*/ 219 h 240"/>
                <a:gd name="T52" fmla="*/ 125 w 241"/>
                <a:gd name="T53" fmla="*/ 199 h 240"/>
                <a:gd name="T54" fmla="*/ 147 w 241"/>
                <a:gd name="T55" fmla="*/ 199 h 240"/>
                <a:gd name="T56" fmla="*/ 157 w 241"/>
                <a:gd name="T57" fmla="*/ 199 h 240"/>
                <a:gd name="T58" fmla="*/ 179 w 241"/>
                <a:gd name="T59" fmla="*/ 199 h 240"/>
                <a:gd name="T60" fmla="*/ 189 w 241"/>
                <a:gd name="T61" fmla="*/ 199 h 240"/>
                <a:gd name="T62" fmla="*/ 211 w 241"/>
                <a:gd name="T63" fmla="*/ 199 h 240"/>
                <a:gd name="T64" fmla="*/ 230 w 241"/>
                <a:gd name="T65" fmla="*/ 219 h 240"/>
                <a:gd name="T66" fmla="*/ 209 w 241"/>
                <a:gd name="T67" fmla="*/ 190 h 240"/>
                <a:gd name="T68" fmla="*/ 200 w 241"/>
                <a:gd name="T69" fmla="*/ 196 h 240"/>
                <a:gd name="T70" fmla="*/ 184 w 241"/>
                <a:gd name="T71" fmla="*/ 188 h 240"/>
                <a:gd name="T72" fmla="*/ 168 w 241"/>
                <a:gd name="T73" fmla="*/ 196 h 240"/>
                <a:gd name="T74" fmla="*/ 152 w 241"/>
                <a:gd name="T75" fmla="*/ 188 h 240"/>
                <a:gd name="T76" fmla="*/ 136 w 241"/>
                <a:gd name="T77" fmla="*/ 196 h 240"/>
                <a:gd name="T78" fmla="*/ 127 w 241"/>
                <a:gd name="T79" fmla="*/ 190 h 240"/>
                <a:gd name="T80" fmla="*/ 152 w 241"/>
                <a:gd name="T81" fmla="*/ 156 h 240"/>
                <a:gd name="T82" fmla="*/ 164 w 241"/>
                <a:gd name="T83" fmla="*/ 144 h 240"/>
                <a:gd name="T84" fmla="*/ 152 w 241"/>
                <a:gd name="T85" fmla="*/ 136 h 240"/>
                <a:gd name="T86" fmla="*/ 164 w 241"/>
                <a:gd name="T87" fmla="*/ 124 h 240"/>
                <a:gd name="T88" fmla="*/ 152 w 241"/>
                <a:gd name="T89" fmla="*/ 116 h 240"/>
                <a:gd name="T90" fmla="*/ 164 w 241"/>
                <a:gd name="T91" fmla="*/ 104 h 240"/>
                <a:gd name="T92" fmla="*/ 152 w 241"/>
                <a:gd name="T93" fmla="*/ 96 h 240"/>
                <a:gd name="T94" fmla="*/ 184 w 241"/>
                <a:gd name="T95" fmla="*/ 80 h 240"/>
                <a:gd name="T96" fmla="*/ 185 w 241"/>
                <a:gd name="T97" fmla="*/ 15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1" h="240">
                  <a:moveTo>
                    <a:pt x="192" y="36"/>
                  </a:moveTo>
                  <a:cubicBezTo>
                    <a:pt x="192" y="35"/>
                    <a:pt x="192" y="35"/>
                    <a:pt x="192" y="35"/>
                  </a:cubicBezTo>
                  <a:cubicBezTo>
                    <a:pt x="192" y="35"/>
                    <a:pt x="192" y="34"/>
                    <a:pt x="192" y="34"/>
                  </a:cubicBezTo>
                  <a:cubicBezTo>
                    <a:pt x="191" y="34"/>
                    <a:pt x="191" y="34"/>
                    <a:pt x="191" y="33"/>
                  </a:cubicBezTo>
                  <a:cubicBezTo>
                    <a:pt x="191" y="33"/>
                    <a:pt x="191" y="33"/>
                    <a:pt x="191" y="33"/>
                  </a:cubicBezTo>
                  <a:cubicBezTo>
                    <a:pt x="159" y="1"/>
                    <a:pt x="159" y="1"/>
                    <a:pt x="159" y="1"/>
                  </a:cubicBezTo>
                  <a:cubicBezTo>
                    <a:pt x="159" y="1"/>
                    <a:pt x="159" y="1"/>
                    <a:pt x="159" y="1"/>
                  </a:cubicBezTo>
                  <a:cubicBezTo>
                    <a:pt x="158" y="1"/>
                    <a:pt x="158" y="1"/>
                    <a:pt x="158" y="0"/>
                  </a:cubicBezTo>
                  <a:cubicBezTo>
                    <a:pt x="158" y="0"/>
                    <a:pt x="157" y="0"/>
                    <a:pt x="157" y="0"/>
                  </a:cubicBezTo>
                  <a:cubicBezTo>
                    <a:pt x="157" y="0"/>
                    <a:pt x="157" y="0"/>
                    <a:pt x="156" y="0"/>
                  </a:cubicBezTo>
                  <a:cubicBezTo>
                    <a:pt x="156" y="0"/>
                    <a:pt x="156" y="0"/>
                    <a:pt x="156" y="0"/>
                  </a:cubicBezTo>
                  <a:cubicBezTo>
                    <a:pt x="4" y="0"/>
                    <a:pt x="4" y="0"/>
                    <a:pt x="4" y="0"/>
                  </a:cubicBezTo>
                  <a:cubicBezTo>
                    <a:pt x="2" y="0"/>
                    <a:pt x="0" y="2"/>
                    <a:pt x="0" y="4"/>
                  </a:cubicBezTo>
                  <a:cubicBezTo>
                    <a:pt x="0" y="220"/>
                    <a:pt x="0" y="220"/>
                    <a:pt x="0" y="220"/>
                  </a:cubicBezTo>
                  <a:cubicBezTo>
                    <a:pt x="0" y="231"/>
                    <a:pt x="9" y="240"/>
                    <a:pt x="20" y="240"/>
                  </a:cubicBezTo>
                  <a:cubicBezTo>
                    <a:pt x="112" y="240"/>
                    <a:pt x="112" y="240"/>
                    <a:pt x="112" y="240"/>
                  </a:cubicBezTo>
                  <a:cubicBezTo>
                    <a:pt x="224" y="240"/>
                    <a:pt x="224" y="240"/>
                    <a:pt x="224" y="240"/>
                  </a:cubicBezTo>
                  <a:cubicBezTo>
                    <a:pt x="230" y="240"/>
                    <a:pt x="236" y="237"/>
                    <a:pt x="238" y="231"/>
                  </a:cubicBezTo>
                  <a:cubicBezTo>
                    <a:pt x="241" y="226"/>
                    <a:pt x="240" y="219"/>
                    <a:pt x="237" y="214"/>
                  </a:cubicBezTo>
                  <a:cubicBezTo>
                    <a:pt x="192" y="155"/>
                    <a:pt x="192" y="155"/>
                    <a:pt x="192" y="155"/>
                  </a:cubicBezTo>
                  <a:cubicBezTo>
                    <a:pt x="192" y="80"/>
                    <a:pt x="192" y="80"/>
                    <a:pt x="192" y="80"/>
                  </a:cubicBezTo>
                  <a:cubicBezTo>
                    <a:pt x="200" y="80"/>
                    <a:pt x="200" y="80"/>
                    <a:pt x="200" y="80"/>
                  </a:cubicBezTo>
                  <a:cubicBezTo>
                    <a:pt x="200" y="72"/>
                    <a:pt x="200" y="72"/>
                    <a:pt x="200" y="72"/>
                  </a:cubicBezTo>
                  <a:cubicBezTo>
                    <a:pt x="192" y="72"/>
                    <a:pt x="192" y="72"/>
                    <a:pt x="192" y="72"/>
                  </a:cubicBezTo>
                  <a:cubicBezTo>
                    <a:pt x="192" y="36"/>
                    <a:pt x="192" y="36"/>
                    <a:pt x="192" y="36"/>
                  </a:cubicBezTo>
                  <a:cubicBezTo>
                    <a:pt x="192" y="36"/>
                    <a:pt x="192" y="36"/>
                    <a:pt x="192" y="36"/>
                  </a:cubicBezTo>
                  <a:close/>
                  <a:moveTo>
                    <a:pt x="178" y="32"/>
                  </a:moveTo>
                  <a:cubicBezTo>
                    <a:pt x="160" y="32"/>
                    <a:pt x="160" y="32"/>
                    <a:pt x="160" y="32"/>
                  </a:cubicBezTo>
                  <a:cubicBezTo>
                    <a:pt x="160" y="14"/>
                    <a:pt x="160" y="14"/>
                    <a:pt x="160" y="14"/>
                  </a:cubicBezTo>
                  <a:lnTo>
                    <a:pt x="178" y="32"/>
                  </a:lnTo>
                  <a:close/>
                  <a:moveTo>
                    <a:pt x="20" y="232"/>
                  </a:moveTo>
                  <a:cubicBezTo>
                    <a:pt x="13" y="232"/>
                    <a:pt x="8" y="227"/>
                    <a:pt x="8" y="220"/>
                  </a:cubicBezTo>
                  <a:cubicBezTo>
                    <a:pt x="8" y="8"/>
                    <a:pt x="8" y="8"/>
                    <a:pt x="8" y="8"/>
                  </a:cubicBezTo>
                  <a:cubicBezTo>
                    <a:pt x="152" y="8"/>
                    <a:pt x="152" y="8"/>
                    <a:pt x="152" y="8"/>
                  </a:cubicBezTo>
                  <a:cubicBezTo>
                    <a:pt x="152" y="36"/>
                    <a:pt x="152" y="36"/>
                    <a:pt x="152" y="36"/>
                  </a:cubicBezTo>
                  <a:cubicBezTo>
                    <a:pt x="152" y="38"/>
                    <a:pt x="154" y="40"/>
                    <a:pt x="156" y="40"/>
                  </a:cubicBezTo>
                  <a:cubicBezTo>
                    <a:pt x="184" y="40"/>
                    <a:pt x="184" y="40"/>
                    <a:pt x="184" y="40"/>
                  </a:cubicBezTo>
                  <a:cubicBezTo>
                    <a:pt x="184" y="72"/>
                    <a:pt x="184" y="72"/>
                    <a:pt x="184" y="72"/>
                  </a:cubicBezTo>
                  <a:cubicBezTo>
                    <a:pt x="148" y="72"/>
                    <a:pt x="148" y="72"/>
                    <a:pt x="148" y="72"/>
                  </a:cubicBezTo>
                  <a:cubicBezTo>
                    <a:pt x="136" y="72"/>
                    <a:pt x="136" y="72"/>
                    <a:pt x="136" y="72"/>
                  </a:cubicBezTo>
                  <a:cubicBezTo>
                    <a:pt x="136" y="80"/>
                    <a:pt x="136" y="80"/>
                    <a:pt x="136" y="80"/>
                  </a:cubicBezTo>
                  <a:cubicBezTo>
                    <a:pt x="144" y="80"/>
                    <a:pt x="144" y="80"/>
                    <a:pt x="144" y="80"/>
                  </a:cubicBezTo>
                  <a:cubicBezTo>
                    <a:pt x="144" y="155"/>
                    <a:pt x="144" y="155"/>
                    <a:pt x="144" y="155"/>
                  </a:cubicBezTo>
                  <a:cubicBezTo>
                    <a:pt x="99" y="214"/>
                    <a:pt x="99" y="214"/>
                    <a:pt x="99" y="214"/>
                  </a:cubicBezTo>
                  <a:cubicBezTo>
                    <a:pt x="96" y="219"/>
                    <a:pt x="95" y="226"/>
                    <a:pt x="98" y="231"/>
                  </a:cubicBezTo>
                  <a:cubicBezTo>
                    <a:pt x="98" y="231"/>
                    <a:pt x="98" y="232"/>
                    <a:pt x="98" y="232"/>
                  </a:cubicBezTo>
                  <a:lnTo>
                    <a:pt x="20" y="232"/>
                  </a:lnTo>
                  <a:close/>
                  <a:moveTo>
                    <a:pt x="231" y="228"/>
                  </a:moveTo>
                  <a:cubicBezTo>
                    <a:pt x="230" y="230"/>
                    <a:pt x="227" y="232"/>
                    <a:pt x="224" y="232"/>
                  </a:cubicBezTo>
                  <a:cubicBezTo>
                    <a:pt x="112" y="232"/>
                    <a:pt x="112" y="232"/>
                    <a:pt x="112" y="232"/>
                  </a:cubicBezTo>
                  <a:cubicBezTo>
                    <a:pt x="109" y="232"/>
                    <a:pt x="106" y="230"/>
                    <a:pt x="105" y="228"/>
                  </a:cubicBezTo>
                  <a:cubicBezTo>
                    <a:pt x="103" y="225"/>
                    <a:pt x="104" y="222"/>
                    <a:pt x="106" y="219"/>
                  </a:cubicBezTo>
                  <a:cubicBezTo>
                    <a:pt x="123" y="197"/>
                    <a:pt x="123" y="197"/>
                    <a:pt x="123" y="197"/>
                  </a:cubicBezTo>
                  <a:cubicBezTo>
                    <a:pt x="123" y="197"/>
                    <a:pt x="124" y="198"/>
                    <a:pt x="125" y="199"/>
                  </a:cubicBezTo>
                  <a:cubicBezTo>
                    <a:pt x="127" y="201"/>
                    <a:pt x="130" y="204"/>
                    <a:pt x="136" y="204"/>
                  </a:cubicBezTo>
                  <a:cubicBezTo>
                    <a:pt x="142" y="204"/>
                    <a:pt x="145" y="201"/>
                    <a:pt x="147" y="199"/>
                  </a:cubicBezTo>
                  <a:cubicBezTo>
                    <a:pt x="149" y="197"/>
                    <a:pt x="150" y="196"/>
                    <a:pt x="152" y="196"/>
                  </a:cubicBezTo>
                  <a:cubicBezTo>
                    <a:pt x="154" y="196"/>
                    <a:pt x="155" y="197"/>
                    <a:pt x="157" y="199"/>
                  </a:cubicBezTo>
                  <a:cubicBezTo>
                    <a:pt x="159" y="201"/>
                    <a:pt x="162" y="204"/>
                    <a:pt x="168" y="204"/>
                  </a:cubicBezTo>
                  <a:cubicBezTo>
                    <a:pt x="174" y="204"/>
                    <a:pt x="177" y="201"/>
                    <a:pt x="179" y="199"/>
                  </a:cubicBezTo>
                  <a:cubicBezTo>
                    <a:pt x="181" y="197"/>
                    <a:pt x="182" y="196"/>
                    <a:pt x="184" y="196"/>
                  </a:cubicBezTo>
                  <a:cubicBezTo>
                    <a:pt x="186" y="196"/>
                    <a:pt x="187" y="197"/>
                    <a:pt x="189" y="199"/>
                  </a:cubicBezTo>
                  <a:cubicBezTo>
                    <a:pt x="191" y="201"/>
                    <a:pt x="194" y="204"/>
                    <a:pt x="200" y="204"/>
                  </a:cubicBezTo>
                  <a:cubicBezTo>
                    <a:pt x="206" y="204"/>
                    <a:pt x="209" y="201"/>
                    <a:pt x="211" y="199"/>
                  </a:cubicBezTo>
                  <a:cubicBezTo>
                    <a:pt x="212" y="198"/>
                    <a:pt x="213" y="197"/>
                    <a:pt x="213" y="197"/>
                  </a:cubicBezTo>
                  <a:cubicBezTo>
                    <a:pt x="230" y="219"/>
                    <a:pt x="230" y="219"/>
                    <a:pt x="230" y="219"/>
                  </a:cubicBezTo>
                  <a:cubicBezTo>
                    <a:pt x="232" y="222"/>
                    <a:pt x="233" y="225"/>
                    <a:pt x="231" y="228"/>
                  </a:cubicBezTo>
                  <a:close/>
                  <a:moveTo>
                    <a:pt x="209" y="190"/>
                  </a:moveTo>
                  <a:cubicBezTo>
                    <a:pt x="207" y="191"/>
                    <a:pt x="206" y="192"/>
                    <a:pt x="205" y="193"/>
                  </a:cubicBezTo>
                  <a:cubicBezTo>
                    <a:pt x="203" y="195"/>
                    <a:pt x="202" y="196"/>
                    <a:pt x="200" y="196"/>
                  </a:cubicBezTo>
                  <a:cubicBezTo>
                    <a:pt x="198" y="196"/>
                    <a:pt x="197" y="195"/>
                    <a:pt x="195" y="193"/>
                  </a:cubicBezTo>
                  <a:cubicBezTo>
                    <a:pt x="193" y="191"/>
                    <a:pt x="190" y="188"/>
                    <a:pt x="184" y="188"/>
                  </a:cubicBezTo>
                  <a:cubicBezTo>
                    <a:pt x="178" y="188"/>
                    <a:pt x="175" y="191"/>
                    <a:pt x="173" y="193"/>
                  </a:cubicBezTo>
                  <a:cubicBezTo>
                    <a:pt x="171" y="195"/>
                    <a:pt x="170" y="196"/>
                    <a:pt x="168" y="196"/>
                  </a:cubicBezTo>
                  <a:cubicBezTo>
                    <a:pt x="166" y="196"/>
                    <a:pt x="165" y="195"/>
                    <a:pt x="163" y="193"/>
                  </a:cubicBezTo>
                  <a:cubicBezTo>
                    <a:pt x="161" y="191"/>
                    <a:pt x="158" y="188"/>
                    <a:pt x="152" y="188"/>
                  </a:cubicBezTo>
                  <a:cubicBezTo>
                    <a:pt x="146" y="188"/>
                    <a:pt x="143" y="191"/>
                    <a:pt x="141" y="193"/>
                  </a:cubicBezTo>
                  <a:cubicBezTo>
                    <a:pt x="139" y="195"/>
                    <a:pt x="138" y="196"/>
                    <a:pt x="136" y="196"/>
                  </a:cubicBezTo>
                  <a:cubicBezTo>
                    <a:pt x="134" y="196"/>
                    <a:pt x="133" y="195"/>
                    <a:pt x="131" y="193"/>
                  </a:cubicBezTo>
                  <a:cubicBezTo>
                    <a:pt x="130" y="192"/>
                    <a:pt x="129" y="191"/>
                    <a:pt x="127" y="190"/>
                  </a:cubicBezTo>
                  <a:cubicBezTo>
                    <a:pt x="151" y="158"/>
                    <a:pt x="151" y="158"/>
                    <a:pt x="151" y="158"/>
                  </a:cubicBezTo>
                  <a:cubicBezTo>
                    <a:pt x="152" y="158"/>
                    <a:pt x="152" y="157"/>
                    <a:pt x="152" y="156"/>
                  </a:cubicBezTo>
                  <a:cubicBezTo>
                    <a:pt x="152" y="144"/>
                    <a:pt x="152" y="144"/>
                    <a:pt x="152" y="144"/>
                  </a:cubicBezTo>
                  <a:cubicBezTo>
                    <a:pt x="164" y="144"/>
                    <a:pt x="164" y="144"/>
                    <a:pt x="164" y="144"/>
                  </a:cubicBezTo>
                  <a:cubicBezTo>
                    <a:pt x="164" y="136"/>
                    <a:pt x="164" y="136"/>
                    <a:pt x="164" y="136"/>
                  </a:cubicBezTo>
                  <a:cubicBezTo>
                    <a:pt x="152" y="136"/>
                    <a:pt x="152" y="136"/>
                    <a:pt x="152" y="136"/>
                  </a:cubicBezTo>
                  <a:cubicBezTo>
                    <a:pt x="152" y="124"/>
                    <a:pt x="152" y="124"/>
                    <a:pt x="152" y="124"/>
                  </a:cubicBezTo>
                  <a:cubicBezTo>
                    <a:pt x="164" y="124"/>
                    <a:pt x="164" y="124"/>
                    <a:pt x="164" y="124"/>
                  </a:cubicBezTo>
                  <a:cubicBezTo>
                    <a:pt x="164" y="116"/>
                    <a:pt x="164" y="116"/>
                    <a:pt x="164" y="116"/>
                  </a:cubicBezTo>
                  <a:cubicBezTo>
                    <a:pt x="152" y="116"/>
                    <a:pt x="152" y="116"/>
                    <a:pt x="152" y="116"/>
                  </a:cubicBezTo>
                  <a:cubicBezTo>
                    <a:pt x="152" y="104"/>
                    <a:pt x="152" y="104"/>
                    <a:pt x="152" y="104"/>
                  </a:cubicBezTo>
                  <a:cubicBezTo>
                    <a:pt x="164" y="104"/>
                    <a:pt x="164" y="104"/>
                    <a:pt x="164" y="104"/>
                  </a:cubicBezTo>
                  <a:cubicBezTo>
                    <a:pt x="164" y="96"/>
                    <a:pt x="164" y="96"/>
                    <a:pt x="164" y="96"/>
                  </a:cubicBezTo>
                  <a:cubicBezTo>
                    <a:pt x="152" y="96"/>
                    <a:pt x="152" y="96"/>
                    <a:pt x="152" y="96"/>
                  </a:cubicBezTo>
                  <a:cubicBezTo>
                    <a:pt x="152" y="80"/>
                    <a:pt x="152" y="80"/>
                    <a:pt x="152" y="80"/>
                  </a:cubicBezTo>
                  <a:cubicBezTo>
                    <a:pt x="184" y="80"/>
                    <a:pt x="184" y="80"/>
                    <a:pt x="184" y="80"/>
                  </a:cubicBezTo>
                  <a:cubicBezTo>
                    <a:pt x="184" y="156"/>
                    <a:pt x="184" y="156"/>
                    <a:pt x="184" y="156"/>
                  </a:cubicBezTo>
                  <a:cubicBezTo>
                    <a:pt x="184" y="157"/>
                    <a:pt x="184" y="158"/>
                    <a:pt x="185" y="158"/>
                  </a:cubicBezTo>
                  <a:lnTo>
                    <a:pt x="209"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44" name="Freeform 10">
              <a:extLst>
                <a:ext uri="{FF2B5EF4-FFF2-40B4-BE49-F238E27FC236}">
                  <a16:creationId xmlns:a16="http://schemas.microsoft.com/office/drawing/2014/main" id="{FBE5B1CF-BDDE-45C5-9B94-E3E8AFE7E848}"/>
                </a:ext>
              </a:extLst>
            </p:cNvPr>
            <p:cNvSpPr>
              <a:spLocks noEditPoints="1"/>
            </p:cNvSpPr>
            <p:nvPr/>
          </p:nvSpPr>
          <p:spPr bwMode="auto">
            <a:xfrm>
              <a:off x="5770563" y="3119438"/>
              <a:ext cx="401638" cy="296863"/>
            </a:xfrm>
            <a:custGeom>
              <a:avLst/>
              <a:gdLst>
                <a:gd name="T0" fmla="*/ 83 w 132"/>
                <a:gd name="T1" fmla="*/ 58 h 98"/>
                <a:gd name="T2" fmla="*/ 118 w 132"/>
                <a:gd name="T3" fmla="*/ 46 h 98"/>
                <a:gd name="T4" fmla="*/ 130 w 132"/>
                <a:gd name="T5" fmla="*/ 6 h 98"/>
                <a:gd name="T6" fmla="*/ 126 w 132"/>
                <a:gd name="T7" fmla="*/ 2 h 98"/>
                <a:gd name="T8" fmla="*/ 86 w 132"/>
                <a:gd name="T9" fmla="*/ 14 h 98"/>
                <a:gd name="T10" fmla="*/ 74 w 132"/>
                <a:gd name="T11" fmla="*/ 52 h 98"/>
                <a:gd name="T12" fmla="*/ 67 w 132"/>
                <a:gd name="T13" fmla="*/ 59 h 98"/>
                <a:gd name="T14" fmla="*/ 66 w 132"/>
                <a:gd name="T15" fmla="*/ 62 h 98"/>
                <a:gd name="T16" fmla="*/ 66 w 132"/>
                <a:gd name="T17" fmla="*/ 76 h 98"/>
                <a:gd name="T18" fmla="*/ 58 w 132"/>
                <a:gd name="T19" fmla="*/ 68 h 98"/>
                <a:gd name="T20" fmla="*/ 46 w 132"/>
                <a:gd name="T21" fmla="*/ 30 h 98"/>
                <a:gd name="T22" fmla="*/ 6 w 132"/>
                <a:gd name="T23" fmla="*/ 18 h 98"/>
                <a:gd name="T24" fmla="*/ 2 w 132"/>
                <a:gd name="T25" fmla="*/ 22 h 98"/>
                <a:gd name="T26" fmla="*/ 14 w 132"/>
                <a:gd name="T27" fmla="*/ 62 h 98"/>
                <a:gd name="T28" fmla="*/ 49 w 132"/>
                <a:gd name="T29" fmla="*/ 74 h 98"/>
                <a:gd name="T30" fmla="*/ 52 w 132"/>
                <a:gd name="T31" fmla="*/ 74 h 98"/>
                <a:gd name="T32" fmla="*/ 66 w 132"/>
                <a:gd name="T33" fmla="*/ 88 h 98"/>
                <a:gd name="T34" fmla="*/ 66 w 132"/>
                <a:gd name="T35" fmla="*/ 98 h 98"/>
                <a:gd name="T36" fmla="*/ 74 w 132"/>
                <a:gd name="T37" fmla="*/ 98 h 98"/>
                <a:gd name="T38" fmla="*/ 74 w 132"/>
                <a:gd name="T39" fmla="*/ 64 h 98"/>
                <a:gd name="T40" fmla="*/ 80 w 132"/>
                <a:gd name="T41" fmla="*/ 58 h 98"/>
                <a:gd name="T42" fmla="*/ 83 w 132"/>
                <a:gd name="T43" fmla="*/ 58 h 98"/>
                <a:gd name="T44" fmla="*/ 20 w 132"/>
                <a:gd name="T45" fmla="*/ 56 h 98"/>
                <a:gd name="T46" fmla="*/ 10 w 132"/>
                <a:gd name="T47" fmla="*/ 26 h 98"/>
                <a:gd name="T48" fmla="*/ 40 w 132"/>
                <a:gd name="T49" fmla="*/ 36 h 98"/>
                <a:gd name="T50" fmla="*/ 50 w 132"/>
                <a:gd name="T51" fmla="*/ 60 h 98"/>
                <a:gd name="T52" fmla="*/ 29 w 132"/>
                <a:gd name="T53" fmla="*/ 39 h 98"/>
                <a:gd name="T54" fmla="*/ 23 w 132"/>
                <a:gd name="T55" fmla="*/ 45 h 98"/>
                <a:gd name="T56" fmla="*/ 44 w 132"/>
                <a:gd name="T57" fmla="*/ 66 h 98"/>
                <a:gd name="T58" fmla="*/ 20 w 132"/>
                <a:gd name="T59" fmla="*/ 56 h 98"/>
                <a:gd name="T60" fmla="*/ 92 w 132"/>
                <a:gd name="T61" fmla="*/ 20 h 98"/>
                <a:gd name="T62" fmla="*/ 122 w 132"/>
                <a:gd name="T63" fmla="*/ 10 h 98"/>
                <a:gd name="T64" fmla="*/ 112 w 132"/>
                <a:gd name="T65" fmla="*/ 40 h 98"/>
                <a:gd name="T66" fmla="*/ 88 w 132"/>
                <a:gd name="T67" fmla="*/ 50 h 98"/>
                <a:gd name="T68" fmla="*/ 109 w 132"/>
                <a:gd name="T69" fmla="*/ 29 h 98"/>
                <a:gd name="T70" fmla="*/ 103 w 132"/>
                <a:gd name="T71" fmla="*/ 23 h 98"/>
                <a:gd name="T72" fmla="*/ 82 w 132"/>
                <a:gd name="T73" fmla="*/ 44 h 98"/>
                <a:gd name="T74" fmla="*/ 92 w 132"/>
                <a:gd name="T75"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98">
                  <a:moveTo>
                    <a:pt x="83" y="58"/>
                  </a:moveTo>
                  <a:cubicBezTo>
                    <a:pt x="91" y="58"/>
                    <a:pt x="108" y="57"/>
                    <a:pt x="118" y="46"/>
                  </a:cubicBezTo>
                  <a:cubicBezTo>
                    <a:pt x="132" y="32"/>
                    <a:pt x="130" y="7"/>
                    <a:pt x="130" y="6"/>
                  </a:cubicBezTo>
                  <a:cubicBezTo>
                    <a:pt x="130" y="4"/>
                    <a:pt x="128" y="2"/>
                    <a:pt x="126" y="2"/>
                  </a:cubicBezTo>
                  <a:cubicBezTo>
                    <a:pt x="125" y="2"/>
                    <a:pt x="100" y="0"/>
                    <a:pt x="86" y="14"/>
                  </a:cubicBezTo>
                  <a:cubicBezTo>
                    <a:pt x="74" y="26"/>
                    <a:pt x="74" y="46"/>
                    <a:pt x="74" y="52"/>
                  </a:cubicBezTo>
                  <a:cubicBezTo>
                    <a:pt x="67" y="59"/>
                    <a:pt x="67" y="59"/>
                    <a:pt x="67" y="59"/>
                  </a:cubicBezTo>
                  <a:cubicBezTo>
                    <a:pt x="66" y="60"/>
                    <a:pt x="66" y="61"/>
                    <a:pt x="66" y="62"/>
                  </a:cubicBezTo>
                  <a:cubicBezTo>
                    <a:pt x="66" y="76"/>
                    <a:pt x="66" y="76"/>
                    <a:pt x="66" y="76"/>
                  </a:cubicBezTo>
                  <a:cubicBezTo>
                    <a:pt x="58" y="68"/>
                    <a:pt x="58" y="68"/>
                    <a:pt x="58" y="68"/>
                  </a:cubicBezTo>
                  <a:cubicBezTo>
                    <a:pt x="58" y="62"/>
                    <a:pt x="58" y="42"/>
                    <a:pt x="46" y="30"/>
                  </a:cubicBezTo>
                  <a:cubicBezTo>
                    <a:pt x="32" y="16"/>
                    <a:pt x="7" y="18"/>
                    <a:pt x="6" y="18"/>
                  </a:cubicBezTo>
                  <a:cubicBezTo>
                    <a:pt x="4" y="18"/>
                    <a:pt x="2" y="20"/>
                    <a:pt x="2" y="22"/>
                  </a:cubicBezTo>
                  <a:cubicBezTo>
                    <a:pt x="2" y="23"/>
                    <a:pt x="0" y="48"/>
                    <a:pt x="14" y="62"/>
                  </a:cubicBezTo>
                  <a:cubicBezTo>
                    <a:pt x="24" y="73"/>
                    <a:pt x="41" y="74"/>
                    <a:pt x="49" y="74"/>
                  </a:cubicBezTo>
                  <a:cubicBezTo>
                    <a:pt x="50" y="74"/>
                    <a:pt x="51" y="74"/>
                    <a:pt x="52" y="74"/>
                  </a:cubicBezTo>
                  <a:cubicBezTo>
                    <a:pt x="66" y="88"/>
                    <a:pt x="66" y="88"/>
                    <a:pt x="66" y="88"/>
                  </a:cubicBezTo>
                  <a:cubicBezTo>
                    <a:pt x="66" y="98"/>
                    <a:pt x="66" y="98"/>
                    <a:pt x="66" y="98"/>
                  </a:cubicBezTo>
                  <a:cubicBezTo>
                    <a:pt x="74" y="98"/>
                    <a:pt x="74" y="98"/>
                    <a:pt x="74" y="98"/>
                  </a:cubicBezTo>
                  <a:cubicBezTo>
                    <a:pt x="74" y="64"/>
                    <a:pt x="74" y="64"/>
                    <a:pt x="74" y="64"/>
                  </a:cubicBezTo>
                  <a:cubicBezTo>
                    <a:pt x="80" y="58"/>
                    <a:pt x="80" y="58"/>
                    <a:pt x="80" y="58"/>
                  </a:cubicBezTo>
                  <a:cubicBezTo>
                    <a:pt x="81" y="58"/>
                    <a:pt x="82" y="58"/>
                    <a:pt x="83" y="58"/>
                  </a:cubicBezTo>
                  <a:close/>
                  <a:moveTo>
                    <a:pt x="20" y="56"/>
                  </a:moveTo>
                  <a:cubicBezTo>
                    <a:pt x="11" y="48"/>
                    <a:pt x="10" y="33"/>
                    <a:pt x="10" y="26"/>
                  </a:cubicBezTo>
                  <a:cubicBezTo>
                    <a:pt x="17" y="26"/>
                    <a:pt x="32" y="27"/>
                    <a:pt x="40" y="36"/>
                  </a:cubicBezTo>
                  <a:cubicBezTo>
                    <a:pt x="47" y="42"/>
                    <a:pt x="49" y="53"/>
                    <a:pt x="50" y="60"/>
                  </a:cubicBezTo>
                  <a:cubicBezTo>
                    <a:pt x="29" y="39"/>
                    <a:pt x="29" y="39"/>
                    <a:pt x="29" y="39"/>
                  </a:cubicBezTo>
                  <a:cubicBezTo>
                    <a:pt x="23" y="45"/>
                    <a:pt x="23" y="45"/>
                    <a:pt x="23" y="45"/>
                  </a:cubicBezTo>
                  <a:cubicBezTo>
                    <a:pt x="44" y="66"/>
                    <a:pt x="44" y="66"/>
                    <a:pt x="44" y="66"/>
                  </a:cubicBezTo>
                  <a:cubicBezTo>
                    <a:pt x="37" y="65"/>
                    <a:pt x="26" y="63"/>
                    <a:pt x="20" y="56"/>
                  </a:cubicBezTo>
                  <a:close/>
                  <a:moveTo>
                    <a:pt x="92" y="20"/>
                  </a:moveTo>
                  <a:cubicBezTo>
                    <a:pt x="100" y="11"/>
                    <a:pt x="115" y="10"/>
                    <a:pt x="122" y="10"/>
                  </a:cubicBezTo>
                  <a:cubicBezTo>
                    <a:pt x="122" y="17"/>
                    <a:pt x="121" y="31"/>
                    <a:pt x="112" y="40"/>
                  </a:cubicBezTo>
                  <a:cubicBezTo>
                    <a:pt x="106" y="47"/>
                    <a:pt x="95" y="49"/>
                    <a:pt x="88" y="50"/>
                  </a:cubicBezTo>
                  <a:cubicBezTo>
                    <a:pt x="109" y="29"/>
                    <a:pt x="109" y="29"/>
                    <a:pt x="109" y="29"/>
                  </a:cubicBezTo>
                  <a:cubicBezTo>
                    <a:pt x="103" y="23"/>
                    <a:pt x="103" y="23"/>
                    <a:pt x="103" y="23"/>
                  </a:cubicBezTo>
                  <a:cubicBezTo>
                    <a:pt x="82" y="44"/>
                    <a:pt x="82" y="44"/>
                    <a:pt x="82" y="44"/>
                  </a:cubicBezTo>
                  <a:cubicBezTo>
                    <a:pt x="83" y="37"/>
                    <a:pt x="85" y="26"/>
                    <a:pt x="9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45" name="Freeform 11">
              <a:extLst>
                <a:ext uri="{FF2B5EF4-FFF2-40B4-BE49-F238E27FC236}">
                  <a16:creationId xmlns:a16="http://schemas.microsoft.com/office/drawing/2014/main" id="{6FBC0F02-C1DE-4F38-962D-C947520A9547}"/>
                </a:ext>
              </a:extLst>
            </p:cNvPr>
            <p:cNvSpPr>
              <a:spLocks noEditPoints="1"/>
            </p:cNvSpPr>
            <p:nvPr/>
          </p:nvSpPr>
          <p:spPr bwMode="auto">
            <a:xfrm>
              <a:off x="5776913" y="3429000"/>
              <a:ext cx="219075" cy="219075"/>
            </a:xfrm>
            <a:custGeom>
              <a:avLst/>
              <a:gdLst>
                <a:gd name="T0" fmla="*/ 36 w 72"/>
                <a:gd name="T1" fmla="*/ 0 h 72"/>
                <a:gd name="T2" fmla="*/ 0 w 72"/>
                <a:gd name="T3" fmla="*/ 36 h 72"/>
                <a:gd name="T4" fmla="*/ 36 w 72"/>
                <a:gd name="T5" fmla="*/ 72 h 72"/>
                <a:gd name="T6" fmla="*/ 72 w 72"/>
                <a:gd name="T7" fmla="*/ 36 h 72"/>
                <a:gd name="T8" fmla="*/ 36 w 72"/>
                <a:gd name="T9" fmla="*/ 0 h 72"/>
                <a:gd name="T10" fmla="*/ 32 w 72"/>
                <a:gd name="T11" fmla="*/ 8 h 72"/>
                <a:gd name="T12" fmla="*/ 32 w 72"/>
                <a:gd name="T13" fmla="*/ 32 h 72"/>
                <a:gd name="T14" fmla="*/ 8 w 72"/>
                <a:gd name="T15" fmla="*/ 32 h 72"/>
                <a:gd name="T16" fmla="*/ 32 w 72"/>
                <a:gd name="T17" fmla="*/ 8 h 72"/>
                <a:gd name="T18" fmla="*/ 8 w 72"/>
                <a:gd name="T19" fmla="*/ 40 h 72"/>
                <a:gd name="T20" fmla="*/ 34 w 72"/>
                <a:gd name="T21" fmla="*/ 40 h 72"/>
                <a:gd name="T22" fmla="*/ 53 w 72"/>
                <a:gd name="T23" fmla="*/ 58 h 72"/>
                <a:gd name="T24" fmla="*/ 36 w 72"/>
                <a:gd name="T25" fmla="*/ 64 h 72"/>
                <a:gd name="T26" fmla="*/ 8 w 72"/>
                <a:gd name="T27" fmla="*/ 40 h 72"/>
                <a:gd name="T28" fmla="*/ 58 w 72"/>
                <a:gd name="T29" fmla="*/ 53 h 72"/>
                <a:gd name="T30" fmla="*/ 40 w 72"/>
                <a:gd name="T31" fmla="*/ 34 h 72"/>
                <a:gd name="T32" fmla="*/ 40 w 72"/>
                <a:gd name="T33" fmla="*/ 8 h 72"/>
                <a:gd name="T34" fmla="*/ 64 w 72"/>
                <a:gd name="T35" fmla="*/ 36 h 72"/>
                <a:gd name="T36" fmla="*/ 58 w 72"/>
                <a:gd name="T37" fmla="*/ 5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72">
                  <a:moveTo>
                    <a:pt x="36" y="0"/>
                  </a:moveTo>
                  <a:cubicBezTo>
                    <a:pt x="16" y="0"/>
                    <a:pt x="0" y="16"/>
                    <a:pt x="0" y="36"/>
                  </a:cubicBezTo>
                  <a:cubicBezTo>
                    <a:pt x="0" y="56"/>
                    <a:pt x="16" y="72"/>
                    <a:pt x="36" y="72"/>
                  </a:cubicBezTo>
                  <a:cubicBezTo>
                    <a:pt x="56" y="72"/>
                    <a:pt x="72" y="56"/>
                    <a:pt x="72" y="36"/>
                  </a:cubicBezTo>
                  <a:cubicBezTo>
                    <a:pt x="72" y="16"/>
                    <a:pt x="56" y="0"/>
                    <a:pt x="36" y="0"/>
                  </a:cubicBezTo>
                  <a:close/>
                  <a:moveTo>
                    <a:pt x="32" y="8"/>
                  </a:moveTo>
                  <a:cubicBezTo>
                    <a:pt x="32" y="32"/>
                    <a:pt x="32" y="32"/>
                    <a:pt x="32" y="32"/>
                  </a:cubicBezTo>
                  <a:cubicBezTo>
                    <a:pt x="8" y="32"/>
                    <a:pt x="8" y="32"/>
                    <a:pt x="8" y="32"/>
                  </a:cubicBezTo>
                  <a:cubicBezTo>
                    <a:pt x="10" y="20"/>
                    <a:pt x="20" y="10"/>
                    <a:pt x="32" y="8"/>
                  </a:cubicBezTo>
                  <a:close/>
                  <a:moveTo>
                    <a:pt x="8" y="40"/>
                  </a:moveTo>
                  <a:cubicBezTo>
                    <a:pt x="34" y="40"/>
                    <a:pt x="34" y="40"/>
                    <a:pt x="34" y="40"/>
                  </a:cubicBezTo>
                  <a:cubicBezTo>
                    <a:pt x="53" y="58"/>
                    <a:pt x="53" y="58"/>
                    <a:pt x="53" y="58"/>
                  </a:cubicBezTo>
                  <a:cubicBezTo>
                    <a:pt x="48" y="62"/>
                    <a:pt x="42" y="64"/>
                    <a:pt x="36" y="64"/>
                  </a:cubicBezTo>
                  <a:cubicBezTo>
                    <a:pt x="22" y="64"/>
                    <a:pt x="10" y="54"/>
                    <a:pt x="8" y="40"/>
                  </a:cubicBezTo>
                  <a:close/>
                  <a:moveTo>
                    <a:pt x="58" y="53"/>
                  </a:moveTo>
                  <a:cubicBezTo>
                    <a:pt x="40" y="34"/>
                    <a:pt x="40" y="34"/>
                    <a:pt x="40" y="34"/>
                  </a:cubicBezTo>
                  <a:cubicBezTo>
                    <a:pt x="40" y="8"/>
                    <a:pt x="40" y="8"/>
                    <a:pt x="40" y="8"/>
                  </a:cubicBezTo>
                  <a:cubicBezTo>
                    <a:pt x="54" y="10"/>
                    <a:pt x="64" y="22"/>
                    <a:pt x="64" y="36"/>
                  </a:cubicBezTo>
                  <a:cubicBezTo>
                    <a:pt x="64" y="42"/>
                    <a:pt x="62" y="48"/>
                    <a:pt x="5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46" name="Rectangle 12">
              <a:extLst>
                <a:ext uri="{FF2B5EF4-FFF2-40B4-BE49-F238E27FC236}">
                  <a16:creationId xmlns:a16="http://schemas.microsoft.com/office/drawing/2014/main" id="{9E6FADD2-94F6-4C1B-A221-752FAEAE70D2}"/>
                </a:ext>
              </a:extLst>
            </p:cNvPr>
            <p:cNvSpPr>
              <a:spLocks noChangeArrowheads="1"/>
            </p:cNvSpPr>
            <p:nvPr/>
          </p:nvSpPr>
          <p:spPr bwMode="auto">
            <a:xfrm>
              <a:off x="5800725" y="3671888"/>
              <a:ext cx="6032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47" name="Rectangle 13">
              <a:extLst>
                <a:ext uri="{FF2B5EF4-FFF2-40B4-BE49-F238E27FC236}">
                  <a16:creationId xmlns:a16="http://schemas.microsoft.com/office/drawing/2014/main" id="{BC48B857-272B-4757-B46E-D94CF183F516}"/>
                </a:ext>
              </a:extLst>
            </p:cNvPr>
            <p:cNvSpPr>
              <a:spLocks noChangeArrowheads="1"/>
            </p:cNvSpPr>
            <p:nvPr/>
          </p:nvSpPr>
          <p:spPr bwMode="auto">
            <a:xfrm>
              <a:off x="5800725" y="3721100"/>
              <a:ext cx="36513"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48" name="Rectangle 14">
              <a:extLst>
                <a:ext uri="{FF2B5EF4-FFF2-40B4-BE49-F238E27FC236}">
                  <a16:creationId xmlns:a16="http://schemas.microsoft.com/office/drawing/2014/main" id="{EB902D22-7490-420E-8119-DCD9AAAE6442}"/>
                </a:ext>
              </a:extLst>
            </p:cNvPr>
            <p:cNvSpPr>
              <a:spLocks noChangeArrowheads="1"/>
            </p:cNvSpPr>
            <p:nvPr/>
          </p:nvSpPr>
          <p:spPr bwMode="auto">
            <a:xfrm>
              <a:off x="6019800" y="3332163"/>
              <a:ext cx="36513"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49" name="Rectangle 15">
              <a:extLst>
                <a:ext uri="{FF2B5EF4-FFF2-40B4-BE49-F238E27FC236}">
                  <a16:creationId xmlns:a16="http://schemas.microsoft.com/office/drawing/2014/main" id="{3F6D5FDA-880E-4769-925B-5DE661C7F62D}"/>
                </a:ext>
              </a:extLst>
            </p:cNvPr>
            <p:cNvSpPr>
              <a:spLocks noChangeArrowheads="1"/>
            </p:cNvSpPr>
            <p:nvPr/>
          </p:nvSpPr>
          <p:spPr bwMode="auto">
            <a:xfrm>
              <a:off x="6019800" y="3379788"/>
              <a:ext cx="122238"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50" name="Rectangle 16">
              <a:extLst>
                <a:ext uri="{FF2B5EF4-FFF2-40B4-BE49-F238E27FC236}">
                  <a16:creationId xmlns:a16="http://schemas.microsoft.com/office/drawing/2014/main" id="{6F6BA91C-6BF6-4393-87D5-83101D9A3F2E}"/>
                </a:ext>
              </a:extLst>
            </p:cNvPr>
            <p:cNvSpPr>
              <a:spLocks noChangeArrowheads="1"/>
            </p:cNvSpPr>
            <p:nvPr/>
          </p:nvSpPr>
          <p:spPr bwMode="auto">
            <a:xfrm>
              <a:off x="6116638" y="3429000"/>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51" name="Rectangle 17">
              <a:extLst>
                <a:ext uri="{FF2B5EF4-FFF2-40B4-BE49-F238E27FC236}">
                  <a16:creationId xmlns:a16="http://schemas.microsoft.com/office/drawing/2014/main" id="{89DDDFB4-5A9E-49B0-ADFB-8F6210F6BBF0}"/>
                </a:ext>
              </a:extLst>
            </p:cNvPr>
            <p:cNvSpPr>
              <a:spLocks noChangeArrowheads="1"/>
            </p:cNvSpPr>
            <p:nvPr/>
          </p:nvSpPr>
          <p:spPr bwMode="auto">
            <a:xfrm>
              <a:off x="6019800" y="3478213"/>
              <a:ext cx="49213"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52" name="Rectangle 18">
              <a:extLst>
                <a:ext uri="{FF2B5EF4-FFF2-40B4-BE49-F238E27FC236}">
                  <a16:creationId xmlns:a16="http://schemas.microsoft.com/office/drawing/2014/main" id="{D3C0694A-7AC2-450F-94D7-0DDC63748E8F}"/>
                </a:ext>
              </a:extLst>
            </p:cNvPr>
            <p:cNvSpPr>
              <a:spLocks noChangeArrowheads="1"/>
            </p:cNvSpPr>
            <p:nvPr/>
          </p:nvSpPr>
          <p:spPr bwMode="auto">
            <a:xfrm>
              <a:off x="5886450" y="3671888"/>
              <a:ext cx="23813"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53" name="Rectangle 19">
              <a:extLst>
                <a:ext uri="{FF2B5EF4-FFF2-40B4-BE49-F238E27FC236}">
                  <a16:creationId xmlns:a16="http://schemas.microsoft.com/office/drawing/2014/main" id="{A6DC6E4E-C50E-4B92-84EA-EAA5555CB081}"/>
                </a:ext>
              </a:extLst>
            </p:cNvPr>
            <p:cNvSpPr>
              <a:spLocks noChangeArrowheads="1"/>
            </p:cNvSpPr>
            <p:nvPr/>
          </p:nvSpPr>
          <p:spPr bwMode="auto">
            <a:xfrm>
              <a:off x="5934075" y="3671888"/>
              <a:ext cx="36513"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54" name="Rectangle 20">
              <a:extLst>
                <a:ext uri="{FF2B5EF4-FFF2-40B4-BE49-F238E27FC236}">
                  <a16:creationId xmlns:a16="http://schemas.microsoft.com/office/drawing/2014/main" id="{DC2C85DD-1D0C-4CA8-BA29-3A13DD8B1DF2}"/>
                </a:ext>
              </a:extLst>
            </p:cNvPr>
            <p:cNvSpPr>
              <a:spLocks noChangeArrowheads="1"/>
            </p:cNvSpPr>
            <p:nvPr/>
          </p:nvSpPr>
          <p:spPr bwMode="auto">
            <a:xfrm>
              <a:off x="5861050" y="3721100"/>
              <a:ext cx="109538"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55" name="Rectangle 21">
              <a:extLst>
                <a:ext uri="{FF2B5EF4-FFF2-40B4-BE49-F238E27FC236}">
                  <a16:creationId xmlns:a16="http://schemas.microsoft.com/office/drawing/2014/main" id="{2A31D975-21E5-4200-B747-D6982B6FA280}"/>
                </a:ext>
              </a:extLst>
            </p:cNvPr>
            <p:cNvSpPr>
              <a:spLocks noChangeArrowheads="1"/>
            </p:cNvSpPr>
            <p:nvPr/>
          </p:nvSpPr>
          <p:spPr bwMode="auto">
            <a:xfrm>
              <a:off x="6080125" y="3332163"/>
              <a:ext cx="61913"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56" name="Rectangle 22">
              <a:extLst>
                <a:ext uri="{FF2B5EF4-FFF2-40B4-BE49-F238E27FC236}">
                  <a16:creationId xmlns:a16="http://schemas.microsoft.com/office/drawing/2014/main" id="{22AD6802-812C-4A76-8140-76FCC2CFC2D5}"/>
                </a:ext>
              </a:extLst>
            </p:cNvPr>
            <p:cNvSpPr>
              <a:spLocks noChangeArrowheads="1"/>
            </p:cNvSpPr>
            <p:nvPr/>
          </p:nvSpPr>
          <p:spPr bwMode="auto">
            <a:xfrm>
              <a:off x="6019800" y="3429000"/>
              <a:ext cx="7302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57" name="Rectangle 23">
              <a:extLst>
                <a:ext uri="{FF2B5EF4-FFF2-40B4-BE49-F238E27FC236}">
                  <a16:creationId xmlns:a16="http://schemas.microsoft.com/office/drawing/2014/main" id="{BAB3CD5D-DBC6-44E0-BD9A-56992EDBB1A5}"/>
                </a:ext>
              </a:extLst>
            </p:cNvPr>
            <p:cNvSpPr>
              <a:spLocks noChangeArrowheads="1"/>
            </p:cNvSpPr>
            <p:nvPr/>
          </p:nvSpPr>
          <p:spPr bwMode="auto">
            <a:xfrm>
              <a:off x="6092825" y="3478213"/>
              <a:ext cx="49213"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grpSp>
      <p:sp>
        <p:nvSpPr>
          <p:cNvPr id="59" name="Rectangle 58">
            <a:extLst>
              <a:ext uri="{FF2B5EF4-FFF2-40B4-BE49-F238E27FC236}">
                <a16:creationId xmlns:a16="http://schemas.microsoft.com/office/drawing/2014/main" id="{06795343-90FF-464C-84D4-2E08C129768C}"/>
              </a:ext>
            </a:extLst>
          </p:cNvPr>
          <p:cNvSpPr/>
          <p:nvPr/>
        </p:nvSpPr>
        <p:spPr>
          <a:xfrm>
            <a:off x="87614" y="3015921"/>
            <a:ext cx="5152816" cy="3298452"/>
          </a:xfrm>
          <a:prstGeom prst="rect">
            <a:avLst/>
          </a:prstGeom>
          <a:solidFill>
            <a:srgbClr val="1CB3BC"/>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cxnSp>
        <p:nvCxnSpPr>
          <p:cNvPr id="60" name="Straight Connector 59">
            <a:extLst>
              <a:ext uri="{FF2B5EF4-FFF2-40B4-BE49-F238E27FC236}">
                <a16:creationId xmlns:a16="http://schemas.microsoft.com/office/drawing/2014/main" id="{03167E0D-ABEC-4EBA-9B72-BD375E4CFD8A}"/>
              </a:ext>
            </a:extLst>
          </p:cNvPr>
          <p:cNvCxnSpPr>
            <a:cxnSpLocks/>
          </p:cNvCxnSpPr>
          <p:nvPr/>
        </p:nvCxnSpPr>
        <p:spPr>
          <a:xfrm>
            <a:off x="599789" y="2981616"/>
            <a:ext cx="1" cy="33981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6DB12E27-7359-4192-975A-590C755FA00B}"/>
              </a:ext>
            </a:extLst>
          </p:cNvPr>
          <p:cNvSpPr/>
          <p:nvPr/>
        </p:nvSpPr>
        <p:spPr>
          <a:xfrm>
            <a:off x="198913" y="4303619"/>
            <a:ext cx="769852" cy="76985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dirty="0"/>
          </a:p>
        </p:txBody>
      </p:sp>
      <p:sp>
        <p:nvSpPr>
          <p:cNvPr id="63" name="Rectangle 3">
            <a:extLst>
              <a:ext uri="{FF2B5EF4-FFF2-40B4-BE49-F238E27FC236}">
                <a16:creationId xmlns:a16="http://schemas.microsoft.com/office/drawing/2014/main" id="{F66A04BB-A5D7-481B-AE74-5737B4D81E20}"/>
              </a:ext>
            </a:extLst>
          </p:cNvPr>
          <p:cNvSpPr>
            <a:spLocks noChangeArrowheads="1"/>
          </p:cNvSpPr>
          <p:nvPr/>
        </p:nvSpPr>
        <p:spPr bwMode="auto">
          <a:xfrm>
            <a:off x="980705" y="3143517"/>
            <a:ext cx="4204654"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1200"/>
              </a:spcAft>
              <a:buClrTx/>
              <a:buSzTx/>
              <a:buFontTx/>
              <a:buNone/>
              <a:tabLst/>
            </a:pPr>
            <a:r>
              <a:rPr lang="en-NZ" altLang="en-US" sz="1200" b="1" spc="300" dirty="0">
                <a:solidFill>
                  <a:schemeClr val="bg1"/>
                </a:solidFill>
                <a:cs typeface="Times New Roman" panose="02020603050405020304" pitchFamily="18" charset="0"/>
              </a:rPr>
              <a:t>PRIMARY ATTITUDES TO FOCUS ON THAT POSITIVELY IMPACT COMMITMENT</a:t>
            </a:r>
          </a:p>
          <a:p>
            <a:pPr lvl="0" eaLnBrk="0" fontAlgn="base" hangingPunct="0">
              <a:spcBef>
                <a:spcPct val="0"/>
              </a:spcBef>
              <a:spcAft>
                <a:spcPts val="300"/>
              </a:spcAft>
            </a:pPr>
            <a:r>
              <a:rPr lang="en-NZ" altLang="en-US" sz="1100" b="1" i="1" dirty="0">
                <a:solidFill>
                  <a:schemeClr val="bg1"/>
                </a:solidFill>
                <a:cs typeface="Times New Roman" panose="02020603050405020304" pitchFamily="18" charset="0"/>
              </a:rPr>
              <a:t>I find recycling easy</a:t>
            </a:r>
          </a:p>
          <a:p>
            <a:pPr lvl="0" eaLnBrk="0" fontAlgn="base" hangingPunct="0">
              <a:spcBef>
                <a:spcPct val="0"/>
              </a:spcBef>
              <a:spcAft>
                <a:spcPts val="1200"/>
              </a:spcAft>
            </a:pPr>
            <a:r>
              <a:rPr lang="en-NZ" altLang="en-US" sz="1100" dirty="0">
                <a:solidFill>
                  <a:schemeClr val="bg1"/>
                </a:solidFill>
                <a:cs typeface="Times New Roman" panose="02020603050405020304" pitchFamily="18" charset="0"/>
              </a:rPr>
              <a:t>As highlighted in previous research</a:t>
            </a:r>
            <a:r>
              <a:rPr lang="en-NZ" altLang="en-US" sz="1100" baseline="30000" dirty="0">
                <a:solidFill>
                  <a:schemeClr val="bg1"/>
                </a:solidFill>
                <a:cs typeface="Times New Roman" panose="02020603050405020304" pitchFamily="18" charset="0"/>
              </a:rPr>
              <a:t>1</a:t>
            </a:r>
            <a:r>
              <a:rPr lang="en-NZ" altLang="en-US" sz="1100" dirty="0">
                <a:solidFill>
                  <a:schemeClr val="bg1"/>
                </a:solidFill>
                <a:cs typeface="Times New Roman" panose="02020603050405020304" pitchFamily="18" charset="0"/>
              </a:rPr>
              <a:t>, the perceived effort it takes to recycle is a strong indicator of a person’s likelihood to recycle. It is imperative to make recycling as easy as possible in people’s minds (and in reality) to increase commitment. </a:t>
            </a:r>
          </a:p>
          <a:p>
            <a:pPr lvl="0" eaLnBrk="0" fontAlgn="base" hangingPunct="0">
              <a:spcBef>
                <a:spcPct val="0"/>
              </a:spcBef>
              <a:spcAft>
                <a:spcPts val="300"/>
              </a:spcAft>
            </a:pPr>
            <a:r>
              <a:rPr lang="en-NZ" altLang="en-US" sz="1100" b="1" i="1" dirty="0">
                <a:solidFill>
                  <a:schemeClr val="bg1"/>
                </a:solidFill>
                <a:cs typeface="Times New Roman" panose="02020603050405020304" pitchFamily="18" charset="0"/>
              </a:rPr>
              <a:t>It’s worth taking the time to recycle right</a:t>
            </a:r>
          </a:p>
          <a:p>
            <a:pPr lvl="0" eaLnBrk="0" fontAlgn="base" hangingPunct="0">
              <a:spcBef>
                <a:spcPct val="0"/>
              </a:spcBef>
              <a:spcAft>
                <a:spcPts val="1200"/>
              </a:spcAft>
            </a:pPr>
            <a:r>
              <a:rPr lang="en-NZ" altLang="en-US" sz="1100" dirty="0">
                <a:solidFill>
                  <a:schemeClr val="bg1"/>
                </a:solidFill>
                <a:cs typeface="Times New Roman" panose="02020603050405020304" pitchFamily="18" charset="0"/>
              </a:rPr>
              <a:t>There is a relatively high correlation between believing it’s worth taking the time to recycle right and being committed to recycling correctly. A high proportion of respondents agree with this statement, so there is limited scope for shifting the dial. Compared to the national sample, this is a somewhat smaller driver of commitment to recycling correctly. </a:t>
            </a:r>
          </a:p>
          <a:p>
            <a:pPr lvl="0" eaLnBrk="0" fontAlgn="base" hangingPunct="0">
              <a:spcBef>
                <a:spcPct val="0"/>
              </a:spcBef>
              <a:spcAft>
                <a:spcPts val="400"/>
              </a:spcAft>
            </a:pPr>
            <a:endParaRPr lang="en-NZ" altLang="en-US" sz="1100" dirty="0">
              <a:solidFill>
                <a:schemeClr val="bg1"/>
              </a:solidFill>
              <a:cs typeface="Times New Roman" panose="02020603050405020304" pitchFamily="18" charset="0"/>
            </a:endParaRPr>
          </a:p>
        </p:txBody>
      </p:sp>
      <p:sp>
        <p:nvSpPr>
          <p:cNvPr id="68" name="Rectangle 2">
            <a:extLst>
              <a:ext uri="{FF2B5EF4-FFF2-40B4-BE49-F238E27FC236}">
                <a16:creationId xmlns:a16="http://schemas.microsoft.com/office/drawing/2014/main" id="{B765180E-B031-4C2E-AFA7-76D5A925FADB}"/>
              </a:ext>
            </a:extLst>
          </p:cNvPr>
          <p:cNvSpPr>
            <a:spLocks noChangeArrowheads="1"/>
          </p:cNvSpPr>
          <p:nvPr/>
        </p:nvSpPr>
        <p:spPr bwMode="auto">
          <a:xfrm>
            <a:off x="6402637" y="3140460"/>
            <a:ext cx="5489468"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1200"/>
              </a:spcAft>
              <a:buClrTx/>
              <a:buSzTx/>
              <a:buFontTx/>
              <a:buNone/>
              <a:tabLst/>
            </a:pPr>
            <a:r>
              <a:rPr lang="en-NZ" altLang="en-US" sz="1200" b="1" spc="300" dirty="0">
                <a:solidFill>
                  <a:schemeClr val="bg1"/>
                </a:solidFill>
                <a:ea typeface="Calibri" panose="020F0502020204030204" pitchFamily="34" charset="0"/>
                <a:cs typeface="Times New Roman" panose="02020603050405020304" pitchFamily="18" charset="0"/>
              </a:rPr>
              <a:t>SECONDARY ATTITUDES TO CHALLENGE THAT NEGATIVELY IMPACT COMMITMENT</a:t>
            </a:r>
          </a:p>
          <a:p>
            <a:pPr lvl="0" eaLnBrk="0" fontAlgn="base" hangingPunct="0">
              <a:spcBef>
                <a:spcPct val="0"/>
              </a:spcBef>
              <a:spcAft>
                <a:spcPts val="300"/>
              </a:spcAft>
            </a:pPr>
            <a:r>
              <a:rPr lang="en-NZ" altLang="en-US" sz="1100" b="1" i="1" dirty="0">
                <a:solidFill>
                  <a:schemeClr val="bg1"/>
                </a:solidFill>
                <a:ea typeface="Calibri" panose="020F0502020204030204" pitchFamily="34" charset="0"/>
                <a:cs typeface="Times New Roman" panose="02020603050405020304" pitchFamily="18" charset="0"/>
              </a:rPr>
              <a:t>It is OK to put a few incorrect items in the recycling because it will be sorted later </a:t>
            </a:r>
          </a:p>
          <a:p>
            <a:pPr lvl="0" eaLnBrk="0" fontAlgn="base" hangingPunct="0">
              <a:spcBef>
                <a:spcPct val="0"/>
              </a:spcBef>
              <a:spcAft>
                <a:spcPts val="1200"/>
              </a:spcAft>
            </a:pPr>
            <a:r>
              <a:rPr lang="en-NZ" altLang="en-US" sz="1100" dirty="0">
                <a:solidFill>
                  <a:schemeClr val="bg1"/>
                </a:solidFill>
                <a:ea typeface="Calibri" panose="020F0502020204030204" pitchFamily="34" charset="0"/>
                <a:cs typeface="Times New Roman" panose="02020603050405020304" pitchFamily="18" charset="0"/>
              </a:rPr>
              <a:t>This attitude reveals the importance of the Wellington City public taking personal accountability for their recycling. If they think someone else will sort it then they will be less vigilant. Combined with the primary attitudes to focus on, making people feel personally accountable for their recycling is a key way to increase commitment to recycling correctly in Wellington City.</a:t>
            </a:r>
          </a:p>
          <a:p>
            <a:pPr lvl="0" eaLnBrk="0" fontAlgn="base" hangingPunct="0">
              <a:spcBef>
                <a:spcPct val="0"/>
              </a:spcBef>
              <a:spcAft>
                <a:spcPts val="300"/>
              </a:spcAft>
            </a:pPr>
            <a:r>
              <a:rPr lang="en-NZ" altLang="en-US" sz="1100" b="1" i="1" dirty="0">
                <a:solidFill>
                  <a:schemeClr val="bg1"/>
                </a:solidFill>
                <a:ea typeface="Calibri" panose="020F0502020204030204" pitchFamily="34" charset="0"/>
                <a:cs typeface="Times New Roman" panose="02020603050405020304" pitchFamily="18" charset="0"/>
              </a:rPr>
              <a:t>I don’t need to bother rinsing it because machines clean the recycling </a:t>
            </a:r>
          </a:p>
          <a:p>
            <a:pPr lvl="0" eaLnBrk="0" fontAlgn="base" hangingPunct="0">
              <a:spcBef>
                <a:spcPct val="0"/>
              </a:spcBef>
              <a:spcAft>
                <a:spcPts val="1200"/>
              </a:spcAft>
            </a:pPr>
            <a:r>
              <a:rPr lang="en-NZ" altLang="en-US" sz="1100" dirty="0">
                <a:solidFill>
                  <a:schemeClr val="bg1"/>
                </a:solidFill>
                <a:ea typeface="Calibri" panose="020F0502020204030204" pitchFamily="34" charset="0"/>
                <a:cs typeface="Times New Roman" panose="02020603050405020304" pitchFamily="18" charset="0"/>
              </a:rPr>
              <a:t>Respondents with a lesser appreciation that the recycling system is not wholly automated, and that their own effort can save time and labour down the line, are less likely to be committed to recycling correctly. This demonstrates the importance of fostering personal accountability.</a:t>
            </a:r>
          </a:p>
        </p:txBody>
      </p:sp>
      <p:sp>
        <p:nvSpPr>
          <p:cNvPr id="3" name="TextBox 2">
            <a:extLst>
              <a:ext uri="{FF2B5EF4-FFF2-40B4-BE49-F238E27FC236}">
                <a16:creationId xmlns:a16="http://schemas.microsoft.com/office/drawing/2014/main" id="{43FF1075-696A-4D74-B559-A7E2526594CE}"/>
              </a:ext>
            </a:extLst>
          </p:cNvPr>
          <p:cNvSpPr txBox="1"/>
          <p:nvPr/>
        </p:nvSpPr>
        <p:spPr>
          <a:xfrm>
            <a:off x="397076" y="4378840"/>
            <a:ext cx="308867" cy="584775"/>
          </a:xfrm>
          <a:prstGeom prst="rect">
            <a:avLst/>
          </a:prstGeom>
          <a:noFill/>
        </p:spPr>
        <p:txBody>
          <a:bodyPr wrap="square" rtlCol="0">
            <a:spAutoFit/>
          </a:bodyPr>
          <a:lstStyle/>
          <a:p>
            <a:r>
              <a:rPr lang="en-NZ" sz="3200" dirty="0">
                <a:solidFill>
                  <a:srgbClr val="5B5C60"/>
                </a:solidFill>
              </a:rPr>
              <a:t>1</a:t>
            </a:r>
          </a:p>
        </p:txBody>
      </p:sp>
      <p:cxnSp>
        <p:nvCxnSpPr>
          <p:cNvPr id="41" name="Straight Connector 40">
            <a:extLst>
              <a:ext uri="{FF2B5EF4-FFF2-40B4-BE49-F238E27FC236}">
                <a16:creationId xmlns:a16="http://schemas.microsoft.com/office/drawing/2014/main" id="{020B2425-0D9C-42B3-8CF6-BB8C1FF7E822}"/>
              </a:ext>
            </a:extLst>
          </p:cNvPr>
          <p:cNvCxnSpPr>
            <a:cxnSpLocks/>
          </p:cNvCxnSpPr>
          <p:nvPr/>
        </p:nvCxnSpPr>
        <p:spPr>
          <a:xfrm>
            <a:off x="6031135" y="3051944"/>
            <a:ext cx="1" cy="330859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F9C4C484-0E7A-404B-A474-0C113FDF66FA}"/>
              </a:ext>
            </a:extLst>
          </p:cNvPr>
          <p:cNvSpPr/>
          <p:nvPr/>
        </p:nvSpPr>
        <p:spPr>
          <a:xfrm>
            <a:off x="5630259" y="4284383"/>
            <a:ext cx="769852" cy="76985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dirty="0"/>
          </a:p>
        </p:txBody>
      </p:sp>
      <p:sp>
        <p:nvSpPr>
          <p:cNvPr id="43" name="TextBox 42">
            <a:extLst>
              <a:ext uri="{FF2B5EF4-FFF2-40B4-BE49-F238E27FC236}">
                <a16:creationId xmlns:a16="http://schemas.microsoft.com/office/drawing/2014/main" id="{DA31F983-D0BB-4C04-A8FD-A33E253D81B2}"/>
              </a:ext>
            </a:extLst>
          </p:cNvPr>
          <p:cNvSpPr txBox="1"/>
          <p:nvPr/>
        </p:nvSpPr>
        <p:spPr>
          <a:xfrm>
            <a:off x="5828422" y="4359604"/>
            <a:ext cx="308867" cy="584775"/>
          </a:xfrm>
          <a:prstGeom prst="rect">
            <a:avLst/>
          </a:prstGeom>
          <a:noFill/>
        </p:spPr>
        <p:txBody>
          <a:bodyPr wrap="square" rtlCol="0">
            <a:spAutoFit/>
          </a:bodyPr>
          <a:lstStyle/>
          <a:p>
            <a:r>
              <a:rPr lang="en-NZ" sz="3200" dirty="0">
                <a:solidFill>
                  <a:srgbClr val="5B5C60"/>
                </a:solidFill>
              </a:rPr>
              <a:t>2</a:t>
            </a:r>
          </a:p>
        </p:txBody>
      </p:sp>
    </p:spTree>
    <p:extLst>
      <p:ext uri="{BB962C8B-B14F-4D97-AF65-F5344CB8AC3E}">
        <p14:creationId xmlns:p14="http://schemas.microsoft.com/office/powerpoint/2010/main" val="225165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A807CAB-E978-4DB8-A8F0-0AFC8B931077}"/>
              </a:ext>
            </a:extLst>
          </p:cNvPr>
          <p:cNvSpPr/>
          <p:nvPr/>
        </p:nvSpPr>
        <p:spPr>
          <a:xfrm>
            <a:off x="0" y="1261085"/>
            <a:ext cx="12192000" cy="51355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Rectangle 20">
            <a:extLst>
              <a:ext uri="{FF2B5EF4-FFF2-40B4-BE49-F238E27FC236}">
                <a16:creationId xmlns:a16="http://schemas.microsoft.com/office/drawing/2014/main" id="{2A13248A-A617-48AD-9F14-B9ECCD6D129F}"/>
              </a:ext>
            </a:extLst>
          </p:cNvPr>
          <p:cNvSpPr/>
          <p:nvPr/>
        </p:nvSpPr>
        <p:spPr>
          <a:xfrm>
            <a:off x="1261745" y="1569208"/>
            <a:ext cx="10443177" cy="4112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2" name="Chart 21">
            <a:extLst>
              <a:ext uri="{FF2B5EF4-FFF2-40B4-BE49-F238E27FC236}">
                <a16:creationId xmlns:a16="http://schemas.microsoft.com/office/drawing/2014/main" id="{D795778A-3FD4-419C-99D7-F62B1B6E4811}"/>
              </a:ext>
            </a:extLst>
          </p:cNvPr>
          <p:cNvGraphicFramePr/>
          <p:nvPr>
            <p:extLst>
              <p:ext uri="{D42A27DB-BD31-4B8C-83A1-F6EECF244321}">
                <p14:modId xmlns:p14="http://schemas.microsoft.com/office/powerpoint/2010/main" val="1842420606"/>
              </p:ext>
            </p:extLst>
          </p:nvPr>
        </p:nvGraphicFramePr>
        <p:xfrm>
          <a:off x="698532" y="1335495"/>
          <a:ext cx="11247490" cy="497946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1B48D39-366F-44EF-BC37-DDD537A3E741}"/>
              </a:ext>
            </a:extLst>
          </p:cNvPr>
          <p:cNvSpPr>
            <a:spLocks noGrp="1"/>
          </p:cNvSpPr>
          <p:nvPr>
            <p:ph type="title"/>
          </p:nvPr>
        </p:nvSpPr>
        <p:spPr>
          <a:xfrm>
            <a:off x="203200" y="138224"/>
            <a:ext cx="10014688" cy="999460"/>
          </a:xfrm>
        </p:spPr>
        <p:txBody>
          <a:bodyPr>
            <a:normAutofit fontScale="90000"/>
          </a:bodyPr>
          <a:lstStyle/>
          <a:p>
            <a:pPr>
              <a:lnSpc>
                <a:spcPct val="100000"/>
              </a:lnSpc>
            </a:pPr>
            <a:r>
              <a:rPr lang="en-NZ" sz="1400" dirty="0"/>
              <a:t>ATTITUDES THAT IMPACT COMMITMENT: </a:t>
            </a:r>
            <a:r>
              <a:rPr lang="en-NZ" sz="1400" b="0" dirty="0"/>
              <a:t>As highlighted on the previous slide, the most important attitudes to focus on to increase commitment are making recycling as easy as possible, and maintaining the belief that it is worth taking the time to recycle right. It is, however, not as strong an influence for Wellington City respondents as it is for the national sample. Following this, it is important to further build an accurate understanding of how the system works, by highlighting that recycling is also neither cleaned nor sorted for us. This will both humanise the system and build a sense of personal responsibility for recycling. </a:t>
            </a:r>
          </a:p>
        </p:txBody>
      </p:sp>
      <p:sp>
        <p:nvSpPr>
          <p:cNvPr id="19" name="TextBox 18">
            <a:extLst>
              <a:ext uri="{FF2B5EF4-FFF2-40B4-BE49-F238E27FC236}">
                <a16:creationId xmlns:a16="http://schemas.microsoft.com/office/drawing/2014/main" id="{24CAD545-11AB-4E45-9245-1C64D74E2C25}"/>
              </a:ext>
            </a:extLst>
          </p:cNvPr>
          <p:cNvSpPr txBox="1"/>
          <p:nvPr/>
        </p:nvSpPr>
        <p:spPr>
          <a:xfrm>
            <a:off x="0" y="6396610"/>
            <a:ext cx="10014689" cy="553998"/>
          </a:xfrm>
          <a:prstGeom prst="rect">
            <a:avLst/>
          </a:prstGeom>
          <a:noFill/>
        </p:spPr>
        <p:txBody>
          <a:bodyPr wrap="square" rtlCol="0">
            <a:spAutoFit/>
          </a:bodyPr>
          <a:lstStyle/>
          <a:p>
            <a:r>
              <a:rPr lang="en-NZ" sz="1000" dirty="0"/>
              <a:t>Base: Wellington City respondents (n=300), excludes don’t know responses | Source: E1, Commitment Segmentation</a:t>
            </a:r>
          </a:p>
          <a:p>
            <a:r>
              <a:rPr lang="en-NZ" sz="1000" dirty="0"/>
              <a:t>Notes: Statements in red have a negative relationship with commitment to recycling. The further a grey dot is from the dotted centre line, the greater the impact on commitment levels</a:t>
            </a:r>
          </a:p>
          <a:p>
            <a:endParaRPr lang="en-NZ" sz="1000" dirty="0"/>
          </a:p>
        </p:txBody>
      </p:sp>
      <p:sp>
        <p:nvSpPr>
          <p:cNvPr id="24" name="Rectangle: Rounded Corners 23">
            <a:extLst>
              <a:ext uri="{FF2B5EF4-FFF2-40B4-BE49-F238E27FC236}">
                <a16:creationId xmlns:a16="http://schemas.microsoft.com/office/drawing/2014/main" id="{55EAA832-9124-4E20-AA76-B5CFFE6B9751}"/>
              </a:ext>
            </a:extLst>
          </p:cNvPr>
          <p:cNvSpPr/>
          <p:nvPr/>
        </p:nvSpPr>
        <p:spPr>
          <a:xfrm>
            <a:off x="7480300" y="1569208"/>
            <a:ext cx="3358029" cy="988372"/>
          </a:xfrm>
          <a:prstGeom prst="roundRect">
            <a:avLst/>
          </a:prstGeom>
          <a:noFill/>
          <a:ln w="28575">
            <a:solidFill>
              <a:srgbClr val="1CB3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5" name="Rectangle: Rounded Corners 24">
            <a:extLst>
              <a:ext uri="{FF2B5EF4-FFF2-40B4-BE49-F238E27FC236}">
                <a16:creationId xmlns:a16="http://schemas.microsoft.com/office/drawing/2014/main" id="{7A9B33FD-5E2C-4E68-A446-4B68F21DF025}"/>
              </a:ext>
            </a:extLst>
          </p:cNvPr>
          <p:cNvSpPr/>
          <p:nvPr/>
        </p:nvSpPr>
        <p:spPr>
          <a:xfrm>
            <a:off x="1273723" y="4651840"/>
            <a:ext cx="2985653" cy="1005330"/>
          </a:xfrm>
          <a:prstGeom prst="roundRect">
            <a:avLst/>
          </a:prstGeom>
          <a:noFill/>
          <a:ln w="28575">
            <a:solidFill>
              <a:srgbClr val="F6902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7" name="TextBox 26">
            <a:extLst>
              <a:ext uri="{FF2B5EF4-FFF2-40B4-BE49-F238E27FC236}">
                <a16:creationId xmlns:a16="http://schemas.microsoft.com/office/drawing/2014/main" id="{BB30868C-637E-46BC-9CE5-2416D23749B1}"/>
              </a:ext>
            </a:extLst>
          </p:cNvPr>
          <p:cNvSpPr txBox="1"/>
          <p:nvPr/>
        </p:nvSpPr>
        <p:spPr>
          <a:xfrm>
            <a:off x="126838" y="2608592"/>
            <a:ext cx="987106" cy="577081"/>
          </a:xfrm>
          <a:prstGeom prst="rect">
            <a:avLst/>
          </a:prstGeom>
          <a:noFill/>
        </p:spPr>
        <p:txBody>
          <a:bodyPr wrap="square" rtlCol="0">
            <a:spAutoFit/>
          </a:bodyPr>
          <a:lstStyle/>
          <a:p>
            <a:pPr algn="ctr"/>
            <a:r>
              <a:rPr lang="en-NZ" sz="1050" b="1" dirty="0">
                <a:ea typeface="Verdana" panose="020B0604030504040204" pitchFamily="34" charset="0"/>
                <a:cs typeface="Arial" panose="020B0604020202020204" pitchFamily="34" charset="0"/>
              </a:rPr>
              <a:t>Impact on commitment to recycling</a:t>
            </a:r>
          </a:p>
        </p:txBody>
      </p:sp>
      <p:sp>
        <p:nvSpPr>
          <p:cNvPr id="38" name="TextBox 37">
            <a:extLst>
              <a:ext uri="{FF2B5EF4-FFF2-40B4-BE49-F238E27FC236}">
                <a16:creationId xmlns:a16="http://schemas.microsoft.com/office/drawing/2014/main" id="{FF9BA0AA-D9BB-47BA-B7C4-CECE511DC676}"/>
              </a:ext>
            </a:extLst>
          </p:cNvPr>
          <p:cNvSpPr txBox="1"/>
          <p:nvPr/>
        </p:nvSpPr>
        <p:spPr>
          <a:xfrm>
            <a:off x="1218336" y="6074109"/>
            <a:ext cx="10443177" cy="276999"/>
          </a:xfrm>
          <a:prstGeom prst="rect">
            <a:avLst/>
          </a:prstGeom>
          <a:noFill/>
        </p:spPr>
        <p:txBody>
          <a:bodyPr wrap="square" rtlCol="0">
            <a:spAutoFit/>
          </a:bodyPr>
          <a:lstStyle/>
          <a:p>
            <a:pPr algn="ctr"/>
            <a:r>
              <a:rPr lang="en-NZ" sz="1200" b="1" dirty="0">
                <a:solidFill>
                  <a:schemeClr val="tx1">
                    <a:lumMod val="75000"/>
                    <a:lumOff val="25000"/>
                  </a:schemeClr>
                </a:solidFill>
                <a:cs typeface="Arial" panose="020B0604020202020204" pitchFamily="34" charset="0"/>
              </a:rPr>
              <a:t>% Agree </a:t>
            </a:r>
            <a:endParaRPr lang="en-NZ" sz="1200" b="1" dirty="0">
              <a:solidFill>
                <a:srgbClr val="FF0000"/>
              </a:solidFill>
              <a:cs typeface="Arial" panose="020B0604020202020204" pitchFamily="34" charset="0"/>
            </a:endParaRPr>
          </a:p>
        </p:txBody>
      </p:sp>
      <p:sp>
        <p:nvSpPr>
          <p:cNvPr id="44" name="TextBox 43">
            <a:extLst>
              <a:ext uri="{FF2B5EF4-FFF2-40B4-BE49-F238E27FC236}">
                <a16:creationId xmlns:a16="http://schemas.microsoft.com/office/drawing/2014/main" id="{EFC2BC3D-4D9F-426D-A024-C0F8A7C79E63}"/>
              </a:ext>
            </a:extLst>
          </p:cNvPr>
          <p:cNvSpPr txBox="1"/>
          <p:nvPr/>
        </p:nvSpPr>
        <p:spPr>
          <a:xfrm>
            <a:off x="433917" y="1430709"/>
            <a:ext cx="828196" cy="461665"/>
          </a:xfrm>
          <a:prstGeom prst="rect">
            <a:avLst/>
          </a:prstGeom>
          <a:noFill/>
        </p:spPr>
        <p:txBody>
          <a:bodyPr wrap="square" rtlCol="0">
            <a:spAutoFit/>
          </a:bodyPr>
          <a:lstStyle/>
          <a:p>
            <a:pPr algn="r"/>
            <a:r>
              <a:rPr lang="en-NZ" sz="1200" dirty="0">
                <a:ea typeface="Verdana" panose="020B0604030504040204" pitchFamily="34" charset="0"/>
              </a:rPr>
              <a:t>HIGH IMPACT</a:t>
            </a:r>
          </a:p>
        </p:txBody>
      </p:sp>
      <p:sp>
        <p:nvSpPr>
          <p:cNvPr id="45" name="TextBox 44">
            <a:extLst>
              <a:ext uri="{FF2B5EF4-FFF2-40B4-BE49-F238E27FC236}">
                <a16:creationId xmlns:a16="http://schemas.microsoft.com/office/drawing/2014/main" id="{001F0BBD-FA70-44EA-8054-DA5F4DB7B141}"/>
              </a:ext>
            </a:extLst>
          </p:cNvPr>
          <p:cNvSpPr txBox="1"/>
          <p:nvPr/>
        </p:nvSpPr>
        <p:spPr>
          <a:xfrm>
            <a:off x="402119" y="5463258"/>
            <a:ext cx="828195" cy="461665"/>
          </a:xfrm>
          <a:prstGeom prst="rect">
            <a:avLst/>
          </a:prstGeom>
          <a:noFill/>
        </p:spPr>
        <p:txBody>
          <a:bodyPr wrap="square" rtlCol="0">
            <a:spAutoFit/>
          </a:bodyPr>
          <a:lstStyle/>
          <a:p>
            <a:pPr algn="r"/>
            <a:r>
              <a:rPr lang="en-NZ" sz="1200" dirty="0"/>
              <a:t>HIGH IMPACT</a:t>
            </a:r>
          </a:p>
        </p:txBody>
      </p:sp>
      <p:sp>
        <p:nvSpPr>
          <p:cNvPr id="46" name="Title 10">
            <a:extLst>
              <a:ext uri="{FF2B5EF4-FFF2-40B4-BE49-F238E27FC236}">
                <a16:creationId xmlns:a16="http://schemas.microsoft.com/office/drawing/2014/main" id="{6AFF61D1-22CC-4D68-AD40-5ED8F4C0FE51}"/>
              </a:ext>
            </a:extLst>
          </p:cNvPr>
          <p:cNvSpPr txBox="1">
            <a:spLocks/>
          </p:cNvSpPr>
          <p:nvPr/>
        </p:nvSpPr>
        <p:spPr>
          <a:xfrm>
            <a:off x="1218336" y="1009417"/>
            <a:ext cx="6092456" cy="81053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1350" b="1" kern="1200">
                <a:solidFill>
                  <a:srgbClr val="5B5C60"/>
                </a:solidFill>
                <a:latin typeface="Arial" panose="020B0604020202020204" pitchFamily="34" charset="0"/>
                <a:ea typeface="+mj-ea"/>
                <a:cs typeface="Arial" panose="020B0604020202020204" pitchFamily="34" charset="0"/>
              </a:defRPr>
            </a:lvl1pPr>
          </a:lstStyle>
          <a:p>
            <a:r>
              <a:rPr lang="en-NZ" dirty="0">
                <a:latin typeface="+mn-lt"/>
              </a:rPr>
              <a:t>Correlation between attitudes and commitment</a:t>
            </a:r>
          </a:p>
        </p:txBody>
      </p:sp>
      <p:sp>
        <p:nvSpPr>
          <p:cNvPr id="47" name="Rectangle: Rounded Corners 46">
            <a:extLst>
              <a:ext uri="{FF2B5EF4-FFF2-40B4-BE49-F238E27FC236}">
                <a16:creationId xmlns:a16="http://schemas.microsoft.com/office/drawing/2014/main" id="{D2A1C9C7-D654-4235-B98E-9CABCDFB9B8F}"/>
              </a:ext>
            </a:extLst>
          </p:cNvPr>
          <p:cNvSpPr/>
          <p:nvPr/>
        </p:nvSpPr>
        <p:spPr>
          <a:xfrm>
            <a:off x="1420997" y="1707708"/>
            <a:ext cx="2523066" cy="457785"/>
          </a:xfrm>
          <a:prstGeom prst="roundRect">
            <a:avLst/>
          </a:prstGeom>
          <a:noFill/>
          <a:ln w="28575">
            <a:solidFill>
              <a:srgbClr val="1CB3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8" name="TextBox 47">
            <a:extLst>
              <a:ext uri="{FF2B5EF4-FFF2-40B4-BE49-F238E27FC236}">
                <a16:creationId xmlns:a16="http://schemas.microsoft.com/office/drawing/2014/main" id="{EC571D59-FBA5-47F9-B5BD-ED0698B36571}"/>
              </a:ext>
            </a:extLst>
          </p:cNvPr>
          <p:cNvSpPr txBox="1"/>
          <p:nvPr/>
        </p:nvSpPr>
        <p:spPr>
          <a:xfrm>
            <a:off x="1420997" y="1715408"/>
            <a:ext cx="2598532" cy="430887"/>
          </a:xfrm>
          <a:prstGeom prst="rect">
            <a:avLst/>
          </a:prstGeom>
          <a:noFill/>
        </p:spPr>
        <p:txBody>
          <a:bodyPr wrap="square" rtlCol="0">
            <a:spAutoFit/>
          </a:bodyPr>
          <a:lstStyle/>
          <a:p>
            <a:r>
              <a:rPr lang="en-NZ" sz="1100" b="1" dirty="0">
                <a:ea typeface="Verdana" panose="020B0604030504040204" pitchFamily="34" charset="0"/>
              </a:rPr>
              <a:t>Primary attitudes to maintain that positively impact commitment</a:t>
            </a:r>
          </a:p>
        </p:txBody>
      </p:sp>
      <p:sp>
        <p:nvSpPr>
          <p:cNvPr id="52" name="TextBox 51">
            <a:extLst>
              <a:ext uri="{FF2B5EF4-FFF2-40B4-BE49-F238E27FC236}">
                <a16:creationId xmlns:a16="http://schemas.microsoft.com/office/drawing/2014/main" id="{4CB9C2E3-FC8A-4CD6-A8BD-25D322585FE1}"/>
              </a:ext>
            </a:extLst>
          </p:cNvPr>
          <p:cNvSpPr txBox="1"/>
          <p:nvPr/>
        </p:nvSpPr>
        <p:spPr>
          <a:xfrm>
            <a:off x="231230" y="3461863"/>
            <a:ext cx="987106" cy="276999"/>
          </a:xfrm>
          <a:prstGeom prst="rect">
            <a:avLst/>
          </a:prstGeom>
          <a:noFill/>
        </p:spPr>
        <p:txBody>
          <a:bodyPr wrap="square" rtlCol="0">
            <a:spAutoFit/>
          </a:bodyPr>
          <a:lstStyle/>
          <a:p>
            <a:pPr algn="r"/>
            <a:r>
              <a:rPr lang="en-NZ" sz="1200" dirty="0"/>
              <a:t>NO IMPACT</a:t>
            </a:r>
          </a:p>
        </p:txBody>
      </p:sp>
      <p:cxnSp>
        <p:nvCxnSpPr>
          <p:cNvPr id="53" name="Straight Connector 52">
            <a:extLst>
              <a:ext uri="{FF2B5EF4-FFF2-40B4-BE49-F238E27FC236}">
                <a16:creationId xmlns:a16="http://schemas.microsoft.com/office/drawing/2014/main" id="{481CD849-0530-432A-A4B5-92A4DA3E3598}"/>
              </a:ext>
            </a:extLst>
          </p:cNvPr>
          <p:cNvCxnSpPr/>
          <p:nvPr/>
        </p:nvCxnSpPr>
        <p:spPr>
          <a:xfrm>
            <a:off x="1336675" y="3588709"/>
            <a:ext cx="10351658"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3E34D268-1658-4317-A527-ADCBD570799B}"/>
              </a:ext>
            </a:extLst>
          </p:cNvPr>
          <p:cNvSpPr txBox="1"/>
          <p:nvPr/>
        </p:nvSpPr>
        <p:spPr>
          <a:xfrm>
            <a:off x="11238376" y="2369892"/>
            <a:ext cx="828196" cy="461665"/>
          </a:xfrm>
          <a:prstGeom prst="rect">
            <a:avLst/>
          </a:prstGeom>
          <a:noFill/>
        </p:spPr>
        <p:txBody>
          <a:bodyPr wrap="square" rtlCol="0">
            <a:spAutoFit/>
          </a:bodyPr>
          <a:lstStyle/>
          <a:p>
            <a:pPr algn="r"/>
            <a:r>
              <a:rPr lang="en-NZ" sz="1200" b="1" dirty="0">
                <a:solidFill>
                  <a:schemeClr val="bg2">
                    <a:lumMod val="25000"/>
                  </a:schemeClr>
                </a:solidFill>
                <a:ea typeface="Verdana" panose="020B0604030504040204" pitchFamily="34" charset="0"/>
              </a:rPr>
              <a:t>POSITIVE IMPACT</a:t>
            </a:r>
          </a:p>
        </p:txBody>
      </p:sp>
      <p:sp>
        <p:nvSpPr>
          <p:cNvPr id="55" name="TextBox 54">
            <a:extLst>
              <a:ext uri="{FF2B5EF4-FFF2-40B4-BE49-F238E27FC236}">
                <a16:creationId xmlns:a16="http://schemas.microsoft.com/office/drawing/2014/main" id="{C3BE8378-0768-410D-A333-9DBB4B349112}"/>
              </a:ext>
            </a:extLst>
          </p:cNvPr>
          <p:cNvSpPr txBox="1"/>
          <p:nvPr/>
        </p:nvSpPr>
        <p:spPr>
          <a:xfrm>
            <a:off x="11235682" y="4450490"/>
            <a:ext cx="828196" cy="461665"/>
          </a:xfrm>
          <a:prstGeom prst="rect">
            <a:avLst/>
          </a:prstGeom>
          <a:noFill/>
        </p:spPr>
        <p:txBody>
          <a:bodyPr wrap="square" rtlCol="0">
            <a:spAutoFit/>
          </a:bodyPr>
          <a:lstStyle/>
          <a:p>
            <a:pPr algn="r"/>
            <a:r>
              <a:rPr lang="en-NZ" sz="1200" b="1" dirty="0">
                <a:solidFill>
                  <a:schemeClr val="bg2">
                    <a:lumMod val="25000"/>
                  </a:schemeClr>
                </a:solidFill>
                <a:ea typeface="Verdana" panose="020B0604030504040204" pitchFamily="34" charset="0"/>
              </a:rPr>
              <a:t>NEGATIVE IMPACT</a:t>
            </a:r>
          </a:p>
        </p:txBody>
      </p:sp>
      <p:cxnSp>
        <p:nvCxnSpPr>
          <p:cNvPr id="56" name="Straight Arrow Connector 55">
            <a:extLst>
              <a:ext uri="{FF2B5EF4-FFF2-40B4-BE49-F238E27FC236}">
                <a16:creationId xmlns:a16="http://schemas.microsoft.com/office/drawing/2014/main" id="{D45011D1-D340-4096-8098-7872621C2696}"/>
              </a:ext>
            </a:extLst>
          </p:cNvPr>
          <p:cNvCxnSpPr>
            <a:cxnSpLocks/>
          </p:cNvCxnSpPr>
          <p:nvPr/>
        </p:nvCxnSpPr>
        <p:spPr>
          <a:xfrm flipV="1">
            <a:off x="11759638" y="1569209"/>
            <a:ext cx="0" cy="772252"/>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D4C26C46-2FAC-4FBF-9DB9-17724E09DC94}"/>
              </a:ext>
            </a:extLst>
          </p:cNvPr>
          <p:cNvCxnSpPr>
            <a:cxnSpLocks/>
          </p:cNvCxnSpPr>
          <p:nvPr/>
        </p:nvCxnSpPr>
        <p:spPr>
          <a:xfrm flipV="1">
            <a:off x="11771776" y="3738862"/>
            <a:ext cx="0" cy="664341"/>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AC45B15-59A9-464A-B218-B43F4948ED71}"/>
              </a:ext>
            </a:extLst>
          </p:cNvPr>
          <p:cNvCxnSpPr>
            <a:cxnSpLocks/>
          </p:cNvCxnSpPr>
          <p:nvPr/>
        </p:nvCxnSpPr>
        <p:spPr>
          <a:xfrm flipV="1">
            <a:off x="11771776" y="2936021"/>
            <a:ext cx="0" cy="664341"/>
          </a:xfrm>
          <a:prstGeom prst="straightConnector1">
            <a:avLst/>
          </a:prstGeom>
          <a:ln w="19050">
            <a:solidFill>
              <a:schemeClr val="bg2">
                <a:lumMod val="2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A26E18F0-9205-465C-9F9D-44CE7FE6EC03}"/>
              </a:ext>
            </a:extLst>
          </p:cNvPr>
          <p:cNvCxnSpPr>
            <a:cxnSpLocks/>
          </p:cNvCxnSpPr>
          <p:nvPr/>
        </p:nvCxnSpPr>
        <p:spPr>
          <a:xfrm flipV="1">
            <a:off x="11771776" y="4961275"/>
            <a:ext cx="0" cy="664341"/>
          </a:xfrm>
          <a:prstGeom prst="straightConnector1">
            <a:avLst/>
          </a:prstGeom>
          <a:ln w="19050">
            <a:solidFill>
              <a:schemeClr val="bg2">
                <a:lumMod val="2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Rectangle: Rounded Corners 59">
            <a:extLst>
              <a:ext uri="{FF2B5EF4-FFF2-40B4-BE49-F238E27FC236}">
                <a16:creationId xmlns:a16="http://schemas.microsoft.com/office/drawing/2014/main" id="{5603DBA0-CD6F-4247-B313-79BCEFD5C74B}"/>
              </a:ext>
            </a:extLst>
          </p:cNvPr>
          <p:cNvSpPr/>
          <p:nvPr/>
        </p:nvSpPr>
        <p:spPr>
          <a:xfrm>
            <a:off x="1423074" y="2218184"/>
            <a:ext cx="2523066" cy="457785"/>
          </a:xfrm>
          <a:prstGeom prst="roundRect">
            <a:avLst/>
          </a:prstGeom>
          <a:noFill/>
          <a:ln w="28575">
            <a:solidFill>
              <a:srgbClr val="F6902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1" name="TextBox 60">
            <a:extLst>
              <a:ext uri="{FF2B5EF4-FFF2-40B4-BE49-F238E27FC236}">
                <a16:creationId xmlns:a16="http://schemas.microsoft.com/office/drawing/2014/main" id="{5D09ED10-8F91-49B4-A45F-7C81D3F8C428}"/>
              </a:ext>
            </a:extLst>
          </p:cNvPr>
          <p:cNvSpPr txBox="1"/>
          <p:nvPr/>
        </p:nvSpPr>
        <p:spPr>
          <a:xfrm>
            <a:off x="1432668" y="2199394"/>
            <a:ext cx="2598532" cy="430887"/>
          </a:xfrm>
          <a:prstGeom prst="rect">
            <a:avLst/>
          </a:prstGeom>
          <a:noFill/>
        </p:spPr>
        <p:txBody>
          <a:bodyPr wrap="square" rtlCol="0">
            <a:spAutoFit/>
          </a:bodyPr>
          <a:lstStyle/>
          <a:p>
            <a:r>
              <a:rPr lang="en-NZ" sz="1100" b="1" dirty="0">
                <a:ea typeface="Verdana" panose="020B0604030504040204" pitchFamily="34" charset="0"/>
              </a:rPr>
              <a:t>Secondary attitudes to challenge that negatively impact commitment</a:t>
            </a:r>
          </a:p>
        </p:txBody>
      </p:sp>
    </p:spTree>
    <p:extLst>
      <p:ext uri="{BB962C8B-B14F-4D97-AF65-F5344CB8AC3E}">
        <p14:creationId xmlns:p14="http://schemas.microsoft.com/office/powerpoint/2010/main" val="2986204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E8301F0-AC8A-4DDA-A969-FB5D963EAAED}"/>
              </a:ext>
            </a:extLst>
          </p:cNvPr>
          <p:cNvGraphicFramePr/>
          <p:nvPr>
            <p:extLst>
              <p:ext uri="{D42A27DB-BD31-4B8C-83A1-F6EECF244321}">
                <p14:modId xmlns:p14="http://schemas.microsoft.com/office/powerpoint/2010/main" val="4042846930"/>
              </p:ext>
            </p:extLst>
          </p:nvPr>
        </p:nvGraphicFramePr>
        <p:xfrm>
          <a:off x="482600" y="1320800"/>
          <a:ext cx="5613400" cy="50698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FFDD67FF-2ABC-4A26-B965-DAB15657EF34}"/>
              </a:ext>
            </a:extLst>
          </p:cNvPr>
          <p:cNvGraphicFramePr/>
          <p:nvPr>
            <p:extLst>
              <p:ext uri="{D42A27DB-BD31-4B8C-83A1-F6EECF244321}">
                <p14:modId xmlns:p14="http://schemas.microsoft.com/office/powerpoint/2010/main" val="3452983163"/>
              </p:ext>
            </p:extLst>
          </p:nvPr>
        </p:nvGraphicFramePr>
        <p:xfrm>
          <a:off x="6337300" y="1320708"/>
          <a:ext cx="5613400" cy="506987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3741FE94-F4BF-4741-A6C4-E0DAD0639896}"/>
              </a:ext>
            </a:extLst>
          </p:cNvPr>
          <p:cNvSpPr/>
          <p:nvPr/>
        </p:nvSpPr>
        <p:spPr>
          <a:xfrm>
            <a:off x="0" y="1842593"/>
            <a:ext cx="12192000" cy="4616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21BA95E2-D514-45FE-AFC0-DA5578A42827}"/>
              </a:ext>
            </a:extLst>
          </p:cNvPr>
          <p:cNvSpPr/>
          <p:nvPr/>
        </p:nvSpPr>
        <p:spPr>
          <a:xfrm>
            <a:off x="5767820" y="1842593"/>
            <a:ext cx="6436880" cy="46166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158421F9-9086-4374-9288-5D9E091E347A}"/>
              </a:ext>
            </a:extLst>
          </p:cNvPr>
          <p:cNvSpPr>
            <a:spLocks noGrp="1"/>
          </p:cNvSpPr>
          <p:nvPr>
            <p:ph type="title"/>
          </p:nvPr>
        </p:nvSpPr>
        <p:spPr/>
        <p:txBody>
          <a:bodyPr>
            <a:normAutofit/>
          </a:bodyPr>
          <a:lstStyle/>
          <a:p>
            <a:pPr>
              <a:lnSpc>
                <a:spcPct val="100000"/>
              </a:lnSpc>
            </a:pPr>
            <a:r>
              <a:rPr lang="en-NZ" sz="1400" dirty="0"/>
              <a:t>EASE AND CONFIDENCE IN RECYCLING: </a:t>
            </a:r>
            <a:r>
              <a:rPr lang="en-NZ" sz="1400" b="0" dirty="0"/>
              <a:t>Making recycling easy is critical as it is a primary driver in being a committed recycler. To promote behaviour change it is important to find tools that will convince people it is easy, as well as potentially making the reality of the system as easy as possible. Wellington City respondents are also less confident in their recycling ability than the national sample.</a:t>
            </a:r>
            <a:endParaRPr lang="en-NZ" sz="1600" dirty="0">
              <a:highlight>
                <a:srgbClr val="FFFF00"/>
              </a:highlight>
            </a:endParaRPr>
          </a:p>
        </p:txBody>
      </p:sp>
      <p:sp>
        <p:nvSpPr>
          <p:cNvPr id="6" name="TextBox 5">
            <a:extLst>
              <a:ext uri="{FF2B5EF4-FFF2-40B4-BE49-F238E27FC236}">
                <a16:creationId xmlns:a16="http://schemas.microsoft.com/office/drawing/2014/main" id="{502384E8-6C2E-4E56-A142-AFF3FE737C2E}"/>
              </a:ext>
            </a:extLst>
          </p:cNvPr>
          <p:cNvSpPr txBox="1"/>
          <p:nvPr/>
        </p:nvSpPr>
        <p:spPr>
          <a:xfrm>
            <a:off x="-19050" y="6387343"/>
            <a:ext cx="8263370" cy="400110"/>
          </a:xfrm>
          <a:prstGeom prst="rect">
            <a:avLst/>
          </a:prstGeom>
          <a:noFill/>
        </p:spPr>
        <p:txBody>
          <a:bodyPr wrap="square" rtlCol="0">
            <a:spAutoFit/>
          </a:bodyPr>
          <a:lstStyle/>
          <a:p>
            <a:r>
              <a:rPr lang="en-NZ" sz="1000" dirty="0"/>
              <a:t>Base: All respondents [New Zealand (n=1,741); Wellington City (n=300)]</a:t>
            </a:r>
          </a:p>
          <a:p>
            <a:r>
              <a:rPr lang="en-NZ" sz="1000" dirty="0"/>
              <a:t>Source: E1 / C1</a:t>
            </a:r>
          </a:p>
        </p:txBody>
      </p:sp>
      <p:sp>
        <p:nvSpPr>
          <p:cNvPr id="9" name="TextBox 8">
            <a:extLst>
              <a:ext uri="{FF2B5EF4-FFF2-40B4-BE49-F238E27FC236}">
                <a16:creationId xmlns:a16="http://schemas.microsoft.com/office/drawing/2014/main" id="{7448F2A1-0E08-481B-AF3D-F926BB36B1C8}"/>
              </a:ext>
            </a:extLst>
          </p:cNvPr>
          <p:cNvSpPr txBox="1"/>
          <p:nvPr/>
        </p:nvSpPr>
        <p:spPr>
          <a:xfrm>
            <a:off x="12700" y="1823422"/>
            <a:ext cx="939800" cy="523220"/>
          </a:xfrm>
          <a:prstGeom prst="rect">
            <a:avLst/>
          </a:prstGeom>
          <a:noFill/>
        </p:spPr>
        <p:txBody>
          <a:bodyPr wrap="square" rtlCol="0">
            <a:spAutoFit/>
          </a:bodyPr>
          <a:lstStyle/>
          <a:p>
            <a:pPr algn="ctr"/>
            <a:r>
              <a:rPr lang="en-NZ" sz="1400" i="1" dirty="0"/>
              <a:t>% Nett Agree</a:t>
            </a:r>
          </a:p>
        </p:txBody>
      </p:sp>
      <p:sp>
        <p:nvSpPr>
          <p:cNvPr id="10" name="TextBox 9">
            <a:extLst>
              <a:ext uri="{FF2B5EF4-FFF2-40B4-BE49-F238E27FC236}">
                <a16:creationId xmlns:a16="http://schemas.microsoft.com/office/drawing/2014/main" id="{71EA3A21-1613-45B0-93DB-F99F525529BE}"/>
              </a:ext>
            </a:extLst>
          </p:cNvPr>
          <p:cNvSpPr txBox="1"/>
          <p:nvPr/>
        </p:nvSpPr>
        <p:spPr>
          <a:xfrm>
            <a:off x="5767820" y="1792645"/>
            <a:ext cx="1953780" cy="523220"/>
          </a:xfrm>
          <a:prstGeom prst="rect">
            <a:avLst/>
          </a:prstGeom>
          <a:noFill/>
        </p:spPr>
        <p:txBody>
          <a:bodyPr wrap="square" rtlCol="0">
            <a:spAutoFit/>
          </a:bodyPr>
          <a:lstStyle/>
          <a:p>
            <a:r>
              <a:rPr lang="en-NZ" sz="1400" i="1" dirty="0"/>
              <a:t>% Very / extremely Confident</a:t>
            </a:r>
          </a:p>
        </p:txBody>
      </p:sp>
      <p:sp>
        <p:nvSpPr>
          <p:cNvPr id="12" name="TextBox 11">
            <a:extLst>
              <a:ext uri="{FF2B5EF4-FFF2-40B4-BE49-F238E27FC236}">
                <a16:creationId xmlns:a16="http://schemas.microsoft.com/office/drawing/2014/main" id="{E3A5F978-0529-4F8C-84F1-2D03D4D840A8}"/>
              </a:ext>
            </a:extLst>
          </p:cNvPr>
          <p:cNvSpPr txBox="1"/>
          <p:nvPr/>
        </p:nvSpPr>
        <p:spPr>
          <a:xfrm>
            <a:off x="1480560" y="1877368"/>
            <a:ext cx="939800" cy="307777"/>
          </a:xfrm>
          <a:prstGeom prst="rect">
            <a:avLst/>
          </a:prstGeom>
          <a:noFill/>
        </p:spPr>
        <p:txBody>
          <a:bodyPr wrap="square" rtlCol="0">
            <a:spAutoFit/>
          </a:bodyPr>
          <a:lstStyle/>
          <a:p>
            <a:pPr algn="ctr"/>
            <a:r>
              <a:rPr lang="en-NZ" sz="1400" i="1" dirty="0"/>
              <a:t>60</a:t>
            </a:r>
          </a:p>
        </p:txBody>
      </p:sp>
      <p:sp>
        <p:nvSpPr>
          <p:cNvPr id="13" name="TextBox 12">
            <a:extLst>
              <a:ext uri="{FF2B5EF4-FFF2-40B4-BE49-F238E27FC236}">
                <a16:creationId xmlns:a16="http://schemas.microsoft.com/office/drawing/2014/main" id="{5EBAEBFA-67AF-4535-8253-7AB67E95C3EC}"/>
              </a:ext>
            </a:extLst>
          </p:cNvPr>
          <p:cNvSpPr txBox="1"/>
          <p:nvPr/>
        </p:nvSpPr>
        <p:spPr>
          <a:xfrm>
            <a:off x="4182845" y="1873415"/>
            <a:ext cx="939800" cy="307777"/>
          </a:xfrm>
          <a:prstGeom prst="rect">
            <a:avLst/>
          </a:prstGeom>
          <a:noFill/>
        </p:spPr>
        <p:txBody>
          <a:bodyPr wrap="square" rtlCol="0">
            <a:spAutoFit/>
          </a:bodyPr>
          <a:lstStyle/>
          <a:p>
            <a:pPr algn="ctr"/>
            <a:r>
              <a:rPr lang="en-NZ" sz="1400" i="1" dirty="0"/>
              <a:t>65</a:t>
            </a:r>
          </a:p>
        </p:txBody>
      </p:sp>
      <p:sp>
        <p:nvSpPr>
          <p:cNvPr id="14" name="TextBox 13">
            <a:extLst>
              <a:ext uri="{FF2B5EF4-FFF2-40B4-BE49-F238E27FC236}">
                <a16:creationId xmlns:a16="http://schemas.microsoft.com/office/drawing/2014/main" id="{9F07A611-947C-4BCE-91AE-BF8826835CDB}"/>
              </a:ext>
            </a:extLst>
          </p:cNvPr>
          <p:cNvSpPr txBox="1"/>
          <p:nvPr/>
        </p:nvSpPr>
        <p:spPr>
          <a:xfrm>
            <a:off x="7323570" y="1890068"/>
            <a:ext cx="939800" cy="307777"/>
          </a:xfrm>
          <a:prstGeom prst="rect">
            <a:avLst/>
          </a:prstGeom>
          <a:noFill/>
        </p:spPr>
        <p:txBody>
          <a:bodyPr wrap="square" rtlCol="0">
            <a:spAutoFit/>
          </a:bodyPr>
          <a:lstStyle/>
          <a:p>
            <a:pPr algn="ctr"/>
            <a:r>
              <a:rPr lang="en-NZ" sz="1400" i="1" dirty="0"/>
              <a:t>50</a:t>
            </a:r>
          </a:p>
        </p:txBody>
      </p:sp>
      <p:sp>
        <p:nvSpPr>
          <p:cNvPr id="15" name="TextBox 14">
            <a:extLst>
              <a:ext uri="{FF2B5EF4-FFF2-40B4-BE49-F238E27FC236}">
                <a16:creationId xmlns:a16="http://schemas.microsoft.com/office/drawing/2014/main" id="{DDC6D64E-F3DB-4FC1-A358-ECE04FA18A87}"/>
              </a:ext>
            </a:extLst>
          </p:cNvPr>
          <p:cNvSpPr txBox="1"/>
          <p:nvPr/>
        </p:nvSpPr>
        <p:spPr>
          <a:xfrm>
            <a:off x="10040360" y="1900366"/>
            <a:ext cx="939800" cy="307777"/>
          </a:xfrm>
          <a:prstGeom prst="rect">
            <a:avLst/>
          </a:prstGeom>
          <a:noFill/>
        </p:spPr>
        <p:txBody>
          <a:bodyPr wrap="square" rtlCol="0">
            <a:spAutoFit/>
          </a:bodyPr>
          <a:lstStyle/>
          <a:p>
            <a:pPr algn="ctr"/>
            <a:r>
              <a:rPr lang="en-NZ" sz="1400" i="1" dirty="0"/>
              <a:t>57</a:t>
            </a:r>
          </a:p>
        </p:txBody>
      </p:sp>
      <p:grpSp>
        <p:nvGrpSpPr>
          <p:cNvPr id="16" name="Group 15">
            <a:extLst>
              <a:ext uri="{FF2B5EF4-FFF2-40B4-BE49-F238E27FC236}">
                <a16:creationId xmlns:a16="http://schemas.microsoft.com/office/drawing/2014/main" id="{31AE343C-78D4-4F6D-9905-E04C1F1FDAAA}"/>
              </a:ext>
            </a:extLst>
          </p:cNvPr>
          <p:cNvGrpSpPr/>
          <p:nvPr/>
        </p:nvGrpSpPr>
        <p:grpSpPr>
          <a:xfrm>
            <a:off x="7972425" y="6407921"/>
            <a:ext cx="2134609" cy="400110"/>
            <a:chOff x="8692595" y="6370982"/>
            <a:chExt cx="2134609" cy="400110"/>
          </a:xfrm>
        </p:grpSpPr>
        <p:sp>
          <p:nvSpPr>
            <p:cNvPr id="17" name="Isosceles Triangle 16">
              <a:extLst>
                <a:ext uri="{FF2B5EF4-FFF2-40B4-BE49-F238E27FC236}">
                  <a16:creationId xmlns:a16="http://schemas.microsoft.com/office/drawing/2014/main" id="{C57C0F74-46D1-4DF2-9C35-854E1807A8B4}"/>
                </a:ext>
              </a:extLst>
            </p:cNvPr>
            <p:cNvSpPr/>
            <p:nvPr/>
          </p:nvSpPr>
          <p:spPr>
            <a:xfrm>
              <a:off x="8692595" y="6518838"/>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Isosceles Triangle 17">
              <a:extLst>
                <a:ext uri="{FF2B5EF4-FFF2-40B4-BE49-F238E27FC236}">
                  <a16:creationId xmlns:a16="http://schemas.microsoft.com/office/drawing/2014/main" id="{8EE56EED-0514-4B2C-B5D7-449240C86FA1}"/>
                </a:ext>
              </a:extLst>
            </p:cNvPr>
            <p:cNvSpPr/>
            <p:nvPr/>
          </p:nvSpPr>
          <p:spPr>
            <a:xfrm rot="10800000">
              <a:off x="8809706" y="6521058"/>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TextBox 18">
              <a:extLst>
                <a:ext uri="{FF2B5EF4-FFF2-40B4-BE49-F238E27FC236}">
                  <a16:creationId xmlns:a16="http://schemas.microsoft.com/office/drawing/2014/main" id="{82223CBA-A214-4E1F-B37C-A062AA1D6A27}"/>
                </a:ext>
              </a:extLst>
            </p:cNvPr>
            <p:cNvSpPr txBox="1"/>
            <p:nvPr/>
          </p:nvSpPr>
          <p:spPr>
            <a:xfrm>
              <a:off x="8928621" y="6370982"/>
              <a:ext cx="1898583" cy="400110"/>
            </a:xfrm>
            <a:prstGeom prst="rect">
              <a:avLst/>
            </a:prstGeom>
            <a:noFill/>
          </p:spPr>
          <p:txBody>
            <a:bodyPr wrap="square" rtlCol="0">
              <a:spAutoFit/>
            </a:bodyPr>
            <a:lstStyle/>
            <a:p>
              <a:r>
                <a:rPr lang="en-NZ" sz="1000" dirty="0"/>
                <a:t>Significantly higher / lower than New Zealand average</a:t>
              </a:r>
            </a:p>
          </p:txBody>
        </p:sp>
      </p:grpSp>
      <p:sp>
        <p:nvSpPr>
          <p:cNvPr id="21" name="Isosceles Triangle 20">
            <a:extLst>
              <a:ext uri="{FF2B5EF4-FFF2-40B4-BE49-F238E27FC236}">
                <a16:creationId xmlns:a16="http://schemas.microsoft.com/office/drawing/2014/main" id="{AD469450-38E8-46F4-8A11-A9F06ADDF58D}"/>
              </a:ext>
            </a:extLst>
          </p:cNvPr>
          <p:cNvSpPr/>
          <p:nvPr/>
        </p:nvSpPr>
        <p:spPr>
          <a:xfrm rot="10800000">
            <a:off x="8030023" y="1996139"/>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Isosceles Triangle 21">
            <a:extLst>
              <a:ext uri="{FF2B5EF4-FFF2-40B4-BE49-F238E27FC236}">
                <a16:creationId xmlns:a16="http://schemas.microsoft.com/office/drawing/2014/main" id="{3DB19A29-B39D-41D3-BB7A-7D01B4662D10}"/>
              </a:ext>
            </a:extLst>
          </p:cNvPr>
          <p:cNvSpPr/>
          <p:nvPr/>
        </p:nvSpPr>
        <p:spPr>
          <a:xfrm rot="10800000">
            <a:off x="1841464" y="4951006"/>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ectangle 23">
            <a:extLst>
              <a:ext uri="{FF2B5EF4-FFF2-40B4-BE49-F238E27FC236}">
                <a16:creationId xmlns:a16="http://schemas.microsoft.com/office/drawing/2014/main" id="{CF073641-BC62-44D5-8C8A-B49793EB54C6}"/>
              </a:ext>
            </a:extLst>
          </p:cNvPr>
          <p:cNvSpPr/>
          <p:nvPr/>
        </p:nvSpPr>
        <p:spPr>
          <a:xfrm>
            <a:off x="5965793" y="6086579"/>
            <a:ext cx="6199573" cy="278744"/>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1200" dirty="0">
                <a:solidFill>
                  <a:srgbClr val="5B5C60"/>
                </a:solidFill>
              </a:rPr>
              <a:t>Wellington City respondents aged over 50 (59%) have greater confidence in their recycling ability.</a:t>
            </a:r>
            <a:endParaRPr lang="en-NZ" sz="1200" b="1" i="1" dirty="0">
              <a:solidFill>
                <a:srgbClr val="5B5C60"/>
              </a:solidFill>
              <a:latin typeface="Calibri" panose="020F0502020204030204" pitchFamily="34" charset="0"/>
            </a:endParaRPr>
          </a:p>
        </p:txBody>
      </p:sp>
    </p:spTree>
    <p:extLst>
      <p:ext uri="{BB962C8B-B14F-4D97-AF65-F5344CB8AC3E}">
        <p14:creationId xmlns:p14="http://schemas.microsoft.com/office/powerpoint/2010/main" val="8159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421F9-9086-4374-9288-5D9E091E347A}"/>
              </a:ext>
            </a:extLst>
          </p:cNvPr>
          <p:cNvSpPr>
            <a:spLocks noGrp="1"/>
          </p:cNvSpPr>
          <p:nvPr>
            <p:ph type="title"/>
          </p:nvPr>
        </p:nvSpPr>
        <p:spPr/>
        <p:txBody>
          <a:bodyPr>
            <a:normAutofit/>
          </a:bodyPr>
          <a:lstStyle/>
          <a:p>
            <a:pPr>
              <a:lnSpc>
                <a:spcPct val="100000"/>
              </a:lnSpc>
            </a:pPr>
            <a:r>
              <a:rPr lang="en-NZ" sz="1400" dirty="0"/>
              <a:t>BELIEF THAT RECYCLING IS WORTH THE TIME: </a:t>
            </a:r>
            <a:r>
              <a:rPr lang="en-NZ" sz="1400" b="0" dirty="0"/>
              <a:t>Encouragingly, most respondents (both in Wellington City and nationwide) believe that it is worth taking the time to recycle correctly. This is a perception to maintain and celebrate, as it is an important driver in being a committed recycler. However, as noted previously, this is not as strong a driver for Wellington City respondents (making it a secondary focus).</a:t>
            </a:r>
            <a:endParaRPr lang="en-NZ" sz="1600" dirty="0"/>
          </a:p>
        </p:txBody>
      </p:sp>
      <p:graphicFrame>
        <p:nvGraphicFramePr>
          <p:cNvPr id="5" name="Chart 4">
            <a:extLst>
              <a:ext uri="{FF2B5EF4-FFF2-40B4-BE49-F238E27FC236}">
                <a16:creationId xmlns:a16="http://schemas.microsoft.com/office/drawing/2014/main" id="{5E8301F0-AC8A-4DDA-A969-FB5D963EAAED}"/>
              </a:ext>
            </a:extLst>
          </p:cNvPr>
          <p:cNvGraphicFramePr/>
          <p:nvPr>
            <p:extLst>
              <p:ext uri="{D42A27DB-BD31-4B8C-83A1-F6EECF244321}">
                <p14:modId xmlns:p14="http://schemas.microsoft.com/office/powerpoint/2010/main" val="411134133"/>
              </p:ext>
            </p:extLst>
          </p:nvPr>
        </p:nvGraphicFramePr>
        <p:xfrm>
          <a:off x="482600" y="1300825"/>
          <a:ext cx="11391900" cy="484127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502384E8-6C2E-4E56-A142-AFF3FE737C2E}"/>
              </a:ext>
            </a:extLst>
          </p:cNvPr>
          <p:cNvSpPr txBox="1"/>
          <p:nvPr/>
        </p:nvSpPr>
        <p:spPr>
          <a:xfrm>
            <a:off x="0" y="6390578"/>
            <a:ext cx="5484380" cy="461665"/>
          </a:xfrm>
          <a:prstGeom prst="rect">
            <a:avLst/>
          </a:prstGeom>
          <a:noFill/>
        </p:spPr>
        <p:txBody>
          <a:bodyPr wrap="square" rtlCol="0">
            <a:spAutoFit/>
          </a:bodyPr>
          <a:lstStyle/>
          <a:p>
            <a:r>
              <a:rPr lang="en-NZ" sz="1200" dirty="0"/>
              <a:t>Base: All respondents [New Zealand (n=1,741); Wellington City (n=300)]</a:t>
            </a:r>
          </a:p>
          <a:p>
            <a:r>
              <a:rPr lang="en-NZ" sz="1200" dirty="0"/>
              <a:t>Source: E1</a:t>
            </a:r>
          </a:p>
        </p:txBody>
      </p:sp>
      <p:sp>
        <p:nvSpPr>
          <p:cNvPr id="3" name="Right Brace 2">
            <a:extLst>
              <a:ext uri="{FF2B5EF4-FFF2-40B4-BE49-F238E27FC236}">
                <a16:creationId xmlns:a16="http://schemas.microsoft.com/office/drawing/2014/main" id="{CDC0EDE6-53FD-48EB-979C-CD92F5262E5A}"/>
              </a:ext>
            </a:extLst>
          </p:cNvPr>
          <p:cNvSpPr/>
          <p:nvPr/>
        </p:nvSpPr>
        <p:spPr>
          <a:xfrm>
            <a:off x="3852908" y="2521258"/>
            <a:ext cx="710213" cy="2627790"/>
          </a:xfrm>
          <a:prstGeom prst="righ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4" name="TextBox 3">
            <a:extLst>
              <a:ext uri="{FF2B5EF4-FFF2-40B4-BE49-F238E27FC236}">
                <a16:creationId xmlns:a16="http://schemas.microsoft.com/office/drawing/2014/main" id="{B2CE7925-B0F4-44A2-BF8F-2E7714FB450B}"/>
              </a:ext>
            </a:extLst>
          </p:cNvPr>
          <p:cNvSpPr txBox="1"/>
          <p:nvPr/>
        </p:nvSpPr>
        <p:spPr>
          <a:xfrm>
            <a:off x="4615740" y="3604320"/>
            <a:ext cx="923925" cy="461665"/>
          </a:xfrm>
          <a:prstGeom prst="rect">
            <a:avLst/>
          </a:prstGeom>
          <a:noFill/>
        </p:spPr>
        <p:txBody>
          <a:bodyPr wrap="square" rtlCol="0">
            <a:spAutoFit/>
          </a:bodyPr>
          <a:lstStyle/>
          <a:p>
            <a:r>
              <a:rPr lang="en-NZ" sz="1200" b="1" dirty="0"/>
              <a:t>87%</a:t>
            </a:r>
          </a:p>
          <a:p>
            <a:r>
              <a:rPr lang="en-NZ" sz="1200" b="1" i="1" dirty="0"/>
              <a:t>Nett agree</a:t>
            </a:r>
          </a:p>
        </p:txBody>
      </p:sp>
      <p:sp>
        <p:nvSpPr>
          <p:cNvPr id="7" name="Right Brace 6">
            <a:extLst>
              <a:ext uri="{FF2B5EF4-FFF2-40B4-BE49-F238E27FC236}">
                <a16:creationId xmlns:a16="http://schemas.microsoft.com/office/drawing/2014/main" id="{78BBFC1C-3E23-4683-BA01-2DA79C193353}"/>
              </a:ext>
            </a:extLst>
          </p:cNvPr>
          <p:cNvSpPr/>
          <p:nvPr/>
        </p:nvSpPr>
        <p:spPr>
          <a:xfrm>
            <a:off x="9345519" y="2592278"/>
            <a:ext cx="710213" cy="2550111"/>
          </a:xfrm>
          <a:prstGeom prst="righ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8" name="TextBox 7">
            <a:extLst>
              <a:ext uri="{FF2B5EF4-FFF2-40B4-BE49-F238E27FC236}">
                <a16:creationId xmlns:a16="http://schemas.microsoft.com/office/drawing/2014/main" id="{115DC7A7-C2BB-4BC6-8048-E9C73567FD52}"/>
              </a:ext>
            </a:extLst>
          </p:cNvPr>
          <p:cNvSpPr txBox="1"/>
          <p:nvPr/>
        </p:nvSpPr>
        <p:spPr>
          <a:xfrm>
            <a:off x="10108351" y="3597662"/>
            <a:ext cx="923925" cy="461665"/>
          </a:xfrm>
          <a:prstGeom prst="rect">
            <a:avLst/>
          </a:prstGeom>
          <a:noFill/>
        </p:spPr>
        <p:txBody>
          <a:bodyPr wrap="square" rtlCol="0">
            <a:spAutoFit/>
          </a:bodyPr>
          <a:lstStyle/>
          <a:p>
            <a:r>
              <a:rPr lang="en-NZ" sz="1200" b="1" dirty="0"/>
              <a:t>85%</a:t>
            </a:r>
          </a:p>
          <a:p>
            <a:r>
              <a:rPr lang="en-NZ" sz="1200" b="1" i="1" dirty="0"/>
              <a:t>Nett agree</a:t>
            </a:r>
          </a:p>
        </p:txBody>
      </p:sp>
      <p:sp>
        <p:nvSpPr>
          <p:cNvPr id="9" name="Rectangle 8">
            <a:extLst>
              <a:ext uri="{FF2B5EF4-FFF2-40B4-BE49-F238E27FC236}">
                <a16:creationId xmlns:a16="http://schemas.microsoft.com/office/drawing/2014/main" id="{371738F1-21D3-41F3-945B-41D4442A3D90}"/>
              </a:ext>
            </a:extLst>
          </p:cNvPr>
          <p:cNvSpPr/>
          <p:nvPr/>
        </p:nvSpPr>
        <p:spPr>
          <a:xfrm>
            <a:off x="0" y="1280241"/>
            <a:ext cx="12192000" cy="46166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TextBox 9">
            <a:extLst>
              <a:ext uri="{FF2B5EF4-FFF2-40B4-BE49-F238E27FC236}">
                <a16:creationId xmlns:a16="http://schemas.microsoft.com/office/drawing/2014/main" id="{EF99B479-09CB-4A84-B76D-0DCCA673FBE8}"/>
              </a:ext>
            </a:extLst>
          </p:cNvPr>
          <p:cNvSpPr txBox="1"/>
          <p:nvPr/>
        </p:nvSpPr>
        <p:spPr>
          <a:xfrm>
            <a:off x="1741069" y="1317048"/>
            <a:ext cx="8944082" cy="369332"/>
          </a:xfrm>
          <a:prstGeom prst="rect">
            <a:avLst/>
          </a:prstGeom>
          <a:noFill/>
        </p:spPr>
        <p:txBody>
          <a:bodyPr wrap="square" rtlCol="0">
            <a:spAutoFit/>
          </a:bodyPr>
          <a:lstStyle/>
          <a:p>
            <a:pPr algn="ctr"/>
            <a:r>
              <a:rPr lang="en-NZ" b="1" i="1" dirty="0">
                <a:solidFill>
                  <a:schemeClr val="tx1">
                    <a:lumMod val="75000"/>
                    <a:lumOff val="25000"/>
                  </a:schemeClr>
                </a:solidFill>
              </a:rPr>
              <a:t>“I believe it’s worth taking the time to recycle right”</a:t>
            </a:r>
          </a:p>
        </p:txBody>
      </p:sp>
      <p:sp>
        <p:nvSpPr>
          <p:cNvPr id="12" name="Rectangle 11">
            <a:extLst>
              <a:ext uri="{FF2B5EF4-FFF2-40B4-BE49-F238E27FC236}">
                <a16:creationId xmlns:a16="http://schemas.microsoft.com/office/drawing/2014/main" id="{8B90B4CB-BDD8-4D56-895D-459B063E8C06}"/>
              </a:ext>
            </a:extLst>
          </p:cNvPr>
          <p:cNvSpPr/>
          <p:nvPr/>
        </p:nvSpPr>
        <p:spPr>
          <a:xfrm>
            <a:off x="1331651" y="5932020"/>
            <a:ext cx="4152730" cy="278744"/>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1200" dirty="0">
                <a:solidFill>
                  <a:srgbClr val="5B5C60"/>
                </a:solidFill>
              </a:rPr>
              <a:t>Women living in Wellington City are more likely to agree (92%).</a:t>
            </a:r>
            <a:endParaRPr lang="en-NZ" sz="1200" b="1" i="1" dirty="0">
              <a:solidFill>
                <a:srgbClr val="5B5C60"/>
              </a:solidFill>
              <a:latin typeface="Calibri" panose="020F0502020204030204" pitchFamily="34" charset="0"/>
            </a:endParaRPr>
          </a:p>
        </p:txBody>
      </p:sp>
    </p:spTree>
    <p:extLst>
      <p:ext uri="{BB962C8B-B14F-4D97-AF65-F5344CB8AC3E}">
        <p14:creationId xmlns:p14="http://schemas.microsoft.com/office/powerpoint/2010/main" val="2640095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88EA8-96B6-4395-9EE4-E339513BE0E3}"/>
              </a:ext>
            </a:extLst>
          </p:cNvPr>
          <p:cNvSpPr>
            <a:spLocks noGrp="1"/>
          </p:cNvSpPr>
          <p:nvPr>
            <p:ph type="title"/>
          </p:nvPr>
        </p:nvSpPr>
        <p:spPr/>
        <p:txBody>
          <a:bodyPr>
            <a:normAutofit fontScale="90000"/>
          </a:bodyPr>
          <a:lstStyle/>
          <a:p>
            <a:pPr>
              <a:lnSpc>
                <a:spcPct val="100000"/>
              </a:lnSpc>
            </a:pPr>
            <a:r>
              <a:rPr lang="en-NZ" sz="1400" dirty="0"/>
              <a:t>BARRIERS TO RECYCLING: </a:t>
            </a:r>
            <a:r>
              <a:rPr lang="en-NZ" sz="1400" b="0" dirty="0"/>
              <a:t>Confusion around the recycling system and a lack of confidence in it can deter commitment to recycling. Three in five Wellington City respondents agree that knowing what they can and can't recycle is confusing (this is higher than the national sample). In addition, less than one in three are confident that all of the recyclable items they put out are in fact recycled (this is less than the national sample). There is also an underlying view that New Zealanders need to deal with their own waste rather than ship the problem elsewhere. Wellington City respondents are more likely to think this than the national sample.</a:t>
            </a:r>
            <a:endParaRPr lang="en-NZ" sz="1600" dirty="0">
              <a:highlight>
                <a:srgbClr val="FFFF00"/>
              </a:highlight>
            </a:endParaRPr>
          </a:p>
        </p:txBody>
      </p:sp>
      <p:sp>
        <p:nvSpPr>
          <p:cNvPr id="5" name="TextBox 4">
            <a:extLst>
              <a:ext uri="{FF2B5EF4-FFF2-40B4-BE49-F238E27FC236}">
                <a16:creationId xmlns:a16="http://schemas.microsoft.com/office/drawing/2014/main" id="{64EE40CE-E03F-4E58-B3EC-3547904E4FD8}"/>
              </a:ext>
            </a:extLst>
          </p:cNvPr>
          <p:cNvSpPr txBox="1"/>
          <p:nvPr/>
        </p:nvSpPr>
        <p:spPr>
          <a:xfrm>
            <a:off x="0" y="6365159"/>
            <a:ext cx="5310231" cy="461665"/>
          </a:xfrm>
          <a:prstGeom prst="rect">
            <a:avLst/>
          </a:prstGeom>
          <a:noFill/>
        </p:spPr>
        <p:txBody>
          <a:bodyPr wrap="square" rtlCol="0">
            <a:spAutoFit/>
          </a:bodyPr>
          <a:lstStyle/>
          <a:p>
            <a:r>
              <a:rPr lang="en-NZ" sz="1200" dirty="0"/>
              <a:t>Base: All respondents [New Zealand (n=1,741); Wellington City (n=300)]</a:t>
            </a:r>
          </a:p>
          <a:p>
            <a:r>
              <a:rPr lang="en-NZ" sz="1200" dirty="0"/>
              <a:t>Source: E1</a:t>
            </a:r>
          </a:p>
        </p:txBody>
      </p:sp>
      <p:graphicFrame>
        <p:nvGraphicFramePr>
          <p:cNvPr id="6" name="Chart 5">
            <a:extLst>
              <a:ext uri="{FF2B5EF4-FFF2-40B4-BE49-F238E27FC236}">
                <a16:creationId xmlns:a16="http://schemas.microsoft.com/office/drawing/2014/main" id="{FC6122DF-8C03-4F9F-AC89-C16758D701E7}"/>
              </a:ext>
            </a:extLst>
          </p:cNvPr>
          <p:cNvGraphicFramePr/>
          <p:nvPr>
            <p:extLst>
              <p:ext uri="{D42A27DB-BD31-4B8C-83A1-F6EECF244321}">
                <p14:modId xmlns:p14="http://schemas.microsoft.com/office/powerpoint/2010/main" val="3684733245"/>
              </p:ext>
            </p:extLst>
          </p:nvPr>
        </p:nvGraphicFramePr>
        <p:xfrm>
          <a:off x="381000" y="2113375"/>
          <a:ext cx="11163692" cy="439372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E04E7A6-82CF-4632-BE76-0ABABCB8D946}"/>
              </a:ext>
            </a:extLst>
          </p:cNvPr>
          <p:cNvSpPr txBox="1"/>
          <p:nvPr/>
        </p:nvSpPr>
        <p:spPr>
          <a:xfrm>
            <a:off x="10080396" y="2021783"/>
            <a:ext cx="2357604" cy="338554"/>
          </a:xfrm>
          <a:prstGeom prst="rect">
            <a:avLst/>
          </a:prstGeom>
          <a:noFill/>
        </p:spPr>
        <p:txBody>
          <a:bodyPr wrap="square" rtlCol="0">
            <a:spAutoFit/>
          </a:bodyPr>
          <a:lstStyle/>
          <a:p>
            <a:pPr algn="ctr"/>
            <a:r>
              <a:rPr lang="en-NZ" sz="1600" b="1" dirty="0"/>
              <a:t>% nett agree</a:t>
            </a:r>
          </a:p>
        </p:txBody>
      </p:sp>
      <p:graphicFrame>
        <p:nvGraphicFramePr>
          <p:cNvPr id="9" name="Table 8">
            <a:extLst>
              <a:ext uri="{FF2B5EF4-FFF2-40B4-BE49-F238E27FC236}">
                <a16:creationId xmlns:a16="http://schemas.microsoft.com/office/drawing/2014/main" id="{BA7A88E5-F5FE-4D8E-BD27-D44FD9C587B3}"/>
              </a:ext>
            </a:extLst>
          </p:cNvPr>
          <p:cNvGraphicFramePr>
            <a:graphicFrameLocks noGrp="1"/>
          </p:cNvGraphicFramePr>
          <p:nvPr>
            <p:extLst>
              <p:ext uri="{D42A27DB-BD31-4B8C-83A1-F6EECF244321}">
                <p14:modId xmlns:p14="http://schemas.microsoft.com/office/powerpoint/2010/main" val="518792874"/>
              </p:ext>
            </p:extLst>
          </p:nvPr>
        </p:nvGraphicFramePr>
        <p:xfrm>
          <a:off x="203200" y="2661004"/>
          <a:ext cx="3308535" cy="2868646"/>
        </p:xfrm>
        <a:graphic>
          <a:graphicData uri="http://schemas.openxmlformats.org/drawingml/2006/table">
            <a:tbl>
              <a:tblPr>
                <a:tableStyleId>{5C22544A-7EE6-4342-B048-85BDC9FD1C3A}</a:tableStyleId>
              </a:tblPr>
              <a:tblGrid>
                <a:gridCol w="3308535">
                  <a:extLst>
                    <a:ext uri="{9D8B030D-6E8A-4147-A177-3AD203B41FA5}">
                      <a16:colId xmlns:a16="http://schemas.microsoft.com/office/drawing/2014/main" val="4070291681"/>
                    </a:ext>
                  </a:extLst>
                </a:gridCol>
              </a:tblGrid>
              <a:tr h="643900">
                <a:tc>
                  <a:txBody>
                    <a:bodyPr/>
                    <a:lstStyle/>
                    <a:p>
                      <a:pPr algn="r" fontAlgn="b"/>
                      <a:r>
                        <a:rPr lang="en-NZ" sz="1200" u="none" strike="noStrike" dirty="0">
                          <a:effectLst/>
                        </a:rPr>
                        <a:t>When New Zealand sends recycling to other countries it just creates a waste problem over there</a:t>
                      </a:r>
                      <a:endParaRPr lang="en-NZ" sz="12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1452893230"/>
                  </a:ext>
                </a:extLst>
              </a:tr>
              <a:tr h="584200">
                <a:tc>
                  <a:txBody>
                    <a:bodyPr/>
                    <a:lstStyle/>
                    <a:p>
                      <a:pPr algn="r" fontAlgn="b"/>
                      <a:r>
                        <a:rPr lang="en-NZ" sz="1200" u="none" strike="noStrike" dirty="0">
                          <a:effectLst/>
                        </a:rPr>
                        <a:t>Knowing what I can and can't recycle at home is confusing</a:t>
                      </a:r>
                      <a:endParaRPr lang="en-NZ" sz="12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3374934460"/>
                  </a:ext>
                </a:extLst>
              </a:tr>
              <a:tr h="474133">
                <a:tc>
                  <a:txBody>
                    <a:bodyPr/>
                    <a:lstStyle/>
                    <a:p>
                      <a:pPr algn="r" fontAlgn="b"/>
                      <a:r>
                        <a:rPr lang="en-NZ" sz="1200" u="none" strike="noStrike" dirty="0">
                          <a:effectLst/>
                        </a:rPr>
                        <a:t>I believe most recycling ends up in landfill </a:t>
                      </a:r>
                      <a:endParaRPr lang="en-NZ" sz="12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586904516"/>
                  </a:ext>
                </a:extLst>
              </a:tr>
              <a:tr h="694266">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NZ" sz="1200" u="none" strike="noStrike" dirty="0">
                          <a:effectLst/>
                        </a:rPr>
                        <a:t>I am confident that all the recyclable items I put in the recycling actually get recycled</a:t>
                      </a:r>
                      <a:endParaRPr lang="en-NZ" sz="12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1781687293"/>
                  </a:ext>
                </a:extLst>
              </a:tr>
              <a:tr h="472147">
                <a:tc>
                  <a:txBody>
                    <a:bodyPr/>
                    <a:lstStyle/>
                    <a:p>
                      <a:pPr algn="r" fontAlgn="b"/>
                      <a:r>
                        <a:rPr lang="en-NZ" sz="1200" u="none" strike="noStrike" dirty="0">
                          <a:effectLst/>
                        </a:rPr>
                        <a:t>All New Zealand's recycling goes to other countries</a:t>
                      </a:r>
                      <a:endParaRPr lang="en-NZ" sz="12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1023822889"/>
                  </a:ext>
                </a:extLst>
              </a:tr>
            </a:tbl>
          </a:graphicData>
        </a:graphic>
      </p:graphicFrame>
      <p:sp>
        <p:nvSpPr>
          <p:cNvPr id="10" name="TextBox 9">
            <a:extLst>
              <a:ext uri="{FF2B5EF4-FFF2-40B4-BE49-F238E27FC236}">
                <a16:creationId xmlns:a16="http://schemas.microsoft.com/office/drawing/2014/main" id="{3CFEE31B-39EE-4F8A-B357-4FACBEBB183F}"/>
              </a:ext>
            </a:extLst>
          </p:cNvPr>
          <p:cNvSpPr txBox="1"/>
          <p:nvPr/>
        </p:nvSpPr>
        <p:spPr>
          <a:xfrm>
            <a:off x="10170983" y="2334577"/>
            <a:ext cx="1603604" cy="430887"/>
          </a:xfrm>
          <a:prstGeom prst="rect">
            <a:avLst/>
          </a:prstGeom>
          <a:noFill/>
        </p:spPr>
        <p:txBody>
          <a:bodyPr wrap="square" rtlCol="0">
            <a:spAutoFit/>
          </a:bodyPr>
          <a:lstStyle/>
          <a:p>
            <a:pPr algn="ctr"/>
            <a:r>
              <a:rPr lang="en-NZ" sz="1100" b="1" dirty="0"/>
              <a:t>Wellington</a:t>
            </a:r>
          </a:p>
          <a:p>
            <a:pPr algn="ctr"/>
            <a:r>
              <a:rPr lang="en-NZ" sz="1100" b="1" dirty="0"/>
              <a:t>City</a:t>
            </a:r>
          </a:p>
        </p:txBody>
      </p:sp>
      <p:graphicFrame>
        <p:nvGraphicFramePr>
          <p:cNvPr id="12" name="Table 11">
            <a:extLst>
              <a:ext uri="{FF2B5EF4-FFF2-40B4-BE49-F238E27FC236}">
                <a16:creationId xmlns:a16="http://schemas.microsoft.com/office/drawing/2014/main" id="{33C23936-E419-4EA2-BE60-C283CE4CD134}"/>
              </a:ext>
            </a:extLst>
          </p:cNvPr>
          <p:cNvGraphicFramePr>
            <a:graphicFrameLocks noGrp="1"/>
          </p:cNvGraphicFramePr>
          <p:nvPr>
            <p:extLst>
              <p:ext uri="{D42A27DB-BD31-4B8C-83A1-F6EECF244321}">
                <p14:modId xmlns:p14="http://schemas.microsoft.com/office/powerpoint/2010/main" val="2767479343"/>
              </p:ext>
            </p:extLst>
          </p:nvPr>
        </p:nvGraphicFramePr>
        <p:xfrm>
          <a:off x="10710638" y="2741554"/>
          <a:ext cx="477481" cy="2904070"/>
        </p:xfrm>
        <a:graphic>
          <a:graphicData uri="http://schemas.openxmlformats.org/drawingml/2006/table">
            <a:tbl>
              <a:tblPr firstRow="1" bandRow="1">
                <a:tableStyleId>{2D5ABB26-0587-4C30-8999-92F81FD0307C}</a:tableStyleId>
              </a:tblPr>
              <a:tblGrid>
                <a:gridCol w="477481">
                  <a:extLst>
                    <a:ext uri="{9D8B030D-6E8A-4147-A177-3AD203B41FA5}">
                      <a16:colId xmlns:a16="http://schemas.microsoft.com/office/drawing/2014/main" val="4055745296"/>
                    </a:ext>
                  </a:extLst>
                </a:gridCol>
              </a:tblGrid>
              <a:tr h="580814">
                <a:tc>
                  <a:txBody>
                    <a:bodyPr/>
                    <a:lstStyle/>
                    <a:p>
                      <a:pPr algn="ctr"/>
                      <a:r>
                        <a:rPr lang="en-NZ" dirty="0"/>
                        <a:t>67</a:t>
                      </a:r>
                    </a:p>
                  </a:txBody>
                  <a:tcPr/>
                </a:tc>
                <a:extLst>
                  <a:ext uri="{0D108BD9-81ED-4DB2-BD59-A6C34878D82A}">
                    <a16:rowId xmlns:a16="http://schemas.microsoft.com/office/drawing/2014/main" val="2668861268"/>
                  </a:ext>
                </a:extLst>
              </a:tr>
              <a:tr h="580814">
                <a:tc>
                  <a:txBody>
                    <a:bodyPr/>
                    <a:lstStyle/>
                    <a:p>
                      <a:pPr algn="ctr"/>
                      <a:r>
                        <a:rPr lang="en-NZ" dirty="0"/>
                        <a:t>58</a:t>
                      </a:r>
                    </a:p>
                  </a:txBody>
                  <a:tcPr/>
                </a:tc>
                <a:extLst>
                  <a:ext uri="{0D108BD9-81ED-4DB2-BD59-A6C34878D82A}">
                    <a16:rowId xmlns:a16="http://schemas.microsoft.com/office/drawing/2014/main" val="4081651683"/>
                  </a:ext>
                </a:extLst>
              </a:tr>
              <a:tr h="580814">
                <a:tc>
                  <a:txBody>
                    <a:bodyPr/>
                    <a:lstStyle/>
                    <a:p>
                      <a:pPr algn="ctr"/>
                      <a:r>
                        <a:rPr lang="en-NZ" dirty="0"/>
                        <a:t>36</a:t>
                      </a:r>
                    </a:p>
                  </a:txBody>
                  <a:tcPr/>
                </a:tc>
                <a:extLst>
                  <a:ext uri="{0D108BD9-81ED-4DB2-BD59-A6C34878D82A}">
                    <a16:rowId xmlns:a16="http://schemas.microsoft.com/office/drawing/2014/main" val="4148388478"/>
                  </a:ext>
                </a:extLst>
              </a:tr>
              <a:tr h="580814">
                <a:tc>
                  <a:txBody>
                    <a:bodyPr/>
                    <a:lstStyle/>
                    <a:p>
                      <a:pPr algn="ctr"/>
                      <a:r>
                        <a:rPr lang="en-NZ" dirty="0"/>
                        <a:t>31</a:t>
                      </a:r>
                    </a:p>
                  </a:txBody>
                  <a:tcPr/>
                </a:tc>
                <a:extLst>
                  <a:ext uri="{0D108BD9-81ED-4DB2-BD59-A6C34878D82A}">
                    <a16:rowId xmlns:a16="http://schemas.microsoft.com/office/drawing/2014/main" val="2329661716"/>
                  </a:ext>
                </a:extLst>
              </a:tr>
              <a:tr h="580814">
                <a:tc>
                  <a:txBody>
                    <a:bodyPr/>
                    <a:lstStyle/>
                    <a:p>
                      <a:pPr algn="ctr"/>
                      <a:r>
                        <a:rPr lang="en-NZ" dirty="0"/>
                        <a:t>20</a:t>
                      </a:r>
                    </a:p>
                  </a:txBody>
                  <a:tcPr/>
                </a:tc>
                <a:extLst>
                  <a:ext uri="{0D108BD9-81ED-4DB2-BD59-A6C34878D82A}">
                    <a16:rowId xmlns:a16="http://schemas.microsoft.com/office/drawing/2014/main" val="1084143221"/>
                  </a:ext>
                </a:extLst>
              </a:tr>
            </a:tbl>
          </a:graphicData>
        </a:graphic>
      </p:graphicFrame>
      <p:grpSp>
        <p:nvGrpSpPr>
          <p:cNvPr id="14" name="Group 13">
            <a:extLst>
              <a:ext uri="{FF2B5EF4-FFF2-40B4-BE49-F238E27FC236}">
                <a16:creationId xmlns:a16="http://schemas.microsoft.com/office/drawing/2014/main" id="{1DEA4DC4-7219-492F-BFB4-020E2BB69187}"/>
              </a:ext>
            </a:extLst>
          </p:cNvPr>
          <p:cNvGrpSpPr/>
          <p:nvPr/>
        </p:nvGrpSpPr>
        <p:grpSpPr>
          <a:xfrm>
            <a:off x="6096000" y="6507612"/>
            <a:ext cx="4065953" cy="276999"/>
            <a:chOff x="6816170" y="6470673"/>
            <a:chExt cx="4065953" cy="276999"/>
          </a:xfrm>
        </p:grpSpPr>
        <p:sp>
          <p:nvSpPr>
            <p:cNvPr id="15" name="Isosceles Triangle 14">
              <a:extLst>
                <a:ext uri="{FF2B5EF4-FFF2-40B4-BE49-F238E27FC236}">
                  <a16:creationId xmlns:a16="http://schemas.microsoft.com/office/drawing/2014/main" id="{74932F82-E686-458C-BC6D-17F78D93803D}"/>
                </a:ext>
              </a:extLst>
            </p:cNvPr>
            <p:cNvSpPr/>
            <p:nvPr/>
          </p:nvSpPr>
          <p:spPr>
            <a:xfrm>
              <a:off x="6816170" y="6547413"/>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Isosceles Triangle 15">
              <a:extLst>
                <a:ext uri="{FF2B5EF4-FFF2-40B4-BE49-F238E27FC236}">
                  <a16:creationId xmlns:a16="http://schemas.microsoft.com/office/drawing/2014/main" id="{C733EED5-D292-4E77-97FC-D5ABD0CED5C9}"/>
                </a:ext>
              </a:extLst>
            </p:cNvPr>
            <p:cNvSpPr/>
            <p:nvPr/>
          </p:nvSpPr>
          <p:spPr>
            <a:xfrm rot="10800000">
              <a:off x="6933281" y="6549633"/>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TextBox 16">
              <a:extLst>
                <a:ext uri="{FF2B5EF4-FFF2-40B4-BE49-F238E27FC236}">
                  <a16:creationId xmlns:a16="http://schemas.microsoft.com/office/drawing/2014/main" id="{7874E8BE-6837-4A87-97DC-B93A5BA95262}"/>
                </a:ext>
              </a:extLst>
            </p:cNvPr>
            <p:cNvSpPr txBox="1"/>
            <p:nvPr/>
          </p:nvSpPr>
          <p:spPr>
            <a:xfrm>
              <a:off x="7074028" y="6470673"/>
              <a:ext cx="3808095" cy="276999"/>
            </a:xfrm>
            <a:prstGeom prst="rect">
              <a:avLst/>
            </a:prstGeom>
            <a:noFill/>
          </p:spPr>
          <p:txBody>
            <a:bodyPr wrap="square" rtlCol="0">
              <a:spAutoFit/>
            </a:bodyPr>
            <a:lstStyle/>
            <a:p>
              <a:r>
                <a:rPr lang="en-NZ" sz="1200" dirty="0"/>
                <a:t>Significantly higher / lower than New Zealand average</a:t>
              </a:r>
            </a:p>
          </p:txBody>
        </p:sp>
      </p:grpSp>
      <p:sp>
        <p:nvSpPr>
          <p:cNvPr id="18" name="Isosceles Triangle 17">
            <a:extLst>
              <a:ext uri="{FF2B5EF4-FFF2-40B4-BE49-F238E27FC236}">
                <a16:creationId xmlns:a16="http://schemas.microsoft.com/office/drawing/2014/main" id="{3A36B303-CEDD-4352-BBC2-3E43D3670DA0}"/>
              </a:ext>
            </a:extLst>
          </p:cNvPr>
          <p:cNvSpPr/>
          <p:nvPr/>
        </p:nvSpPr>
        <p:spPr>
          <a:xfrm rot="10800000">
            <a:off x="11157125" y="4597793"/>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Isosceles Triangle 18">
            <a:extLst>
              <a:ext uri="{FF2B5EF4-FFF2-40B4-BE49-F238E27FC236}">
                <a16:creationId xmlns:a16="http://schemas.microsoft.com/office/drawing/2014/main" id="{87D86CD9-5CD3-454A-97B7-FD05458899F5}"/>
              </a:ext>
            </a:extLst>
          </p:cNvPr>
          <p:cNvSpPr/>
          <p:nvPr/>
        </p:nvSpPr>
        <p:spPr>
          <a:xfrm>
            <a:off x="7713216" y="5165153"/>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Isosceles Triangle 19">
            <a:extLst>
              <a:ext uri="{FF2B5EF4-FFF2-40B4-BE49-F238E27FC236}">
                <a16:creationId xmlns:a16="http://schemas.microsoft.com/office/drawing/2014/main" id="{DF385A31-E40F-480C-BE84-FF1924C1384F}"/>
              </a:ext>
            </a:extLst>
          </p:cNvPr>
          <p:cNvSpPr/>
          <p:nvPr/>
        </p:nvSpPr>
        <p:spPr>
          <a:xfrm>
            <a:off x="7031287" y="2854035"/>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Isosceles Triangle 20">
            <a:extLst>
              <a:ext uri="{FF2B5EF4-FFF2-40B4-BE49-F238E27FC236}">
                <a16:creationId xmlns:a16="http://schemas.microsoft.com/office/drawing/2014/main" id="{B381B8F6-4DF4-4DC6-A5F5-215412ED95C7}"/>
              </a:ext>
            </a:extLst>
          </p:cNvPr>
          <p:cNvSpPr/>
          <p:nvPr/>
        </p:nvSpPr>
        <p:spPr>
          <a:xfrm rot="10800000">
            <a:off x="8447735" y="3450355"/>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Rectangle 21">
            <a:extLst>
              <a:ext uri="{FF2B5EF4-FFF2-40B4-BE49-F238E27FC236}">
                <a16:creationId xmlns:a16="http://schemas.microsoft.com/office/drawing/2014/main" id="{98BF766B-6308-4879-9B64-5EE8D858A10D}"/>
              </a:ext>
            </a:extLst>
          </p:cNvPr>
          <p:cNvSpPr/>
          <p:nvPr/>
        </p:nvSpPr>
        <p:spPr>
          <a:xfrm>
            <a:off x="0" y="1280241"/>
            <a:ext cx="12192000" cy="46166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TextBox 22">
            <a:extLst>
              <a:ext uri="{FF2B5EF4-FFF2-40B4-BE49-F238E27FC236}">
                <a16:creationId xmlns:a16="http://schemas.microsoft.com/office/drawing/2014/main" id="{09D704F6-51EA-4C30-A7BA-DBC7BA265F24}"/>
              </a:ext>
            </a:extLst>
          </p:cNvPr>
          <p:cNvSpPr txBox="1"/>
          <p:nvPr/>
        </p:nvSpPr>
        <p:spPr>
          <a:xfrm>
            <a:off x="1741069" y="1317048"/>
            <a:ext cx="8944082" cy="369332"/>
          </a:xfrm>
          <a:prstGeom prst="rect">
            <a:avLst/>
          </a:prstGeom>
          <a:noFill/>
        </p:spPr>
        <p:txBody>
          <a:bodyPr wrap="square" rtlCol="0">
            <a:spAutoFit/>
          </a:bodyPr>
          <a:lstStyle/>
          <a:p>
            <a:pPr algn="ctr"/>
            <a:r>
              <a:rPr lang="en-NZ" b="1" i="1" dirty="0">
                <a:solidFill>
                  <a:schemeClr val="tx1">
                    <a:lumMod val="75000"/>
                    <a:lumOff val="25000"/>
                  </a:schemeClr>
                </a:solidFill>
              </a:rPr>
              <a:t>Barriers to recycling – How much do you agree or disagree with the following statements?</a:t>
            </a:r>
          </a:p>
        </p:txBody>
      </p:sp>
      <p:sp>
        <p:nvSpPr>
          <p:cNvPr id="24" name="Isosceles Triangle 23">
            <a:extLst>
              <a:ext uri="{FF2B5EF4-FFF2-40B4-BE49-F238E27FC236}">
                <a16:creationId xmlns:a16="http://schemas.microsoft.com/office/drawing/2014/main" id="{11832BA8-FC4B-4A88-9386-ACFB50CFD573}"/>
              </a:ext>
            </a:extLst>
          </p:cNvPr>
          <p:cNvSpPr/>
          <p:nvPr/>
        </p:nvSpPr>
        <p:spPr>
          <a:xfrm>
            <a:off x="11157125" y="3419875"/>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Isosceles Triangle 24">
            <a:extLst>
              <a:ext uri="{FF2B5EF4-FFF2-40B4-BE49-F238E27FC236}">
                <a16:creationId xmlns:a16="http://schemas.microsoft.com/office/drawing/2014/main" id="{10C0F1E9-B433-4A77-A02C-A1DBF721ACCC}"/>
              </a:ext>
            </a:extLst>
          </p:cNvPr>
          <p:cNvSpPr/>
          <p:nvPr/>
        </p:nvSpPr>
        <p:spPr>
          <a:xfrm>
            <a:off x="11157125" y="2840782"/>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Isosceles Triangle 25">
            <a:extLst>
              <a:ext uri="{FF2B5EF4-FFF2-40B4-BE49-F238E27FC236}">
                <a16:creationId xmlns:a16="http://schemas.microsoft.com/office/drawing/2014/main" id="{C1C7BC37-CE99-492B-820F-43AE182BAFA1}"/>
              </a:ext>
            </a:extLst>
          </p:cNvPr>
          <p:cNvSpPr/>
          <p:nvPr/>
        </p:nvSpPr>
        <p:spPr>
          <a:xfrm>
            <a:off x="4403489" y="3450354"/>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Isosceles Triangle 26">
            <a:extLst>
              <a:ext uri="{FF2B5EF4-FFF2-40B4-BE49-F238E27FC236}">
                <a16:creationId xmlns:a16="http://schemas.microsoft.com/office/drawing/2014/main" id="{171BD73E-4833-4E80-9FEB-8CC758601C2E}"/>
              </a:ext>
            </a:extLst>
          </p:cNvPr>
          <p:cNvSpPr/>
          <p:nvPr/>
        </p:nvSpPr>
        <p:spPr>
          <a:xfrm rot="10800000">
            <a:off x="3876342" y="4597793"/>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 name="Isosceles Triangle 27">
            <a:extLst>
              <a:ext uri="{FF2B5EF4-FFF2-40B4-BE49-F238E27FC236}">
                <a16:creationId xmlns:a16="http://schemas.microsoft.com/office/drawing/2014/main" id="{63858EEA-14FE-42DA-8B65-5002B077AC34}"/>
              </a:ext>
            </a:extLst>
          </p:cNvPr>
          <p:cNvSpPr/>
          <p:nvPr/>
        </p:nvSpPr>
        <p:spPr>
          <a:xfrm>
            <a:off x="8293421" y="4597794"/>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9" name="Isosceles Triangle 28">
            <a:extLst>
              <a:ext uri="{FF2B5EF4-FFF2-40B4-BE49-F238E27FC236}">
                <a16:creationId xmlns:a16="http://schemas.microsoft.com/office/drawing/2014/main" id="{92A0BE9E-954D-4163-AE48-0E7FBDFD51E0}"/>
              </a:ext>
            </a:extLst>
          </p:cNvPr>
          <p:cNvSpPr/>
          <p:nvPr/>
        </p:nvSpPr>
        <p:spPr>
          <a:xfrm>
            <a:off x="9502029" y="4565531"/>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31" name="Table 30">
            <a:extLst>
              <a:ext uri="{FF2B5EF4-FFF2-40B4-BE49-F238E27FC236}">
                <a16:creationId xmlns:a16="http://schemas.microsoft.com/office/drawing/2014/main" id="{7D9E2FD4-2CAD-4EF5-AF4E-D8B3B971D4BC}"/>
              </a:ext>
            </a:extLst>
          </p:cNvPr>
          <p:cNvGraphicFramePr>
            <a:graphicFrameLocks noGrp="1"/>
          </p:cNvGraphicFramePr>
          <p:nvPr>
            <p:extLst>
              <p:ext uri="{D42A27DB-BD31-4B8C-83A1-F6EECF244321}">
                <p14:modId xmlns:p14="http://schemas.microsoft.com/office/powerpoint/2010/main" val="776235638"/>
              </p:ext>
            </p:extLst>
          </p:nvPr>
        </p:nvGraphicFramePr>
        <p:xfrm>
          <a:off x="11391420" y="2741554"/>
          <a:ext cx="477481" cy="2904070"/>
        </p:xfrm>
        <a:graphic>
          <a:graphicData uri="http://schemas.openxmlformats.org/drawingml/2006/table">
            <a:tbl>
              <a:tblPr firstRow="1" bandRow="1">
                <a:tableStyleId>{2D5ABB26-0587-4C30-8999-92F81FD0307C}</a:tableStyleId>
              </a:tblPr>
              <a:tblGrid>
                <a:gridCol w="477481">
                  <a:extLst>
                    <a:ext uri="{9D8B030D-6E8A-4147-A177-3AD203B41FA5}">
                      <a16:colId xmlns:a16="http://schemas.microsoft.com/office/drawing/2014/main" val="4055745296"/>
                    </a:ext>
                  </a:extLst>
                </a:gridCol>
              </a:tblGrid>
              <a:tr h="580814">
                <a:tc>
                  <a:txBody>
                    <a:bodyPr/>
                    <a:lstStyle/>
                    <a:p>
                      <a:pPr algn="ctr"/>
                      <a:r>
                        <a:rPr lang="en-NZ" dirty="0"/>
                        <a:t>62</a:t>
                      </a:r>
                    </a:p>
                  </a:txBody>
                  <a:tcPr/>
                </a:tc>
                <a:extLst>
                  <a:ext uri="{0D108BD9-81ED-4DB2-BD59-A6C34878D82A}">
                    <a16:rowId xmlns:a16="http://schemas.microsoft.com/office/drawing/2014/main" val="2668861268"/>
                  </a:ext>
                </a:extLst>
              </a:tr>
              <a:tr h="580814">
                <a:tc>
                  <a:txBody>
                    <a:bodyPr/>
                    <a:lstStyle/>
                    <a:p>
                      <a:pPr algn="ctr"/>
                      <a:r>
                        <a:rPr lang="en-NZ" dirty="0"/>
                        <a:t>51</a:t>
                      </a:r>
                    </a:p>
                  </a:txBody>
                  <a:tcPr/>
                </a:tc>
                <a:extLst>
                  <a:ext uri="{0D108BD9-81ED-4DB2-BD59-A6C34878D82A}">
                    <a16:rowId xmlns:a16="http://schemas.microsoft.com/office/drawing/2014/main" val="4081651683"/>
                  </a:ext>
                </a:extLst>
              </a:tr>
              <a:tr h="580814">
                <a:tc>
                  <a:txBody>
                    <a:bodyPr/>
                    <a:lstStyle/>
                    <a:p>
                      <a:pPr algn="ctr"/>
                      <a:r>
                        <a:rPr lang="en-NZ" dirty="0"/>
                        <a:t>35</a:t>
                      </a:r>
                    </a:p>
                  </a:txBody>
                  <a:tcPr/>
                </a:tc>
                <a:extLst>
                  <a:ext uri="{0D108BD9-81ED-4DB2-BD59-A6C34878D82A}">
                    <a16:rowId xmlns:a16="http://schemas.microsoft.com/office/drawing/2014/main" val="4148388478"/>
                  </a:ext>
                </a:extLst>
              </a:tr>
              <a:tr h="580814">
                <a:tc>
                  <a:txBody>
                    <a:bodyPr/>
                    <a:lstStyle/>
                    <a:p>
                      <a:pPr algn="ctr"/>
                      <a:r>
                        <a:rPr lang="en-NZ" dirty="0"/>
                        <a:t>40</a:t>
                      </a:r>
                    </a:p>
                  </a:txBody>
                  <a:tcPr/>
                </a:tc>
                <a:extLst>
                  <a:ext uri="{0D108BD9-81ED-4DB2-BD59-A6C34878D82A}">
                    <a16:rowId xmlns:a16="http://schemas.microsoft.com/office/drawing/2014/main" val="2329661716"/>
                  </a:ext>
                </a:extLst>
              </a:tr>
              <a:tr h="580814">
                <a:tc>
                  <a:txBody>
                    <a:bodyPr/>
                    <a:lstStyle/>
                    <a:p>
                      <a:pPr algn="ctr"/>
                      <a:r>
                        <a:rPr lang="en-NZ" dirty="0"/>
                        <a:t>18</a:t>
                      </a:r>
                    </a:p>
                  </a:txBody>
                  <a:tcPr/>
                </a:tc>
                <a:extLst>
                  <a:ext uri="{0D108BD9-81ED-4DB2-BD59-A6C34878D82A}">
                    <a16:rowId xmlns:a16="http://schemas.microsoft.com/office/drawing/2014/main" val="1084143221"/>
                  </a:ext>
                </a:extLst>
              </a:tr>
            </a:tbl>
          </a:graphicData>
        </a:graphic>
      </p:graphicFrame>
      <p:sp>
        <p:nvSpPr>
          <p:cNvPr id="32" name="TextBox 31">
            <a:extLst>
              <a:ext uri="{FF2B5EF4-FFF2-40B4-BE49-F238E27FC236}">
                <a16:creationId xmlns:a16="http://schemas.microsoft.com/office/drawing/2014/main" id="{603E9812-4D5F-4228-B28A-5D35ECE93425}"/>
              </a:ext>
            </a:extLst>
          </p:cNvPr>
          <p:cNvSpPr txBox="1"/>
          <p:nvPr/>
        </p:nvSpPr>
        <p:spPr>
          <a:xfrm>
            <a:off x="11188119" y="2324402"/>
            <a:ext cx="1037652" cy="430887"/>
          </a:xfrm>
          <a:prstGeom prst="rect">
            <a:avLst/>
          </a:prstGeom>
          <a:noFill/>
        </p:spPr>
        <p:txBody>
          <a:bodyPr wrap="square" rtlCol="0">
            <a:spAutoFit/>
          </a:bodyPr>
          <a:lstStyle/>
          <a:p>
            <a:pPr algn="ctr"/>
            <a:r>
              <a:rPr lang="en-NZ" sz="1100" b="1" dirty="0"/>
              <a:t>New </a:t>
            </a:r>
            <a:br>
              <a:rPr lang="en-NZ" sz="1100" b="1" dirty="0"/>
            </a:br>
            <a:r>
              <a:rPr lang="en-NZ" sz="1100" b="1" dirty="0"/>
              <a:t>Zealand</a:t>
            </a:r>
          </a:p>
        </p:txBody>
      </p:sp>
    </p:spTree>
    <p:extLst>
      <p:ext uri="{BB962C8B-B14F-4D97-AF65-F5344CB8AC3E}">
        <p14:creationId xmlns:p14="http://schemas.microsoft.com/office/powerpoint/2010/main" val="476699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761CA584-AD6B-4883-869A-5D7EE1000EBC}"/>
              </a:ext>
            </a:extLst>
          </p:cNvPr>
          <p:cNvSpPr>
            <a:spLocks noGrp="1"/>
          </p:cNvSpPr>
          <p:nvPr>
            <p:ph type="body" sz="quarter" idx="13"/>
          </p:nvPr>
        </p:nvSpPr>
        <p:spPr/>
        <p:txBody>
          <a:bodyPr/>
          <a:lstStyle/>
          <a:p>
            <a:r>
              <a:rPr lang="en-NZ" dirty="0"/>
              <a:t>Summary insights</a:t>
            </a:r>
          </a:p>
        </p:txBody>
      </p:sp>
      <p:sp>
        <p:nvSpPr>
          <p:cNvPr id="18" name="Text Placeholder 17">
            <a:extLst>
              <a:ext uri="{FF2B5EF4-FFF2-40B4-BE49-F238E27FC236}">
                <a16:creationId xmlns:a16="http://schemas.microsoft.com/office/drawing/2014/main" id="{DA8474D7-9F49-496C-A75F-406FAFEF4DCB}"/>
              </a:ext>
            </a:extLst>
          </p:cNvPr>
          <p:cNvSpPr>
            <a:spLocks noGrp="1"/>
          </p:cNvSpPr>
          <p:nvPr>
            <p:ph type="body" sz="quarter" idx="14"/>
          </p:nvPr>
        </p:nvSpPr>
        <p:spPr/>
        <p:txBody>
          <a:bodyPr/>
          <a:lstStyle/>
          <a:p>
            <a:r>
              <a:rPr lang="en-NZ" dirty="0"/>
              <a:t>Background and Method</a:t>
            </a:r>
          </a:p>
        </p:txBody>
      </p:sp>
      <p:sp>
        <p:nvSpPr>
          <p:cNvPr id="19" name="Text Placeholder 18">
            <a:extLst>
              <a:ext uri="{FF2B5EF4-FFF2-40B4-BE49-F238E27FC236}">
                <a16:creationId xmlns:a16="http://schemas.microsoft.com/office/drawing/2014/main" id="{B1A35A8E-6006-4A51-A7D0-AC899B68A33D}"/>
              </a:ext>
            </a:extLst>
          </p:cNvPr>
          <p:cNvSpPr>
            <a:spLocks noGrp="1"/>
          </p:cNvSpPr>
          <p:nvPr>
            <p:ph type="body" sz="quarter" idx="15"/>
          </p:nvPr>
        </p:nvSpPr>
        <p:spPr/>
        <p:txBody>
          <a:bodyPr/>
          <a:lstStyle/>
          <a:p>
            <a:r>
              <a:rPr lang="en-NZ" dirty="0"/>
              <a:t>General Recycling Behaviours</a:t>
            </a:r>
          </a:p>
        </p:txBody>
      </p:sp>
      <p:sp>
        <p:nvSpPr>
          <p:cNvPr id="20" name="Text Placeholder 19">
            <a:extLst>
              <a:ext uri="{FF2B5EF4-FFF2-40B4-BE49-F238E27FC236}">
                <a16:creationId xmlns:a16="http://schemas.microsoft.com/office/drawing/2014/main" id="{4028F958-D704-4879-8BE3-007CF6D94935}"/>
              </a:ext>
            </a:extLst>
          </p:cNvPr>
          <p:cNvSpPr>
            <a:spLocks noGrp="1"/>
          </p:cNvSpPr>
          <p:nvPr>
            <p:ph type="body" sz="quarter" idx="16"/>
          </p:nvPr>
        </p:nvSpPr>
        <p:spPr/>
        <p:txBody>
          <a:bodyPr/>
          <a:lstStyle/>
          <a:p>
            <a:r>
              <a:rPr lang="en-NZ" dirty="0"/>
              <a:t>Commitment to ‘Recycling Correctly’</a:t>
            </a:r>
          </a:p>
        </p:txBody>
      </p:sp>
      <p:sp>
        <p:nvSpPr>
          <p:cNvPr id="21" name="Text Placeholder 20">
            <a:extLst>
              <a:ext uri="{FF2B5EF4-FFF2-40B4-BE49-F238E27FC236}">
                <a16:creationId xmlns:a16="http://schemas.microsoft.com/office/drawing/2014/main" id="{012116D5-8F72-4C5D-92D3-02BF45D3A7F4}"/>
              </a:ext>
            </a:extLst>
          </p:cNvPr>
          <p:cNvSpPr>
            <a:spLocks noGrp="1"/>
          </p:cNvSpPr>
          <p:nvPr>
            <p:ph type="body" sz="quarter" idx="17"/>
          </p:nvPr>
        </p:nvSpPr>
        <p:spPr/>
        <p:txBody>
          <a:bodyPr/>
          <a:lstStyle/>
          <a:p>
            <a:r>
              <a:rPr lang="en-NZ" dirty="0"/>
              <a:t>Attitudes which Influence Commitment to Recycling</a:t>
            </a:r>
          </a:p>
        </p:txBody>
      </p:sp>
      <p:sp>
        <p:nvSpPr>
          <p:cNvPr id="22" name="Text Placeholder 21">
            <a:extLst>
              <a:ext uri="{FF2B5EF4-FFF2-40B4-BE49-F238E27FC236}">
                <a16:creationId xmlns:a16="http://schemas.microsoft.com/office/drawing/2014/main" id="{132ED849-3A93-4B41-8D0A-3B0BBDB89927}"/>
              </a:ext>
            </a:extLst>
          </p:cNvPr>
          <p:cNvSpPr>
            <a:spLocks noGrp="1"/>
          </p:cNvSpPr>
          <p:nvPr>
            <p:ph type="body" sz="quarter" idx="18"/>
          </p:nvPr>
        </p:nvSpPr>
        <p:spPr/>
        <p:txBody>
          <a:bodyPr/>
          <a:lstStyle/>
          <a:p>
            <a:r>
              <a:rPr lang="en-NZ" dirty="0"/>
              <a:t>Recycling Knowledge</a:t>
            </a:r>
          </a:p>
        </p:txBody>
      </p:sp>
      <p:sp>
        <p:nvSpPr>
          <p:cNvPr id="15" name="Title 14">
            <a:extLst>
              <a:ext uri="{FF2B5EF4-FFF2-40B4-BE49-F238E27FC236}">
                <a16:creationId xmlns:a16="http://schemas.microsoft.com/office/drawing/2014/main" id="{645CC32D-9AEF-4F16-A0BE-E7035695E09F}"/>
              </a:ext>
            </a:extLst>
          </p:cNvPr>
          <p:cNvSpPr>
            <a:spLocks noGrp="1"/>
          </p:cNvSpPr>
          <p:nvPr>
            <p:ph type="title"/>
          </p:nvPr>
        </p:nvSpPr>
        <p:spPr>
          <a:xfrm>
            <a:off x="236602" y="2444544"/>
            <a:ext cx="4668674" cy="1527175"/>
          </a:xfrm>
        </p:spPr>
        <p:txBody>
          <a:bodyPr/>
          <a:lstStyle/>
          <a:p>
            <a:r>
              <a:rPr lang="en-NZ" dirty="0"/>
              <a:t>Contents (1)</a:t>
            </a:r>
          </a:p>
        </p:txBody>
      </p:sp>
    </p:spTree>
    <p:extLst>
      <p:ext uri="{BB962C8B-B14F-4D97-AF65-F5344CB8AC3E}">
        <p14:creationId xmlns:p14="http://schemas.microsoft.com/office/powerpoint/2010/main" val="2417698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7A6790EB-723A-43DA-A858-14FFF26ABCA2}"/>
              </a:ext>
            </a:extLst>
          </p:cNvPr>
          <p:cNvGraphicFramePr/>
          <p:nvPr>
            <p:extLst>
              <p:ext uri="{D42A27DB-BD31-4B8C-83A1-F6EECF244321}">
                <p14:modId xmlns:p14="http://schemas.microsoft.com/office/powerpoint/2010/main" val="1285747461"/>
              </p:ext>
            </p:extLst>
          </p:nvPr>
        </p:nvGraphicFramePr>
        <p:xfrm>
          <a:off x="220678" y="1844735"/>
          <a:ext cx="11661062" cy="48312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C488EA8-96B6-4395-9EE4-E339513BE0E3}"/>
              </a:ext>
            </a:extLst>
          </p:cNvPr>
          <p:cNvSpPr>
            <a:spLocks noGrp="1"/>
          </p:cNvSpPr>
          <p:nvPr>
            <p:ph type="title"/>
          </p:nvPr>
        </p:nvSpPr>
        <p:spPr>
          <a:xfrm>
            <a:off x="147265" y="-57321"/>
            <a:ext cx="10014688" cy="1436577"/>
          </a:xfrm>
        </p:spPr>
        <p:txBody>
          <a:bodyPr>
            <a:normAutofit/>
          </a:bodyPr>
          <a:lstStyle/>
          <a:p>
            <a:pPr>
              <a:lnSpc>
                <a:spcPct val="100000"/>
              </a:lnSpc>
            </a:pPr>
            <a:r>
              <a:rPr lang="en-NZ" sz="1300" dirty="0"/>
              <a:t>MIS-PERCEPTIONS AROUND THE RECYCLING SYSTEM: </a:t>
            </a:r>
            <a:r>
              <a:rPr lang="en-NZ" sz="1300" b="0" dirty="0"/>
              <a:t>There are a number of myths around the recycling system that are relatively widespread. The most pervasive is that </a:t>
            </a:r>
            <a:r>
              <a:rPr lang="en-NZ" sz="1300" b="0" i="1" dirty="0"/>
              <a:t>any</a:t>
            </a:r>
            <a:r>
              <a:rPr lang="en-NZ" sz="1300" b="0" dirty="0"/>
              <a:t> contamination can lead to all recycling getting dumped.</a:t>
            </a:r>
            <a:r>
              <a:rPr lang="en-NZ" sz="1300" dirty="0"/>
              <a:t> </a:t>
            </a:r>
            <a:r>
              <a:rPr lang="en-NZ" sz="1300" b="0" dirty="0"/>
              <a:t>Some mis-perceptions results in respondents pushing responsibility onto the system – thinking that it’s okay to put the wrong items in the recycling because it will be sorted later, or that machines clean the recycling. Addressing these perceptions is critical as they are key drivers in being a committed recycler for Wellington City respondents. That being said, Wellington City respondents are less likely to think that they do not need to rinse items than the national sample.</a:t>
            </a:r>
            <a:endParaRPr lang="en-NZ" sz="1300" dirty="0"/>
          </a:p>
        </p:txBody>
      </p:sp>
      <p:sp>
        <p:nvSpPr>
          <p:cNvPr id="5" name="TextBox 4">
            <a:extLst>
              <a:ext uri="{FF2B5EF4-FFF2-40B4-BE49-F238E27FC236}">
                <a16:creationId xmlns:a16="http://schemas.microsoft.com/office/drawing/2014/main" id="{64EE40CE-E03F-4E58-B3EC-3547904E4FD8}"/>
              </a:ext>
            </a:extLst>
          </p:cNvPr>
          <p:cNvSpPr txBox="1"/>
          <p:nvPr/>
        </p:nvSpPr>
        <p:spPr>
          <a:xfrm>
            <a:off x="0" y="6365159"/>
            <a:ext cx="6333688" cy="461665"/>
          </a:xfrm>
          <a:prstGeom prst="rect">
            <a:avLst/>
          </a:prstGeom>
          <a:noFill/>
        </p:spPr>
        <p:txBody>
          <a:bodyPr wrap="square" rtlCol="0">
            <a:spAutoFit/>
          </a:bodyPr>
          <a:lstStyle/>
          <a:p>
            <a:r>
              <a:rPr lang="en-NZ" sz="1200" dirty="0"/>
              <a:t>Base: All respondents [New Zealand (n=1,741); Wellington City (n=300)]</a:t>
            </a:r>
          </a:p>
          <a:p>
            <a:r>
              <a:rPr lang="en-NZ" sz="1200" dirty="0"/>
              <a:t>Source: E1</a:t>
            </a:r>
          </a:p>
        </p:txBody>
      </p:sp>
      <p:sp>
        <p:nvSpPr>
          <p:cNvPr id="7" name="TextBox 6">
            <a:extLst>
              <a:ext uri="{FF2B5EF4-FFF2-40B4-BE49-F238E27FC236}">
                <a16:creationId xmlns:a16="http://schemas.microsoft.com/office/drawing/2014/main" id="{3E04E7A6-82CF-4632-BE76-0ABABCB8D946}"/>
              </a:ext>
            </a:extLst>
          </p:cNvPr>
          <p:cNvSpPr txBox="1"/>
          <p:nvPr/>
        </p:nvSpPr>
        <p:spPr>
          <a:xfrm>
            <a:off x="10466915" y="1809716"/>
            <a:ext cx="1598065" cy="338554"/>
          </a:xfrm>
          <a:prstGeom prst="rect">
            <a:avLst/>
          </a:prstGeom>
          <a:noFill/>
        </p:spPr>
        <p:txBody>
          <a:bodyPr wrap="square" rtlCol="0">
            <a:spAutoFit/>
          </a:bodyPr>
          <a:lstStyle/>
          <a:p>
            <a:pPr algn="ctr"/>
            <a:r>
              <a:rPr lang="en-NZ" sz="1600" b="1" dirty="0"/>
              <a:t>% nett agree</a:t>
            </a:r>
          </a:p>
        </p:txBody>
      </p:sp>
      <p:graphicFrame>
        <p:nvGraphicFramePr>
          <p:cNvPr id="8" name="Table 7">
            <a:extLst>
              <a:ext uri="{FF2B5EF4-FFF2-40B4-BE49-F238E27FC236}">
                <a16:creationId xmlns:a16="http://schemas.microsoft.com/office/drawing/2014/main" id="{644A9EDA-00C8-48BA-887B-8D4AADAC4C11}"/>
              </a:ext>
            </a:extLst>
          </p:cNvPr>
          <p:cNvGraphicFramePr>
            <a:graphicFrameLocks noGrp="1"/>
          </p:cNvGraphicFramePr>
          <p:nvPr/>
        </p:nvGraphicFramePr>
        <p:xfrm>
          <a:off x="11344890" y="2593198"/>
          <a:ext cx="477481" cy="3150380"/>
        </p:xfrm>
        <a:graphic>
          <a:graphicData uri="http://schemas.openxmlformats.org/drawingml/2006/table">
            <a:tbl>
              <a:tblPr firstRow="1" bandRow="1">
                <a:tableStyleId>{2D5ABB26-0587-4C30-8999-92F81FD0307C}</a:tableStyleId>
              </a:tblPr>
              <a:tblGrid>
                <a:gridCol w="477481">
                  <a:extLst>
                    <a:ext uri="{9D8B030D-6E8A-4147-A177-3AD203B41FA5}">
                      <a16:colId xmlns:a16="http://schemas.microsoft.com/office/drawing/2014/main" val="4055745296"/>
                    </a:ext>
                  </a:extLst>
                </a:gridCol>
              </a:tblGrid>
              <a:tr h="630076">
                <a:tc>
                  <a:txBody>
                    <a:bodyPr/>
                    <a:lstStyle/>
                    <a:p>
                      <a:pPr algn="ctr"/>
                      <a:r>
                        <a:rPr lang="en-NZ" dirty="0"/>
                        <a:t>43</a:t>
                      </a:r>
                    </a:p>
                  </a:txBody>
                  <a:tcPr anchor="ctr"/>
                </a:tc>
                <a:extLst>
                  <a:ext uri="{0D108BD9-81ED-4DB2-BD59-A6C34878D82A}">
                    <a16:rowId xmlns:a16="http://schemas.microsoft.com/office/drawing/2014/main" val="4081651683"/>
                  </a:ext>
                </a:extLst>
              </a:tr>
              <a:tr h="630076">
                <a:tc>
                  <a:txBody>
                    <a:bodyPr/>
                    <a:lstStyle/>
                    <a:p>
                      <a:pPr algn="ctr"/>
                      <a:r>
                        <a:rPr lang="en-NZ" dirty="0"/>
                        <a:t>26</a:t>
                      </a:r>
                    </a:p>
                  </a:txBody>
                  <a:tcPr anchor="ctr"/>
                </a:tc>
                <a:extLst>
                  <a:ext uri="{0D108BD9-81ED-4DB2-BD59-A6C34878D82A}">
                    <a16:rowId xmlns:a16="http://schemas.microsoft.com/office/drawing/2014/main" val="35017607"/>
                  </a:ext>
                </a:extLst>
              </a:tr>
              <a:tr h="630076">
                <a:tc>
                  <a:txBody>
                    <a:bodyPr/>
                    <a:lstStyle/>
                    <a:p>
                      <a:pPr algn="ctr"/>
                      <a:r>
                        <a:rPr lang="en-NZ" dirty="0"/>
                        <a:t>19</a:t>
                      </a:r>
                    </a:p>
                  </a:txBody>
                  <a:tcPr anchor="ctr"/>
                </a:tc>
                <a:extLst>
                  <a:ext uri="{0D108BD9-81ED-4DB2-BD59-A6C34878D82A}">
                    <a16:rowId xmlns:a16="http://schemas.microsoft.com/office/drawing/2014/main" val="4148388478"/>
                  </a:ext>
                </a:extLst>
              </a:tr>
              <a:tr h="630076">
                <a:tc>
                  <a:txBody>
                    <a:bodyPr/>
                    <a:lstStyle/>
                    <a:p>
                      <a:pPr algn="ctr"/>
                      <a:r>
                        <a:rPr lang="en-NZ" dirty="0"/>
                        <a:t>14</a:t>
                      </a:r>
                    </a:p>
                  </a:txBody>
                  <a:tcPr anchor="ctr"/>
                </a:tc>
                <a:extLst>
                  <a:ext uri="{0D108BD9-81ED-4DB2-BD59-A6C34878D82A}">
                    <a16:rowId xmlns:a16="http://schemas.microsoft.com/office/drawing/2014/main" val="2329661716"/>
                  </a:ext>
                </a:extLst>
              </a:tr>
              <a:tr h="630076">
                <a:tc>
                  <a:txBody>
                    <a:bodyPr/>
                    <a:lstStyle/>
                    <a:p>
                      <a:pPr algn="ctr"/>
                      <a:r>
                        <a:rPr lang="en-NZ" dirty="0"/>
                        <a:t>11</a:t>
                      </a:r>
                    </a:p>
                  </a:txBody>
                  <a:tcPr anchor="ctr"/>
                </a:tc>
                <a:extLst>
                  <a:ext uri="{0D108BD9-81ED-4DB2-BD59-A6C34878D82A}">
                    <a16:rowId xmlns:a16="http://schemas.microsoft.com/office/drawing/2014/main" val="1084143221"/>
                  </a:ext>
                </a:extLst>
              </a:tr>
            </a:tbl>
          </a:graphicData>
        </a:graphic>
      </p:graphicFrame>
      <p:graphicFrame>
        <p:nvGraphicFramePr>
          <p:cNvPr id="12" name="Table 11">
            <a:extLst>
              <a:ext uri="{FF2B5EF4-FFF2-40B4-BE49-F238E27FC236}">
                <a16:creationId xmlns:a16="http://schemas.microsoft.com/office/drawing/2014/main" id="{33C23936-E419-4EA2-BE60-C283CE4CD134}"/>
              </a:ext>
            </a:extLst>
          </p:cNvPr>
          <p:cNvGraphicFramePr>
            <a:graphicFrameLocks noGrp="1"/>
          </p:cNvGraphicFramePr>
          <p:nvPr/>
        </p:nvGraphicFramePr>
        <p:xfrm>
          <a:off x="10710638" y="2593197"/>
          <a:ext cx="477481" cy="3150380"/>
        </p:xfrm>
        <a:graphic>
          <a:graphicData uri="http://schemas.openxmlformats.org/drawingml/2006/table">
            <a:tbl>
              <a:tblPr firstRow="1" bandRow="1">
                <a:tableStyleId>{2D5ABB26-0587-4C30-8999-92F81FD0307C}</a:tableStyleId>
              </a:tblPr>
              <a:tblGrid>
                <a:gridCol w="477481">
                  <a:extLst>
                    <a:ext uri="{9D8B030D-6E8A-4147-A177-3AD203B41FA5}">
                      <a16:colId xmlns:a16="http://schemas.microsoft.com/office/drawing/2014/main" val="4055745296"/>
                    </a:ext>
                  </a:extLst>
                </a:gridCol>
              </a:tblGrid>
              <a:tr h="630076">
                <a:tc>
                  <a:txBody>
                    <a:bodyPr/>
                    <a:lstStyle/>
                    <a:p>
                      <a:pPr algn="ctr"/>
                      <a:r>
                        <a:rPr lang="en-NZ" dirty="0"/>
                        <a:t>47</a:t>
                      </a:r>
                    </a:p>
                  </a:txBody>
                  <a:tcPr anchor="ctr"/>
                </a:tc>
                <a:extLst>
                  <a:ext uri="{0D108BD9-81ED-4DB2-BD59-A6C34878D82A}">
                    <a16:rowId xmlns:a16="http://schemas.microsoft.com/office/drawing/2014/main" val="2668861268"/>
                  </a:ext>
                </a:extLst>
              </a:tr>
              <a:tr h="630076">
                <a:tc>
                  <a:txBody>
                    <a:bodyPr/>
                    <a:lstStyle/>
                    <a:p>
                      <a:pPr algn="ctr"/>
                      <a:r>
                        <a:rPr lang="en-NZ" dirty="0"/>
                        <a:t>21</a:t>
                      </a:r>
                    </a:p>
                  </a:txBody>
                  <a:tcPr anchor="ctr"/>
                </a:tc>
                <a:extLst>
                  <a:ext uri="{0D108BD9-81ED-4DB2-BD59-A6C34878D82A}">
                    <a16:rowId xmlns:a16="http://schemas.microsoft.com/office/drawing/2014/main" val="4081651683"/>
                  </a:ext>
                </a:extLst>
              </a:tr>
              <a:tr h="630076">
                <a:tc>
                  <a:txBody>
                    <a:bodyPr/>
                    <a:lstStyle/>
                    <a:p>
                      <a:pPr algn="ctr"/>
                      <a:r>
                        <a:rPr lang="en-NZ" dirty="0"/>
                        <a:t>20</a:t>
                      </a:r>
                    </a:p>
                  </a:txBody>
                  <a:tcPr anchor="ctr"/>
                </a:tc>
                <a:extLst>
                  <a:ext uri="{0D108BD9-81ED-4DB2-BD59-A6C34878D82A}">
                    <a16:rowId xmlns:a16="http://schemas.microsoft.com/office/drawing/2014/main" val="4148388478"/>
                  </a:ext>
                </a:extLst>
              </a:tr>
              <a:tr h="630076">
                <a:tc>
                  <a:txBody>
                    <a:bodyPr/>
                    <a:lstStyle/>
                    <a:p>
                      <a:pPr algn="ctr"/>
                      <a:r>
                        <a:rPr lang="en-NZ" dirty="0"/>
                        <a:t>9</a:t>
                      </a:r>
                    </a:p>
                  </a:txBody>
                  <a:tcPr anchor="ctr"/>
                </a:tc>
                <a:extLst>
                  <a:ext uri="{0D108BD9-81ED-4DB2-BD59-A6C34878D82A}">
                    <a16:rowId xmlns:a16="http://schemas.microsoft.com/office/drawing/2014/main" val="2329661716"/>
                  </a:ext>
                </a:extLst>
              </a:tr>
              <a:tr h="630076">
                <a:tc>
                  <a:txBody>
                    <a:bodyPr/>
                    <a:lstStyle/>
                    <a:p>
                      <a:pPr algn="ctr"/>
                      <a:r>
                        <a:rPr lang="en-NZ" dirty="0"/>
                        <a:t>8</a:t>
                      </a:r>
                    </a:p>
                  </a:txBody>
                  <a:tcPr anchor="ctr"/>
                </a:tc>
                <a:extLst>
                  <a:ext uri="{0D108BD9-81ED-4DB2-BD59-A6C34878D82A}">
                    <a16:rowId xmlns:a16="http://schemas.microsoft.com/office/drawing/2014/main" val="1084143221"/>
                  </a:ext>
                </a:extLst>
              </a:tr>
            </a:tbl>
          </a:graphicData>
        </a:graphic>
      </p:graphicFrame>
      <p:grpSp>
        <p:nvGrpSpPr>
          <p:cNvPr id="14" name="Group 13">
            <a:extLst>
              <a:ext uri="{FF2B5EF4-FFF2-40B4-BE49-F238E27FC236}">
                <a16:creationId xmlns:a16="http://schemas.microsoft.com/office/drawing/2014/main" id="{A61D87F3-6A15-4E4A-99B4-CC9EA651B7D5}"/>
              </a:ext>
            </a:extLst>
          </p:cNvPr>
          <p:cNvGrpSpPr/>
          <p:nvPr/>
        </p:nvGrpSpPr>
        <p:grpSpPr>
          <a:xfrm>
            <a:off x="6096000" y="6507612"/>
            <a:ext cx="4065953" cy="276999"/>
            <a:chOff x="6816170" y="6470673"/>
            <a:chExt cx="4065953" cy="276999"/>
          </a:xfrm>
        </p:grpSpPr>
        <p:sp>
          <p:nvSpPr>
            <p:cNvPr id="15" name="Isosceles Triangle 14">
              <a:extLst>
                <a:ext uri="{FF2B5EF4-FFF2-40B4-BE49-F238E27FC236}">
                  <a16:creationId xmlns:a16="http://schemas.microsoft.com/office/drawing/2014/main" id="{6CB54019-C6AA-46CF-8035-4F5F68ACDC86}"/>
                </a:ext>
              </a:extLst>
            </p:cNvPr>
            <p:cNvSpPr/>
            <p:nvPr/>
          </p:nvSpPr>
          <p:spPr>
            <a:xfrm>
              <a:off x="6816170" y="6547413"/>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Isosceles Triangle 15">
              <a:extLst>
                <a:ext uri="{FF2B5EF4-FFF2-40B4-BE49-F238E27FC236}">
                  <a16:creationId xmlns:a16="http://schemas.microsoft.com/office/drawing/2014/main" id="{58BE3AE2-27DC-4326-856E-CAA25B50A0F1}"/>
                </a:ext>
              </a:extLst>
            </p:cNvPr>
            <p:cNvSpPr/>
            <p:nvPr/>
          </p:nvSpPr>
          <p:spPr>
            <a:xfrm rot="10800000">
              <a:off x="6933281" y="6549633"/>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TextBox 16">
              <a:extLst>
                <a:ext uri="{FF2B5EF4-FFF2-40B4-BE49-F238E27FC236}">
                  <a16:creationId xmlns:a16="http://schemas.microsoft.com/office/drawing/2014/main" id="{769DF030-48EB-4D8B-9B77-E42E160D33AC}"/>
                </a:ext>
              </a:extLst>
            </p:cNvPr>
            <p:cNvSpPr txBox="1"/>
            <p:nvPr/>
          </p:nvSpPr>
          <p:spPr>
            <a:xfrm>
              <a:off x="7074028" y="6470673"/>
              <a:ext cx="3808095" cy="276999"/>
            </a:xfrm>
            <a:prstGeom prst="rect">
              <a:avLst/>
            </a:prstGeom>
            <a:noFill/>
          </p:spPr>
          <p:txBody>
            <a:bodyPr wrap="square" rtlCol="0">
              <a:spAutoFit/>
            </a:bodyPr>
            <a:lstStyle/>
            <a:p>
              <a:r>
                <a:rPr lang="en-NZ" sz="1200" dirty="0"/>
                <a:t>Significantly higher / lower than New Zealand average</a:t>
              </a:r>
            </a:p>
          </p:txBody>
        </p:sp>
      </p:grpSp>
      <p:sp>
        <p:nvSpPr>
          <p:cNvPr id="18" name="Isosceles Triangle 17">
            <a:extLst>
              <a:ext uri="{FF2B5EF4-FFF2-40B4-BE49-F238E27FC236}">
                <a16:creationId xmlns:a16="http://schemas.microsoft.com/office/drawing/2014/main" id="{8CD256E4-C642-435F-B7B4-4B80666CB96C}"/>
              </a:ext>
            </a:extLst>
          </p:cNvPr>
          <p:cNvSpPr/>
          <p:nvPr/>
        </p:nvSpPr>
        <p:spPr>
          <a:xfrm rot="10800000">
            <a:off x="11142461" y="4758992"/>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Isosceles Triangle 18">
            <a:extLst>
              <a:ext uri="{FF2B5EF4-FFF2-40B4-BE49-F238E27FC236}">
                <a16:creationId xmlns:a16="http://schemas.microsoft.com/office/drawing/2014/main" id="{2C3C9674-D7F6-4503-80C4-A0E63E2CBC5F}"/>
              </a:ext>
            </a:extLst>
          </p:cNvPr>
          <p:cNvSpPr/>
          <p:nvPr/>
        </p:nvSpPr>
        <p:spPr>
          <a:xfrm rot="10800000">
            <a:off x="11148534" y="3473362"/>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Rectangle 22">
            <a:extLst>
              <a:ext uri="{FF2B5EF4-FFF2-40B4-BE49-F238E27FC236}">
                <a16:creationId xmlns:a16="http://schemas.microsoft.com/office/drawing/2014/main" id="{826EFCD3-D5CD-408E-A898-98DE9993B492}"/>
              </a:ext>
            </a:extLst>
          </p:cNvPr>
          <p:cNvSpPr/>
          <p:nvPr/>
        </p:nvSpPr>
        <p:spPr>
          <a:xfrm>
            <a:off x="0" y="1280242"/>
            <a:ext cx="12192000" cy="5644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TextBox 23">
            <a:extLst>
              <a:ext uri="{FF2B5EF4-FFF2-40B4-BE49-F238E27FC236}">
                <a16:creationId xmlns:a16="http://schemas.microsoft.com/office/drawing/2014/main" id="{74D5FF1D-314D-4CF0-9FAB-E0BFFFFA4EFF}"/>
              </a:ext>
            </a:extLst>
          </p:cNvPr>
          <p:cNvSpPr txBox="1"/>
          <p:nvPr/>
        </p:nvSpPr>
        <p:spPr>
          <a:xfrm>
            <a:off x="1741069" y="1201634"/>
            <a:ext cx="8944082" cy="646331"/>
          </a:xfrm>
          <a:prstGeom prst="rect">
            <a:avLst/>
          </a:prstGeom>
          <a:noFill/>
        </p:spPr>
        <p:txBody>
          <a:bodyPr wrap="square" rtlCol="0">
            <a:spAutoFit/>
          </a:bodyPr>
          <a:lstStyle/>
          <a:p>
            <a:pPr lvl="0" algn="ctr"/>
            <a:r>
              <a:rPr lang="en-NZ" b="1" i="1" dirty="0">
                <a:solidFill>
                  <a:prstClr val="black">
                    <a:lumMod val="75000"/>
                    <a:lumOff val="25000"/>
                  </a:prstClr>
                </a:solidFill>
              </a:rPr>
              <a:t>Mis-perceptions around contamination and automation in the recycling system: </a:t>
            </a:r>
          </a:p>
          <a:p>
            <a:pPr lvl="0" algn="ctr"/>
            <a:r>
              <a:rPr lang="en-NZ" b="1" i="1" dirty="0">
                <a:solidFill>
                  <a:prstClr val="black">
                    <a:lumMod val="75000"/>
                    <a:lumOff val="25000"/>
                  </a:prstClr>
                </a:solidFill>
              </a:rPr>
              <a:t>How much do you agree or disagree with the following statements?</a:t>
            </a:r>
            <a:endParaRPr lang="en-NZ" b="1" i="1" dirty="0">
              <a:solidFill>
                <a:schemeClr val="tx1">
                  <a:lumMod val="75000"/>
                  <a:lumOff val="25000"/>
                </a:schemeClr>
              </a:solidFill>
            </a:endParaRPr>
          </a:p>
        </p:txBody>
      </p:sp>
      <p:sp>
        <p:nvSpPr>
          <p:cNvPr id="21" name="TextBox 20">
            <a:extLst>
              <a:ext uri="{FF2B5EF4-FFF2-40B4-BE49-F238E27FC236}">
                <a16:creationId xmlns:a16="http://schemas.microsoft.com/office/drawing/2014/main" id="{94539B85-93C7-42B7-ABA8-9F05599A2C0C}"/>
              </a:ext>
            </a:extLst>
          </p:cNvPr>
          <p:cNvSpPr txBox="1"/>
          <p:nvPr/>
        </p:nvSpPr>
        <p:spPr>
          <a:xfrm>
            <a:off x="10089014" y="2083963"/>
            <a:ext cx="1603604" cy="430887"/>
          </a:xfrm>
          <a:prstGeom prst="rect">
            <a:avLst/>
          </a:prstGeom>
          <a:noFill/>
        </p:spPr>
        <p:txBody>
          <a:bodyPr wrap="square" rtlCol="0">
            <a:spAutoFit/>
          </a:bodyPr>
          <a:lstStyle/>
          <a:p>
            <a:pPr algn="ctr"/>
            <a:r>
              <a:rPr lang="en-NZ" sz="1100" b="1" dirty="0"/>
              <a:t>Wellington </a:t>
            </a:r>
          </a:p>
          <a:p>
            <a:pPr algn="ctr"/>
            <a:r>
              <a:rPr lang="en-NZ" sz="1100" b="1" dirty="0"/>
              <a:t>City</a:t>
            </a:r>
          </a:p>
        </p:txBody>
      </p:sp>
      <p:sp>
        <p:nvSpPr>
          <p:cNvPr id="25" name="TextBox 24">
            <a:extLst>
              <a:ext uri="{FF2B5EF4-FFF2-40B4-BE49-F238E27FC236}">
                <a16:creationId xmlns:a16="http://schemas.microsoft.com/office/drawing/2014/main" id="{D9C84258-BE04-4A99-97A6-ADF0D6B8FDED}"/>
              </a:ext>
            </a:extLst>
          </p:cNvPr>
          <p:cNvSpPr txBox="1"/>
          <p:nvPr/>
        </p:nvSpPr>
        <p:spPr>
          <a:xfrm>
            <a:off x="11106150" y="2091545"/>
            <a:ext cx="1037652" cy="430887"/>
          </a:xfrm>
          <a:prstGeom prst="rect">
            <a:avLst/>
          </a:prstGeom>
          <a:noFill/>
        </p:spPr>
        <p:txBody>
          <a:bodyPr wrap="square" rtlCol="0">
            <a:spAutoFit/>
          </a:bodyPr>
          <a:lstStyle/>
          <a:p>
            <a:pPr algn="ctr"/>
            <a:r>
              <a:rPr lang="en-NZ" sz="1100" b="1" dirty="0"/>
              <a:t>New </a:t>
            </a:r>
            <a:br>
              <a:rPr lang="en-NZ" sz="1100" b="1" dirty="0"/>
            </a:br>
            <a:r>
              <a:rPr lang="en-NZ" sz="1100" b="1" dirty="0"/>
              <a:t>Zealand</a:t>
            </a:r>
          </a:p>
        </p:txBody>
      </p:sp>
      <p:sp>
        <p:nvSpPr>
          <p:cNvPr id="20" name="Rectangle 19">
            <a:extLst>
              <a:ext uri="{FF2B5EF4-FFF2-40B4-BE49-F238E27FC236}">
                <a16:creationId xmlns:a16="http://schemas.microsoft.com/office/drawing/2014/main" id="{8019685D-D61A-404C-9D87-52745A7EA2B1}"/>
              </a:ext>
            </a:extLst>
          </p:cNvPr>
          <p:cNvSpPr/>
          <p:nvPr/>
        </p:nvSpPr>
        <p:spPr>
          <a:xfrm>
            <a:off x="220677" y="3931198"/>
            <a:ext cx="5079292" cy="365760"/>
          </a:xfrm>
          <a:prstGeom prst="rect">
            <a:avLst/>
          </a:prstGeom>
          <a:noFill/>
          <a:ln w="28575">
            <a:solidFill>
              <a:srgbClr val="8EC74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2" name="Rectangle 21">
            <a:extLst>
              <a:ext uri="{FF2B5EF4-FFF2-40B4-BE49-F238E27FC236}">
                <a16:creationId xmlns:a16="http://schemas.microsoft.com/office/drawing/2014/main" id="{B687399B-D2C4-44D1-97D9-7C077990F639}"/>
              </a:ext>
            </a:extLst>
          </p:cNvPr>
          <p:cNvSpPr/>
          <p:nvPr/>
        </p:nvSpPr>
        <p:spPr>
          <a:xfrm>
            <a:off x="889741" y="4591782"/>
            <a:ext cx="4410228" cy="365760"/>
          </a:xfrm>
          <a:prstGeom prst="rect">
            <a:avLst/>
          </a:prstGeom>
          <a:noFill/>
          <a:ln w="28575">
            <a:solidFill>
              <a:srgbClr val="1CB3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9" name="Rectangle: Rounded Corners 28">
            <a:extLst>
              <a:ext uri="{FF2B5EF4-FFF2-40B4-BE49-F238E27FC236}">
                <a16:creationId xmlns:a16="http://schemas.microsoft.com/office/drawing/2014/main" id="{227DC7AC-F52D-4585-9BEC-F5301C21EA98}"/>
              </a:ext>
            </a:extLst>
          </p:cNvPr>
          <p:cNvSpPr/>
          <p:nvPr/>
        </p:nvSpPr>
        <p:spPr>
          <a:xfrm>
            <a:off x="126000" y="5814292"/>
            <a:ext cx="2523066" cy="457785"/>
          </a:xfrm>
          <a:prstGeom prst="roundRect">
            <a:avLst/>
          </a:prstGeom>
          <a:noFill/>
          <a:ln w="28575">
            <a:solidFill>
              <a:srgbClr val="1CB3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0" name="TextBox 29">
            <a:extLst>
              <a:ext uri="{FF2B5EF4-FFF2-40B4-BE49-F238E27FC236}">
                <a16:creationId xmlns:a16="http://schemas.microsoft.com/office/drawing/2014/main" id="{B64AD69A-1DFC-4F82-B409-C655F3A525E9}"/>
              </a:ext>
            </a:extLst>
          </p:cNvPr>
          <p:cNvSpPr txBox="1"/>
          <p:nvPr/>
        </p:nvSpPr>
        <p:spPr>
          <a:xfrm>
            <a:off x="126000" y="5821992"/>
            <a:ext cx="2598532" cy="430887"/>
          </a:xfrm>
          <a:prstGeom prst="rect">
            <a:avLst/>
          </a:prstGeom>
          <a:noFill/>
        </p:spPr>
        <p:txBody>
          <a:bodyPr wrap="square" rtlCol="0">
            <a:spAutoFit/>
          </a:bodyPr>
          <a:lstStyle/>
          <a:p>
            <a:r>
              <a:rPr lang="en-NZ" sz="1100" b="1" dirty="0">
                <a:ea typeface="Verdana" panose="020B0604030504040204" pitchFamily="34" charset="0"/>
              </a:rPr>
              <a:t>Primary attitudes to focus on that drive commitment</a:t>
            </a:r>
          </a:p>
        </p:txBody>
      </p:sp>
      <p:sp>
        <p:nvSpPr>
          <p:cNvPr id="31" name="Rectangle: Rounded Corners 30">
            <a:extLst>
              <a:ext uri="{FF2B5EF4-FFF2-40B4-BE49-F238E27FC236}">
                <a16:creationId xmlns:a16="http://schemas.microsoft.com/office/drawing/2014/main" id="{FF43D94B-23F7-4D77-8D38-BFB12D883CF9}"/>
              </a:ext>
            </a:extLst>
          </p:cNvPr>
          <p:cNvSpPr/>
          <p:nvPr/>
        </p:nvSpPr>
        <p:spPr>
          <a:xfrm>
            <a:off x="2819210" y="5821992"/>
            <a:ext cx="2523066" cy="457785"/>
          </a:xfrm>
          <a:prstGeom prst="roundRect">
            <a:avLst/>
          </a:prstGeom>
          <a:noFill/>
          <a:ln w="28575">
            <a:solidFill>
              <a:srgbClr val="8EC74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2" name="TextBox 31">
            <a:extLst>
              <a:ext uri="{FF2B5EF4-FFF2-40B4-BE49-F238E27FC236}">
                <a16:creationId xmlns:a16="http://schemas.microsoft.com/office/drawing/2014/main" id="{C633803F-CDB0-4A3D-8108-FBF2724187B5}"/>
              </a:ext>
            </a:extLst>
          </p:cNvPr>
          <p:cNvSpPr txBox="1"/>
          <p:nvPr/>
        </p:nvSpPr>
        <p:spPr>
          <a:xfrm>
            <a:off x="2828804" y="5803202"/>
            <a:ext cx="2598532" cy="430887"/>
          </a:xfrm>
          <a:prstGeom prst="rect">
            <a:avLst/>
          </a:prstGeom>
          <a:noFill/>
        </p:spPr>
        <p:txBody>
          <a:bodyPr wrap="square" rtlCol="0">
            <a:spAutoFit/>
          </a:bodyPr>
          <a:lstStyle/>
          <a:p>
            <a:r>
              <a:rPr lang="en-NZ" sz="1100" b="1" dirty="0">
                <a:ea typeface="Verdana" panose="020B0604030504040204" pitchFamily="34" charset="0"/>
              </a:rPr>
              <a:t>Secondary attitudes to focus on that drive commitment</a:t>
            </a:r>
          </a:p>
        </p:txBody>
      </p:sp>
    </p:spTree>
    <p:extLst>
      <p:ext uri="{BB962C8B-B14F-4D97-AF65-F5344CB8AC3E}">
        <p14:creationId xmlns:p14="http://schemas.microsoft.com/office/powerpoint/2010/main" val="401829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88EA8-96B6-4395-9EE4-E339513BE0E3}"/>
              </a:ext>
            </a:extLst>
          </p:cNvPr>
          <p:cNvSpPr>
            <a:spLocks noGrp="1"/>
          </p:cNvSpPr>
          <p:nvPr>
            <p:ph type="title"/>
          </p:nvPr>
        </p:nvSpPr>
        <p:spPr>
          <a:xfrm>
            <a:off x="147265" y="-21809"/>
            <a:ext cx="10014688" cy="1436577"/>
          </a:xfrm>
        </p:spPr>
        <p:txBody>
          <a:bodyPr>
            <a:normAutofit/>
          </a:bodyPr>
          <a:lstStyle/>
          <a:p>
            <a:r>
              <a:rPr lang="en-NZ" sz="1400" dirty="0"/>
              <a:t>BARRIERS TO RECYCLING AND MIS-PERCEPTIONS AROUND THE RECYCLING SYSTEM: </a:t>
            </a:r>
            <a:r>
              <a:rPr lang="en-NZ" sz="1400" b="0" dirty="0"/>
              <a:t>Demographic differences</a:t>
            </a:r>
            <a:endParaRPr lang="en-NZ" sz="1600" dirty="0"/>
          </a:p>
        </p:txBody>
      </p:sp>
      <p:sp>
        <p:nvSpPr>
          <p:cNvPr id="5" name="TextBox 4">
            <a:extLst>
              <a:ext uri="{FF2B5EF4-FFF2-40B4-BE49-F238E27FC236}">
                <a16:creationId xmlns:a16="http://schemas.microsoft.com/office/drawing/2014/main" id="{64EE40CE-E03F-4E58-B3EC-3547904E4FD8}"/>
              </a:ext>
            </a:extLst>
          </p:cNvPr>
          <p:cNvSpPr txBox="1"/>
          <p:nvPr/>
        </p:nvSpPr>
        <p:spPr>
          <a:xfrm>
            <a:off x="0" y="6365159"/>
            <a:ext cx="6333688" cy="461665"/>
          </a:xfrm>
          <a:prstGeom prst="rect">
            <a:avLst/>
          </a:prstGeom>
          <a:noFill/>
        </p:spPr>
        <p:txBody>
          <a:bodyPr wrap="square" rtlCol="0">
            <a:spAutoFit/>
          </a:bodyPr>
          <a:lstStyle/>
          <a:p>
            <a:r>
              <a:rPr lang="en-NZ" sz="1200" dirty="0"/>
              <a:t>Base: All respondents [Wellington City (n=300)]</a:t>
            </a:r>
          </a:p>
          <a:p>
            <a:r>
              <a:rPr lang="en-NZ" sz="1200" dirty="0"/>
              <a:t>Source: E1</a:t>
            </a:r>
          </a:p>
        </p:txBody>
      </p:sp>
      <p:sp>
        <p:nvSpPr>
          <p:cNvPr id="23" name="Rectangle 22">
            <a:extLst>
              <a:ext uri="{FF2B5EF4-FFF2-40B4-BE49-F238E27FC236}">
                <a16:creationId xmlns:a16="http://schemas.microsoft.com/office/drawing/2014/main" id="{826EFCD3-D5CD-408E-A898-98DE9993B492}"/>
              </a:ext>
            </a:extLst>
          </p:cNvPr>
          <p:cNvSpPr/>
          <p:nvPr/>
        </p:nvSpPr>
        <p:spPr>
          <a:xfrm>
            <a:off x="0" y="1280242"/>
            <a:ext cx="12192000" cy="5644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TextBox 23">
            <a:extLst>
              <a:ext uri="{FF2B5EF4-FFF2-40B4-BE49-F238E27FC236}">
                <a16:creationId xmlns:a16="http://schemas.microsoft.com/office/drawing/2014/main" id="{74D5FF1D-314D-4CF0-9FAB-E0BFFFFA4EFF}"/>
              </a:ext>
            </a:extLst>
          </p:cNvPr>
          <p:cNvSpPr txBox="1"/>
          <p:nvPr/>
        </p:nvSpPr>
        <p:spPr>
          <a:xfrm>
            <a:off x="1741068" y="1352350"/>
            <a:ext cx="8944082" cy="369332"/>
          </a:xfrm>
          <a:prstGeom prst="rect">
            <a:avLst/>
          </a:prstGeom>
          <a:noFill/>
        </p:spPr>
        <p:txBody>
          <a:bodyPr wrap="square" rtlCol="0">
            <a:spAutoFit/>
          </a:bodyPr>
          <a:lstStyle/>
          <a:p>
            <a:pPr lvl="0" algn="ctr"/>
            <a:r>
              <a:rPr lang="en-NZ" b="1" i="1" dirty="0">
                <a:solidFill>
                  <a:prstClr val="black">
                    <a:lumMod val="75000"/>
                    <a:lumOff val="25000"/>
                  </a:prstClr>
                </a:solidFill>
              </a:rPr>
              <a:t>Demographic differences (compared to the Wellington City average)</a:t>
            </a:r>
            <a:endParaRPr lang="en-NZ" b="1" i="1" dirty="0">
              <a:solidFill>
                <a:schemeClr val="tx1">
                  <a:lumMod val="75000"/>
                  <a:lumOff val="25000"/>
                </a:schemeClr>
              </a:solidFill>
            </a:endParaRPr>
          </a:p>
        </p:txBody>
      </p:sp>
      <p:sp>
        <p:nvSpPr>
          <p:cNvPr id="4" name="Rectangle 3">
            <a:extLst>
              <a:ext uri="{FF2B5EF4-FFF2-40B4-BE49-F238E27FC236}">
                <a16:creationId xmlns:a16="http://schemas.microsoft.com/office/drawing/2014/main" id="{73CF29DB-EDC9-4B6B-89E4-27C34283E098}"/>
              </a:ext>
            </a:extLst>
          </p:cNvPr>
          <p:cNvSpPr/>
          <p:nvPr/>
        </p:nvSpPr>
        <p:spPr>
          <a:xfrm>
            <a:off x="324693" y="2139519"/>
            <a:ext cx="2304207" cy="1505381"/>
          </a:xfrm>
          <a:prstGeom prst="rect">
            <a:avLst/>
          </a:prstGeom>
          <a:solidFill>
            <a:srgbClr val="5BE0E7"/>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1" name="Rectangle 30">
            <a:extLst>
              <a:ext uri="{FF2B5EF4-FFF2-40B4-BE49-F238E27FC236}">
                <a16:creationId xmlns:a16="http://schemas.microsoft.com/office/drawing/2014/main" id="{885E67C6-8E38-4C91-88BC-3687BE7FC0D5}"/>
              </a:ext>
            </a:extLst>
          </p:cNvPr>
          <p:cNvSpPr/>
          <p:nvPr/>
        </p:nvSpPr>
        <p:spPr>
          <a:xfrm>
            <a:off x="9539750" y="2138076"/>
            <a:ext cx="2304207" cy="1505381"/>
          </a:xfrm>
          <a:prstGeom prst="rect">
            <a:avLst/>
          </a:prstGeom>
          <a:solidFill>
            <a:srgbClr val="FFF09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2" name="Rectangle 31">
            <a:extLst>
              <a:ext uri="{FF2B5EF4-FFF2-40B4-BE49-F238E27FC236}">
                <a16:creationId xmlns:a16="http://schemas.microsoft.com/office/drawing/2014/main" id="{2DEE022C-7B71-462E-AE10-6DDBF905CBE8}"/>
              </a:ext>
            </a:extLst>
          </p:cNvPr>
          <p:cNvSpPr/>
          <p:nvPr/>
        </p:nvSpPr>
        <p:spPr>
          <a:xfrm>
            <a:off x="324694" y="3943413"/>
            <a:ext cx="11539670" cy="2153814"/>
          </a:xfrm>
          <a:prstGeom prst="rect">
            <a:avLst/>
          </a:prstGeom>
          <a:solidFill>
            <a:srgbClr val="FAC18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Rectangle 32">
            <a:extLst>
              <a:ext uri="{FF2B5EF4-FFF2-40B4-BE49-F238E27FC236}">
                <a16:creationId xmlns:a16="http://schemas.microsoft.com/office/drawing/2014/main" id="{94FA2ABA-48A0-4D60-9980-5853C290DC7C}"/>
              </a:ext>
            </a:extLst>
          </p:cNvPr>
          <p:cNvSpPr/>
          <p:nvPr/>
        </p:nvSpPr>
        <p:spPr>
          <a:xfrm>
            <a:off x="324693" y="2139520"/>
            <a:ext cx="2304207" cy="290320"/>
          </a:xfrm>
          <a:prstGeom prst="rect">
            <a:avLst/>
          </a:prstGeom>
          <a:solidFill>
            <a:srgbClr val="1CB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5" name="Rectangle 34">
            <a:extLst>
              <a:ext uri="{FF2B5EF4-FFF2-40B4-BE49-F238E27FC236}">
                <a16:creationId xmlns:a16="http://schemas.microsoft.com/office/drawing/2014/main" id="{806601CF-8CD4-4DA9-B4B3-251421677793}"/>
              </a:ext>
            </a:extLst>
          </p:cNvPr>
          <p:cNvSpPr/>
          <p:nvPr/>
        </p:nvSpPr>
        <p:spPr>
          <a:xfrm>
            <a:off x="9539750" y="2138077"/>
            <a:ext cx="2304207" cy="290320"/>
          </a:xfrm>
          <a:prstGeom prst="rect">
            <a:avLst/>
          </a:prstGeom>
          <a:solidFill>
            <a:srgbClr val="FFD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6" name="Rectangle 35">
            <a:extLst>
              <a:ext uri="{FF2B5EF4-FFF2-40B4-BE49-F238E27FC236}">
                <a16:creationId xmlns:a16="http://schemas.microsoft.com/office/drawing/2014/main" id="{B6EB5286-CC25-4657-85D5-715EEBEC7483}"/>
              </a:ext>
            </a:extLst>
          </p:cNvPr>
          <p:cNvSpPr/>
          <p:nvPr/>
        </p:nvSpPr>
        <p:spPr>
          <a:xfrm>
            <a:off x="324693" y="3943413"/>
            <a:ext cx="11539670" cy="415374"/>
          </a:xfrm>
          <a:prstGeom prst="rect">
            <a:avLst/>
          </a:prstGeom>
          <a:solidFill>
            <a:srgbClr val="F78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TextBox 5">
            <a:extLst>
              <a:ext uri="{FF2B5EF4-FFF2-40B4-BE49-F238E27FC236}">
                <a16:creationId xmlns:a16="http://schemas.microsoft.com/office/drawing/2014/main" id="{32455B66-94E1-4217-8B19-47B2C83520B6}"/>
              </a:ext>
            </a:extLst>
          </p:cNvPr>
          <p:cNvSpPr txBox="1"/>
          <p:nvPr/>
        </p:nvSpPr>
        <p:spPr>
          <a:xfrm>
            <a:off x="752476" y="2138076"/>
            <a:ext cx="1448642" cy="307777"/>
          </a:xfrm>
          <a:prstGeom prst="rect">
            <a:avLst/>
          </a:prstGeom>
          <a:noFill/>
        </p:spPr>
        <p:txBody>
          <a:bodyPr wrap="square" rtlCol="0">
            <a:spAutoFit/>
          </a:bodyPr>
          <a:lstStyle/>
          <a:p>
            <a:pPr algn="ctr"/>
            <a:r>
              <a:rPr lang="en-NZ" sz="1400" b="1" i="1" dirty="0"/>
              <a:t>Women</a:t>
            </a:r>
          </a:p>
        </p:txBody>
      </p:sp>
      <p:sp>
        <p:nvSpPr>
          <p:cNvPr id="38" name="TextBox 37">
            <a:extLst>
              <a:ext uri="{FF2B5EF4-FFF2-40B4-BE49-F238E27FC236}">
                <a16:creationId xmlns:a16="http://schemas.microsoft.com/office/drawing/2014/main" id="{2C9495A4-81BA-46CB-8300-09A9EEEB553F}"/>
              </a:ext>
            </a:extLst>
          </p:cNvPr>
          <p:cNvSpPr txBox="1"/>
          <p:nvPr/>
        </p:nvSpPr>
        <p:spPr>
          <a:xfrm>
            <a:off x="9611991" y="2150768"/>
            <a:ext cx="2159726" cy="276999"/>
          </a:xfrm>
          <a:prstGeom prst="rect">
            <a:avLst/>
          </a:prstGeom>
          <a:noFill/>
        </p:spPr>
        <p:txBody>
          <a:bodyPr wrap="square" rtlCol="0">
            <a:spAutoFit/>
          </a:bodyPr>
          <a:lstStyle/>
          <a:p>
            <a:pPr algn="ctr"/>
            <a:r>
              <a:rPr lang="en-NZ" sz="1200" b="1" i="1" dirty="0"/>
              <a:t>Household income under $50k</a:t>
            </a:r>
          </a:p>
        </p:txBody>
      </p:sp>
      <p:sp>
        <p:nvSpPr>
          <p:cNvPr id="39" name="TextBox 38">
            <a:extLst>
              <a:ext uri="{FF2B5EF4-FFF2-40B4-BE49-F238E27FC236}">
                <a16:creationId xmlns:a16="http://schemas.microsoft.com/office/drawing/2014/main" id="{B7245AD9-C56D-4B88-BFF7-10C522388603}"/>
              </a:ext>
            </a:extLst>
          </p:cNvPr>
          <p:cNvSpPr txBox="1"/>
          <p:nvPr/>
        </p:nvSpPr>
        <p:spPr>
          <a:xfrm>
            <a:off x="324693" y="4008228"/>
            <a:ext cx="11539670" cy="307777"/>
          </a:xfrm>
          <a:prstGeom prst="rect">
            <a:avLst/>
          </a:prstGeom>
          <a:noFill/>
        </p:spPr>
        <p:txBody>
          <a:bodyPr wrap="square" rtlCol="0">
            <a:spAutoFit/>
          </a:bodyPr>
          <a:lstStyle/>
          <a:p>
            <a:pPr algn="ctr"/>
            <a:r>
              <a:rPr lang="en-NZ" sz="1400" b="1" i="1" dirty="0"/>
              <a:t>Asian New Zealanders</a:t>
            </a:r>
          </a:p>
        </p:txBody>
      </p:sp>
      <p:sp>
        <p:nvSpPr>
          <p:cNvPr id="9" name="TextBox 8">
            <a:extLst>
              <a:ext uri="{FF2B5EF4-FFF2-40B4-BE49-F238E27FC236}">
                <a16:creationId xmlns:a16="http://schemas.microsoft.com/office/drawing/2014/main" id="{A3C3A55B-0E97-4B6E-B98D-024396C97589}"/>
              </a:ext>
            </a:extLst>
          </p:cNvPr>
          <p:cNvSpPr txBox="1"/>
          <p:nvPr/>
        </p:nvSpPr>
        <p:spPr>
          <a:xfrm>
            <a:off x="496938" y="2494553"/>
            <a:ext cx="1959716" cy="1015663"/>
          </a:xfrm>
          <a:prstGeom prst="rect">
            <a:avLst/>
          </a:prstGeom>
          <a:noFill/>
        </p:spPr>
        <p:txBody>
          <a:bodyPr wrap="square" rtlCol="0">
            <a:spAutoFit/>
          </a:bodyPr>
          <a:lstStyle/>
          <a:p>
            <a:pPr algn="ctr"/>
            <a:r>
              <a:rPr lang="en-NZ" sz="1200" b="1" i="1" u="sng" dirty="0"/>
              <a:t>More</a:t>
            </a:r>
            <a:r>
              <a:rPr lang="en-NZ" sz="1200" i="1" dirty="0"/>
              <a:t> likely than average to think that ‘if there are any incorrect items in the recycling, it all gets dumped’ (54% vs. 41%).</a:t>
            </a:r>
            <a:endParaRPr lang="en-NZ" sz="1200" b="1" i="1" u="sng" dirty="0"/>
          </a:p>
        </p:txBody>
      </p:sp>
      <p:sp>
        <p:nvSpPr>
          <p:cNvPr id="41" name="TextBox 40">
            <a:extLst>
              <a:ext uri="{FF2B5EF4-FFF2-40B4-BE49-F238E27FC236}">
                <a16:creationId xmlns:a16="http://schemas.microsoft.com/office/drawing/2014/main" id="{98A2D71B-ACAD-4110-A762-866F481A7E27}"/>
              </a:ext>
            </a:extLst>
          </p:cNvPr>
          <p:cNvSpPr txBox="1"/>
          <p:nvPr/>
        </p:nvSpPr>
        <p:spPr>
          <a:xfrm>
            <a:off x="9711995" y="2598394"/>
            <a:ext cx="1959716" cy="830997"/>
          </a:xfrm>
          <a:prstGeom prst="rect">
            <a:avLst/>
          </a:prstGeom>
          <a:noFill/>
        </p:spPr>
        <p:txBody>
          <a:bodyPr wrap="square" rtlCol="0">
            <a:spAutoFit/>
          </a:bodyPr>
          <a:lstStyle/>
          <a:p>
            <a:pPr algn="ctr"/>
            <a:r>
              <a:rPr lang="en-NZ" sz="1200" b="1" i="1" u="sng" dirty="0"/>
              <a:t>More</a:t>
            </a:r>
            <a:r>
              <a:rPr lang="en-NZ" sz="1200" i="1" dirty="0"/>
              <a:t> likely than average to think that ‘only machines are used to sort recycling’</a:t>
            </a:r>
          </a:p>
          <a:p>
            <a:pPr algn="ctr"/>
            <a:r>
              <a:rPr lang="en-NZ" sz="1200" i="1" dirty="0"/>
              <a:t> (20% vs. 8%).</a:t>
            </a:r>
            <a:endParaRPr lang="en-NZ" sz="1200" b="1" i="1" u="sng" dirty="0"/>
          </a:p>
        </p:txBody>
      </p:sp>
      <p:sp>
        <p:nvSpPr>
          <p:cNvPr id="10" name="Rectangle 9">
            <a:extLst>
              <a:ext uri="{FF2B5EF4-FFF2-40B4-BE49-F238E27FC236}">
                <a16:creationId xmlns:a16="http://schemas.microsoft.com/office/drawing/2014/main" id="{69EA6502-68E7-4F7B-8345-54E034ACBC67}"/>
              </a:ext>
            </a:extLst>
          </p:cNvPr>
          <p:cNvSpPr/>
          <p:nvPr/>
        </p:nvSpPr>
        <p:spPr>
          <a:xfrm>
            <a:off x="398657" y="4443715"/>
            <a:ext cx="11465706" cy="461665"/>
          </a:xfrm>
          <a:prstGeom prst="rect">
            <a:avLst/>
          </a:prstGeom>
        </p:spPr>
        <p:txBody>
          <a:bodyPr wrap="square">
            <a:spAutoFit/>
          </a:bodyPr>
          <a:lstStyle/>
          <a:p>
            <a:pPr algn="ctr"/>
            <a:r>
              <a:rPr lang="en-US" sz="1200" dirty="0"/>
              <a:t>Across a range of measures, Asian New Zealanders in Wellington City have greater uncertainty about how recycling is managed. They are more likely than the Wellington City sample to say ‘don’t know’ in response to the follow statements:</a:t>
            </a:r>
            <a:endParaRPr lang="en-NZ" sz="1200" dirty="0"/>
          </a:p>
        </p:txBody>
      </p:sp>
      <p:sp>
        <p:nvSpPr>
          <p:cNvPr id="42" name="TextBox 41">
            <a:extLst>
              <a:ext uri="{FF2B5EF4-FFF2-40B4-BE49-F238E27FC236}">
                <a16:creationId xmlns:a16="http://schemas.microsoft.com/office/drawing/2014/main" id="{2AE32DF9-6A5B-4149-8FE0-CE5C5412C08D}"/>
              </a:ext>
            </a:extLst>
          </p:cNvPr>
          <p:cNvSpPr txBox="1"/>
          <p:nvPr/>
        </p:nvSpPr>
        <p:spPr>
          <a:xfrm>
            <a:off x="327636" y="5055924"/>
            <a:ext cx="1905048" cy="646331"/>
          </a:xfrm>
          <a:prstGeom prst="rect">
            <a:avLst/>
          </a:prstGeom>
          <a:noFill/>
        </p:spPr>
        <p:txBody>
          <a:bodyPr wrap="square" rtlCol="0">
            <a:spAutoFit/>
          </a:bodyPr>
          <a:lstStyle/>
          <a:p>
            <a:pPr algn="ctr"/>
            <a:r>
              <a:rPr lang="en-NZ" sz="1200" i="1" dirty="0"/>
              <a:t>‘I believe most recycling ends up in landfill’</a:t>
            </a:r>
          </a:p>
          <a:p>
            <a:pPr algn="ctr"/>
            <a:r>
              <a:rPr lang="en-NZ" sz="1200" i="1" dirty="0"/>
              <a:t>(26% vs. 13%).</a:t>
            </a:r>
          </a:p>
        </p:txBody>
      </p:sp>
      <p:sp>
        <p:nvSpPr>
          <p:cNvPr id="43" name="TextBox 42">
            <a:extLst>
              <a:ext uri="{FF2B5EF4-FFF2-40B4-BE49-F238E27FC236}">
                <a16:creationId xmlns:a16="http://schemas.microsoft.com/office/drawing/2014/main" id="{84F4CF71-30B5-4F92-BE39-EF5A0D6D7B47}"/>
              </a:ext>
            </a:extLst>
          </p:cNvPr>
          <p:cNvSpPr txBox="1"/>
          <p:nvPr/>
        </p:nvSpPr>
        <p:spPr>
          <a:xfrm>
            <a:off x="2730454" y="5055924"/>
            <a:ext cx="1905048" cy="830997"/>
          </a:xfrm>
          <a:prstGeom prst="rect">
            <a:avLst/>
          </a:prstGeom>
          <a:noFill/>
        </p:spPr>
        <p:txBody>
          <a:bodyPr wrap="square" rtlCol="0">
            <a:spAutoFit/>
          </a:bodyPr>
          <a:lstStyle/>
          <a:p>
            <a:pPr algn="ctr"/>
            <a:r>
              <a:rPr lang="en-NZ" sz="1200" i="1" dirty="0"/>
              <a:t>‘If I put the wrong items in my recycling, someone will let me know’</a:t>
            </a:r>
          </a:p>
          <a:p>
            <a:pPr algn="ctr"/>
            <a:r>
              <a:rPr lang="en-NZ" sz="1200" i="1" dirty="0"/>
              <a:t>(25% vs. 12%).</a:t>
            </a:r>
          </a:p>
        </p:txBody>
      </p:sp>
      <p:sp>
        <p:nvSpPr>
          <p:cNvPr id="44" name="TextBox 43">
            <a:extLst>
              <a:ext uri="{FF2B5EF4-FFF2-40B4-BE49-F238E27FC236}">
                <a16:creationId xmlns:a16="http://schemas.microsoft.com/office/drawing/2014/main" id="{E0AEE21A-7242-444D-8E66-E3ABCAECFA51}"/>
              </a:ext>
            </a:extLst>
          </p:cNvPr>
          <p:cNvSpPr txBox="1"/>
          <p:nvPr/>
        </p:nvSpPr>
        <p:spPr>
          <a:xfrm>
            <a:off x="5133272" y="5055924"/>
            <a:ext cx="1905048" cy="830997"/>
          </a:xfrm>
          <a:prstGeom prst="rect">
            <a:avLst/>
          </a:prstGeom>
          <a:noFill/>
        </p:spPr>
        <p:txBody>
          <a:bodyPr wrap="square" rtlCol="0">
            <a:spAutoFit/>
          </a:bodyPr>
          <a:lstStyle/>
          <a:p>
            <a:pPr algn="ctr"/>
            <a:r>
              <a:rPr lang="en-NZ" sz="1200" i="1" dirty="0"/>
              <a:t>‘I don’t need to bother rinsing it because machines clean the recycling’</a:t>
            </a:r>
          </a:p>
          <a:p>
            <a:pPr algn="ctr"/>
            <a:r>
              <a:rPr lang="en-NZ" sz="1200" i="1" dirty="0"/>
              <a:t>(21% vs. 10%).</a:t>
            </a:r>
          </a:p>
        </p:txBody>
      </p:sp>
      <p:sp>
        <p:nvSpPr>
          <p:cNvPr id="45" name="TextBox 44">
            <a:extLst>
              <a:ext uri="{FF2B5EF4-FFF2-40B4-BE49-F238E27FC236}">
                <a16:creationId xmlns:a16="http://schemas.microsoft.com/office/drawing/2014/main" id="{5BDE489B-7F3D-46A6-A866-A2C039A891F4}"/>
              </a:ext>
            </a:extLst>
          </p:cNvPr>
          <p:cNvSpPr txBox="1"/>
          <p:nvPr/>
        </p:nvSpPr>
        <p:spPr>
          <a:xfrm>
            <a:off x="7536090" y="5055924"/>
            <a:ext cx="1905048" cy="1015663"/>
          </a:xfrm>
          <a:prstGeom prst="rect">
            <a:avLst/>
          </a:prstGeom>
          <a:noFill/>
        </p:spPr>
        <p:txBody>
          <a:bodyPr wrap="square" rtlCol="0">
            <a:spAutoFit/>
          </a:bodyPr>
          <a:lstStyle/>
          <a:p>
            <a:pPr algn="ctr"/>
            <a:r>
              <a:rPr lang="en-NZ" sz="1200" i="1" dirty="0"/>
              <a:t>‘I  am confident that all the recyclable items I put in the recycling actually get recycled’</a:t>
            </a:r>
          </a:p>
          <a:p>
            <a:pPr algn="ctr"/>
            <a:r>
              <a:rPr lang="en-NZ" sz="1200" i="1" dirty="0"/>
              <a:t>(21% vs. 10%).</a:t>
            </a:r>
          </a:p>
        </p:txBody>
      </p:sp>
      <p:sp>
        <p:nvSpPr>
          <p:cNvPr id="46" name="TextBox 45">
            <a:extLst>
              <a:ext uri="{FF2B5EF4-FFF2-40B4-BE49-F238E27FC236}">
                <a16:creationId xmlns:a16="http://schemas.microsoft.com/office/drawing/2014/main" id="{B0B189A0-4CA4-4E64-BA50-113871DA17C1}"/>
              </a:ext>
            </a:extLst>
          </p:cNvPr>
          <p:cNvSpPr txBox="1"/>
          <p:nvPr/>
        </p:nvSpPr>
        <p:spPr>
          <a:xfrm>
            <a:off x="9938909" y="5038458"/>
            <a:ext cx="1905048" cy="830997"/>
          </a:xfrm>
          <a:prstGeom prst="rect">
            <a:avLst/>
          </a:prstGeom>
          <a:noFill/>
        </p:spPr>
        <p:txBody>
          <a:bodyPr wrap="square" rtlCol="0">
            <a:spAutoFit/>
          </a:bodyPr>
          <a:lstStyle/>
          <a:p>
            <a:pPr algn="ctr"/>
            <a:r>
              <a:rPr lang="en-NZ" sz="1200" i="1" dirty="0"/>
              <a:t>‘If there are any incorrect items in the recycling, it all gets dumped’</a:t>
            </a:r>
          </a:p>
          <a:p>
            <a:pPr algn="ctr"/>
            <a:r>
              <a:rPr lang="en-NZ" sz="1200" i="1" dirty="0"/>
              <a:t>(39% vs. 24%).</a:t>
            </a:r>
          </a:p>
        </p:txBody>
      </p:sp>
      <p:grpSp>
        <p:nvGrpSpPr>
          <p:cNvPr id="3" name="Group 2">
            <a:extLst>
              <a:ext uri="{FF2B5EF4-FFF2-40B4-BE49-F238E27FC236}">
                <a16:creationId xmlns:a16="http://schemas.microsoft.com/office/drawing/2014/main" id="{9D43B280-7B7B-4DE7-9206-13B79FDED2FF}"/>
              </a:ext>
            </a:extLst>
          </p:cNvPr>
          <p:cNvGrpSpPr/>
          <p:nvPr/>
        </p:nvGrpSpPr>
        <p:grpSpPr>
          <a:xfrm>
            <a:off x="6964815" y="2127353"/>
            <a:ext cx="2304207" cy="1506824"/>
            <a:chOff x="2741156" y="2127353"/>
            <a:chExt cx="2304207" cy="1506824"/>
          </a:xfrm>
        </p:grpSpPr>
        <p:sp>
          <p:nvSpPr>
            <p:cNvPr id="49" name="Rectangle 48">
              <a:extLst>
                <a:ext uri="{FF2B5EF4-FFF2-40B4-BE49-F238E27FC236}">
                  <a16:creationId xmlns:a16="http://schemas.microsoft.com/office/drawing/2014/main" id="{899678E2-4EBD-44B3-9479-2D29DF5A2F2A}"/>
                </a:ext>
              </a:extLst>
            </p:cNvPr>
            <p:cNvSpPr/>
            <p:nvPr/>
          </p:nvSpPr>
          <p:spPr>
            <a:xfrm>
              <a:off x="2741156" y="2128796"/>
              <a:ext cx="2304207" cy="1505381"/>
            </a:xfrm>
            <a:prstGeom prst="rect">
              <a:avLst/>
            </a:prstGeom>
            <a:solidFill>
              <a:srgbClr val="C9E4A6"/>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0" name="Rectangle 49">
              <a:extLst>
                <a:ext uri="{FF2B5EF4-FFF2-40B4-BE49-F238E27FC236}">
                  <a16:creationId xmlns:a16="http://schemas.microsoft.com/office/drawing/2014/main" id="{A78DB4B5-1041-4A75-883B-8F163309CDBC}"/>
                </a:ext>
              </a:extLst>
            </p:cNvPr>
            <p:cNvSpPr/>
            <p:nvPr/>
          </p:nvSpPr>
          <p:spPr>
            <a:xfrm>
              <a:off x="2741156" y="2128797"/>
              <a:ext cx="2304207" cy="290320"/>
            </a:xfrm>
            <a:prstGeom prst="rect">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1" name="TextBox 50">
              <a:extLst>
                <a:ext uri="{FF2B5EF4-FFF2-40B4-BE49-F238E27FC236}">
                  <a16:creationId xmlns:a16="http://schemas.microsoft.com/office/drawing/2014/main" id="{EEFD02EC-9D31-4354-95BF-28313B4A45BD}"/>
                </a:ext>
              </a:extLst>
            </p:cNvPr>
            <p:cNvSpPr txBox="1"/>
            <p:nvPr/>
          </p:nvSpPr>
          <p:spPr>
            <a:xfrm>
              <a:off x="3084124" y="2127353"/>
              <a:ext cx="1618272" cy="307777"/>
            </a:xfrm>
            <a:prstGeom prst="rect">
              <a:avLst/>
            </a:prstGeom>
            <a:noFill/>
          </p:spPr>
          <p:txBody>
            <a:bodyPr wrap="square" rtlCol="0">
              <a:spAutoFit/>
            </a:bodyPr>
            <a:lstStyle/>
            <a:p>
              <a:pPr algn="ctr"/>
              <a:r>
                <a:rPr lang="en-NZ" sz="1400" b="1" i="1" dirty="0"/>
                <a:t>Those aged over 50</a:t>
              </a:r>
            </a:p>
          </p:txBody>
        </p:sp>
        <p:sp>
          <p:nvSpPr>
            <p:cNvPr id="52" name="TextBox 51">
              <a:extLst>
                <a:ext uri="{FF2B5EF4-FFF2-40B4-BE49-F238E27FC236}">
                  <a16:creationId xmlns:a16="http://schemas.microsoft.com/office/drawing/2014/main" id="{A2670F3B-F0C0-479B-8638-B01273F77B63}"/>
                </a:ext>
              </a:extLst>
            </p:cNvPr>
            <p:cNvSpPr txBox="1"/>
            <p:nvPr/>
          </p:nvSpPr>
          <p:spPr>
            <a:xfrm>
              <a:off x="2741156" y="2483830"/>
              <a:ext cx="2304206" cy="1015663"/>
            </a:xfrm>
            <a:prstGeom prst="rect">
              <a:avLst/>
            </a:prstGeom>
            <a:noFill/>
          </p:spPr>
          <p:txBody>
            <a:bodyPr wrap="square" rtlCol="0">
              <a:spAutoFit/>
            </a:bodyPr>
            <a:lstStyle/>
            <a:p>
              <a:pPr algn="ctr"/>
              <a:r>
                <a:rPr lang="en-NZ" sz="1200" b="1" i="1" u="sng" dirty="0"/>
                <a:t>More</a:t>
              </a:r>
              <a:r>
                <a:rPr lang="en-NZ" sz="1200" i="1" dirty="0"/>
                <a:t> likely than average to think that ‘when New Zealand sends recycling to other countries it just creates a waste problem over there’ (77% vs. 67%).</a:t>
              </a:r>
              <a:endParaRPr lang="en-NZ" sz="1200" b="1" i="1" u="sng" dirty="0"/>
            </a:p>
          </p:txBody>
        </p:sp>
      </p:grpSp>
      <p:grpSp>
        <p:nvGrpSpPr>
          <p:cNvPr id="7" name="Group 6">
            <a:extLst>
              <a:ext uri="{FF2B5EF4-FFF2-40B4-BE49-F238E27FC236}">
                <a16:creationId xmlns:a16="http://schemas.microsoft.com/office/drawing/2014/main" id="{2D21D48B-0FE9-46B4-A86F-F729A164A5C4}"/>
              </a:ext>
            </a:extLst>
          </p:cNvPr>
          <p:cNvGrpSpPr/>
          <p:nvPr/>
        </p:nvGrpSpPr>
        <p:grpSpPr>
          <a:xfrm>
            <a:off x="2763069" y="2127353"/>
            <a:ext cx="3982762" cy="1516104"/>
            <a:chOff x="5157927" y="2127353"/>
            <a:chExt cx="3982762" cy="1516104"/>
          </a:xfrm>
        </p:grpSpPr>
        <p:sp>
          <p:nvSpPr>
            <p:cNvPr id="30" name="Rectangle 29">
              <a:extLst>
                <a:ext uri="{FF2B5EF4-FFF2-40B4-BE49-F238E27FC236}">
                  <a16:creationId xmlns:a16="http://schemas.microsoft.com/office/drawing/2014/main" id="{908E2CCB-7AD6-4E6B-85CF-450CBD3B18D2}"/>
                </a:ext>
              </a:extLst>
            </p:cNvPr>
            <p:cNvSpPr/>
            <p:nvPr/>
          </p:nvSpPr>
          <p:spPr>
            <a:xfrm>
              <a:off x="5157927" y="2138076"/>
              <a:ext cx="3982762" cy="1505381"/>
            </a:xfrm>
            <a:prstGeom prst="rect">
              <a:avLst/>
            </a:prstGeom>
            <a:solidFill>
              <a:srgbClr val="C9E4A6"/>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4" name="Rectangle 33">
              <a:extLst>
                <a:ext uri="{FF2B5EF4-FFF2-40B4-BE49-F238E27FC236}">
                  <a16:creationId xmlns:a16="http://schemas.microsoft.com/office/drawing/2014/main" id="{9A833F62-1B2B-4331-9AEA-E3AEBD2C102D}"/>
                </a:ext>
              </a:extLst>
            </p:cNvPr>
            <p:cNvSpPr/>
            <p:nvPr/>
          </p:nvSpPr>
          <p:spPr>
            <a:xfrm>
              <a:off x="5157927" y="2138077"/>
              <a:ext cx="3982762" cy="290320"/>
            </a:xfrm>
            <a:prstGeom prst="rect">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7" name="TextBox 36">
              <a:extLst>
                <a:ext uri="{FF2B5EF4-FFF2-40B4-BE49-F238E27FC236}">
                  <a16:creationId xmlns:a16="http://schemas.microsoft.com/office/drawing/2014/main" id="{A2F439B8-015F-4758-8ECD-8E0EFE1AEBD3}"/>
                </a:ext>
              </a:extLst>
            </p:cNvPr>
            <p:cNvSpPr txBox="1"/>
            <p:nvPr/>
          </p:nvSpPr>
          <p:spPr>
            <a:xfrm>
              <a:off x="5461908" y="2127353"/>
              <a:ext cx="3374800" cy="307777"/>
            </a:xfrm>
            <a:prstGeom prst="rect">
              <a:avLst/>
            </a:prstGeom>
            <a:noFill/>
          </p:spPr>
          <p:txBody>
            <a:bodyPr wrap="square" rtlCol="0">
              <a:spAutoFit/>
            </a:bodyPr>
            <a:lstStyle/>
            <a:p>
              <a:pPr algn="ctr"/>
              <a:r>
                <a:rPr lang="en-NZ" sz="1400" b="1" i="1" dirty="0"/>
                <a:t>Those aged 18-29</a:t>
              </a:r>
            </a:p>
          </p:txBody>
        </p:sp>
        <p:sp>
          <p:nvSpPr>
            <p:cNvPr id="40" name="TextBox 39">
              <a:extLst>
                <a:ext uri="{FF2B5EF4-FFF2-40B4-BE49-F238E27FC236}">
                  <a16:creationId xmlns:a16="http://schemas.microsoft.com/office/drawing/2014/main" id="{87F1234B-1CB7-4C70-9499-C9C08D79D1A6}"/>
                </a:ext>
              </a:extLst>
            </p:cNvPr>
            <p:cNvSpPr txBox="1"/>
            <p:nvPr/>
          </p:nvSpPr>
          <p:spPr>
            <a:xfrm>
              <a:off x="7217480" y="2536068"/>
              <a:ext cx="1908699" cy="1015663"/>
            </a:xfrm>
            <a:prstGeom prst="rect">
              <a:avLst/>
            </a:prstGeom>
            <a:noFill/>
          </p:spPr>
          <p:txBody>
            <a:bodyPr wrap="square" rtlCol="0">
              <a:spAutoFit/>
            </a:bodyPr>
            <a:lstStyle/>
            <a:p>
              <a:pPr algn="ctr"/>
              <a:r>
                <a:rPr lang="en-NZ" sz="1200" b="1" i="1" u="sng" dirty="0"/>
                <a:t>More</a:t>
              </a:r>
              <a:r>
                <a:rPr lang="en-NZ" sz="1200" i="1" dirty="0"/>
                <a:t> likely than average to think that ‘it’s OK to put a few incorrect items in the recycling because it will be sorted later’ (33% vs. 20%).</a:t>
              </a:r>
              <a:endParaRPr lang="en-NZ" sz="1200" b="1" i="1" u="sng" dirty="0"/>
            </a:p>
          </p:txBody>
        </p:sp>
        <p:sp>
          <p:nvSpPr>
            <p:cNvPr id="53" name="Rectangle 52">
              <a:extLst>
                <a:ext uri="{FF2B5EF4-FFF2-40B4-BE49-F238E27FC236}">
                  <a16:creationId xmlns:a16="http://schemas.microsoft.com/office/drawing/2014/main" id="{BEBEAF0F-BD06-4EBA-AA0F-0D3EE5541001}"/>
                </a:ext>
              </a:extLst>
            </p:cNvPr>
            <p:cNvSpPr/>
            <p:nvPr/>
          </p:nvSpPr>
          <p:spPr>
            <a:xfrm>
              <a:off x="5223249" y="2536068"/>
              <a:ext cx="1979721" cy="830997"/>
            </a:xfrm>
            <a:prstGeom prst="rect">
              <a:avLst/>
            </a:prstGeom>
          </p:spPr>
          <p:txBody>
            <a:bodyPr wrap="square">
              <a:spAutoFit/>
            </a:bodyPr>
            <a:lstStyle/>
            <a:p>
              <a:pPr algn="ctr"/>
              <a:r>
                <a:rPr lang="en-NZ" sz="1200" b="1" i="1" u="sng" dirty="0"/>
                <a:t>More</a:t>
              </a:r>
              <a:r>
                <a:rPr lang="en-NZ" sz="1200" i="1" dirty="0"/>
                <a:t> likely to agree that ‘All New Zealand's recycling goes to other countries’ (35% vs. 20%).</a:t>
              </a:r>
            </a:p>
          </p:txBody>
        </p:sp>
      </p:grpSp>
    </p:spTree>
    <p:extLst>
      <p:ext uri="{BB962C8B-B14F-4D97-AF65-F5344CB8AC3E}">
        <p14:creationId xmlns:p14="http://schemas.microsoft.com/office/powerpoint/2010/main" val="1070621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C8BFEBA-3833-4747-A5E2-D2FF2868E9FF}"/>
              </a:ext>
            </a:extLst>
          </p:cNvPr>
          <p:cNvGraphicFramePr>
            <a:graphicFrameLocks noGrp="1"/>
          </p:cNvGraphicFramePr>
          <p:nvPr>
            <p:extLst>
              <p:ext uri="{D42A27DB-BD31-4B8C-83A1-F6EECF244321}">
                <p14:modId xmlns:p14="http://schemas.microsoft.com/office/powerpoint/2010/main" val="232502119"/>
              </p:ext>
            </p:extLst>
          </p:nvPr>
        </p:nvGraphicFramePr>
        <p:xfrm>
          <a:off x="5931965" y="1694816"/>
          <a:ext cx="1092200" cy="4690231"/>
        </p:xfrm>
        <a:graphic>
          <a:graphicData uri="http://schemas.openxmlformats.org/drawingml/2006/table">
            <a:tbl>
              <a:tblPr firstRow="1" bandRow="1">
                <a:tableStyleId>{5C22544A-7EE6-4342-B048-85BDC9FD1C3A}</a:tableStyleId>
              </a:tblPr>
              <a:tblGrid>
                <a:gridCol w="1092200">
                  <a:extLst>
                    <a:ext uri="{9D8B030D-6E8A-4147-A177-3AD203B41FA5}">
                      <a16:colId xmlns:a16="http://schemas.microsoft.com/office/drawing/2014/main" val="552255928"/>
                    </a:ext>
                  </a:extLst>
                </a:gridCol>
              </a:tblGrid>
              <a:tr h="228429">
                <a:tc>
                  <a:txBody>
                    <a:bodyPr/>
                    <a:lstStyle/>
                    <a:p>
                      <a:pPr algn="ctr"/>
                      <a:r>
                        <a:rPr lang="en-NZ" sz="1000" dirty="0">
                          <a:solidFill>
                            <a:schemeClr val="tx1">
                              <a:lumMod val="65000"/>
                              <a:lumOff val="35000"/>
                            </a:schemeClr>
                          </a:solidFill>
                        </a:rPr>
                        <a:t>New Zealand %</a:t>
                      </a:r>
                    </a:p>
                  </a:txBody>
                  <a:tcPr>
                    <a:solidFill>
                      <a:schemeClr val="bg1"/>
                    </a:solidFill>
                  </a:tcPr>
                </a:tc>
                <a:extLst>
                  <a:ext uri="{0D108BD9-81ED-4DB2-BD59-A6C34878D82A}">
                    <a16:rowId xmlns:a16="http://schemas.microsoft.com/office/drawing/2014/main" val="1541443337"/>
                  </a:ext>
                </a:extLst>
              </a:tr>
              <a:tr h="418464">
                <a:tc>
                  <a:txBody>
                    <a:bodyPr/>
                    <a:lstStyle/>
                    <a:p>
                      <a:pPr algn="ctr"/>
                      <a:r>
                        <a:rPr lang="en-NZ" sz="1000" b="1" dirty="0">
                          <a:solidFill>
                            <a:schemeClr val="tx1">
                              <a:lumMod val="65000"/>
                              <a:lumOff val="35000"/>
                            </a:schemeClr>
                          </a:solidFill>
                        </a:rPr>
                        <a:t>53</a:t>
                      </a:r>
                    </a:p>
                  </a:txBody>
                  <a:tcPr marL="0" marR="0" marT="0" marB="0">
                    <a:solidFill>
                      <a:schemeClr val="bg1"/>
                    </a:solidFill>
                  </a:tcPr>
                </a:tc>
                <a:extLst>
                  <a:ext uri="{0D108BD9-81ED-4DB2-BD59-A6C34878D82A}">
                    <a16:rowId xmlns:a16="http://schemas.microsoft.com/office/drawing/2014/main" val="180131042"/>
                  </a:ext>
                </a:extLst>
              </a:tr>
              <a:tr h="204557">
                <a:tc>
                  <a:txBody>
                    <a:bodyPr/>
                    <a:lstStyle/>
                    <a:p>
                      <a:pPr algn="ctr"/>
                      <a:endParaRPr lang="en-NZ" sz="1000" b="1" dirty="0">
                        <a:solidFill>
                          <a:schemeClr val="tx1">
                            <a:lumMod val="65000"/>
                            <a:lumOff val="35000"/>
                          </a:schemeClr>
                        </a:solidFill>
                      </a:endParaRPr>
                    </a:p>
                  </a:txBody>
                  <a:tcPr marL="0" marR="0" marT="0" marB="0">
                    <a:solidFill>
                      <a:schemeClr val="bg1"/>
                    </a:solidFill>
                  </a:tcPr>
                </a:tc>
                <a:extLst>
                  <a:ext uri="{0D108BD9-81ED-4DB2-BD59-A6C34878D82A}">
                    <a16:rowId xmlns:a16="http://schemas.microsoft.com/office/drawing/2014/main" val="4138044640"/>
                  </a:ext>
                </a:extLst>
              </a:tr>
              <a:tr h="204557">
                <a:tc>
                  <a:txBody>
                    <a:bodyPr/>
                    <a:lstStyle/>
                    <a:p>
                      <a:pPr algn="ctr"/>
                      <a:endParaRPr lang="en-NZ" sz="1000" dirty="0">
                        <a:solidFill>
                          <a:schemeClr val="tx1">
                            <a:lumMod val="65000"/>
                            <a:lumOff val="35000"/>
                          </a:schemeClr>
                        </a:solidFill>
                      </a:endParaRPr>
                    </a:p>
                  </a:txBody>
                  <a:tcPr marL="0" marR="0" marT="0" marB="0">
                    <a:solidFill>
                      <a:schemeClr val="bg1"/>
                    </a:solidFill>
                  </a:tcPr>
                </a:tc>
                <a:extLst>
                  <a:ext uri="{0D108BD9-81ED-4DB2-BD59-A6C34878D82A}">
                    <a16:rowId xmlns:a16="http://schemas.microsoft.com/office/drawing/2014/main" val="3181275454"/>
                  </a:ext>
                </a:extLst>
              </a:tr>
              <a:tr h="204557">
                <a:tc>
                  <a:txBody>
                    <a:bodyPr/>
                    <a:lstStyle/>
                    <a:p>
                      <a:pPr algn="ctr"/>
                      <a:endParaRPr lang="en-NZ" sz="1000" dirty="0">
                        <a:solidFill>
                          <a:schemeClr val="tx1">
                            <a:lumMod val="65000"/>
                            <a:lumOff val="35000"/>
                          </a:schemeClr>
                        </a:solidFill>
                      </a:endParaRPr>
                    </a:p>
                  </a:txBody>
                  <a:tcPr marL="0" marR="0" marT="0" marB="0">
                    <a:solidFill>
                      <a:schemeClr val="bg1"/>
                    </a:solidFill>
                  </a:tcPr>
                </a:tc>
                <a:extLst>
                  <a:ext uri="{0D108BD9-81ED-4DB2-BD59-A6C34878D82A}">
                    <a16:rowId xmlns:a16="http://schemas.microsoft.com/office/drawing/2014/main" val="1320074129"/>
                  </a:ext>
                </a:extLst>
              </a:tr>
              <a:tr h="204557">
                <a:tc>
                  <a:txBody>
                    <a:bodyPr/>
                    <a:lstStyle/>
                    <a:p>
                      <a:pPr algn="ctr"/>
                      <a:endParaRPr lang="en-NZ" sz="1000" dirty="0">
                        <a:solidFill>
                          <a:schemeClr val="tx1">
                            <a:lumMod val="65000"/>
                            <a:lumOff val="35000"/>
                          </a:schemeClr>
                        </a:solidFill>
                      </a:endParaRPr>
                    </a:p>
                  </a:txBody>
                  <a:tcPr marL="0" marR="0" marT="0" marB="0">
                    <a:solidFill>
                      <a:schemeClr val="bg1"/>
                    </a:solidFill>
                  </a:tcPr>
                </a:tc>
                <a:extLst>
                  <a:ext uri="{0D108BD9-81ED-4DB2-BD59-A6C34878D82A}">
                    <a16:rowId xmlns:a16="http://schemas.microsoft.com/office/drawing/2014/main" val="3611089388"/>
                  </a:ext>
                </a:extLst>
              </a:tr>
              <a:tr h="204557">
                <a:tc>
                  <a:txBody>
                    <a:bodyPr/>
                    <a:lstStyle/>
                    <a:p>
                      <a:pPr algn="ctr"/>
                      <a:endParaRPr lang="en-NZ" sz="1000" dirty="0">
                        <a:solidFill>
                          <a:schemeClr val="tx1">
                            <a:lumMod val="65000"/>
                            <a:lumOff val="35000"/>
                          </a:schemeClr>
                        </a:solidFill>
                      </a:endParaRPr>
                    </a:p>
                  </a:txBody>
                  <a:tcPr marL="0" marR="0" marT="0" marB="0">
                    <a:solidFill>
                      <a:schemeClr val="bg1"/>
                    </a:solidFill>
                  </a:tcPr>
                </a:tc>
                <a:extLst>
                  <a:ext uri="{0D108BD9-81ED-4DB2-BD59-A6C34878D82A}">
                    <a16:rowId xmlns:a16="http://schemas.microsoft.com/office/drawing/2014/main" val="3389512711"/>
                  </a:ext>
                </a:extLst>
              </a:tr>
              <a:tr h="204557">
                <a:tc>
                  <a:txBody>
                    <a:bodyPr/>
                    <a:lstStyle/>
                    <a:p>
                      <a:pPr algn="ctr"/>
                      <a:endParaRPr lang="en-NZ" sz="1000" dirty="0">
                        <a:solidFill>
                          <a:schemeClr val="tx1">
                            <a:lumMod val="65000"/>
                            <a:lumOff val="35000"/>
                          </a:schemeClr>
                        </a:solidFill>
                      </a:endParaRPr>
                    </a:p>
                  </a:txBody>
                  <a:tcPr marL="0" marR="0" marT="0" marB="0">
                    <a:solidFill>
                      <a:schemeClr val="bg1"/>
                    </a:solidFill>
                  </a:tcPr>
                </a:tc>
                <a:extLst>
                  <a:ext uri="{0D108BD9-81ED-4DB2-BD59-A6C34878D82A}">
                    <a16:rowId xmlns:a16="http://schemas.microsoft.com/office/drawing/2014/main" val="614333147"/>
                  </a:ext>
                </a:extLst>
              </a:tr>
              <a:tr h="235698">
                <a:tc>
                  <a:txBody>
                    <a:bodyPr/>
                    <a:lstStyle/>
                    <a:p>
                      <a:pPr algn="ctr"/>
                      <a:endParaRPr lang="en-NZ" sz="1000" dirty="0">
                        <a:solidFill>
                          <a:schemeClr val="tx1">
                            <a:lumMod val="65000"/>
                            <a:lumOff val="35000"/>
                          </a:schemeClr>
                        </a:solidFill>
                      </a:endParaRPr>
                    </a:p>
                  </a:txBody>
                  <a:tcPr marL="0" marR="0" marT="0" marB="0">
                    <a:solidFill>
                      <a:schemeClr val="bg1"/>
                    </a:solidFill>
                  </a:tcPr>
                </a:tc>
                <a:extLst>
                  <a:ext uri="{0D108BD9-81ED-4DB2-BD59-A6C34878D82A}">
                    <a16:rowId xmlns:a16="http://schemas.microsoft.com/office/drawing/2014/main" val="8287526"/>
                  </a:ext>
                </a:extLst>
              </a:tr>
              <a:tr h="214630">
                <a:tc>
                  <a:txBody>
                    <a:bodyPr/>
                    <a:lstStyle/>
                    <a:p>
                      <a:pPr algn="ctr"/>
                      <a:endParaRPr lang="en-NZ" sz="1000" b="1" dirty="0">
                        <a:solidFill>
                          <a:schemeClr val="tx1">
                            <a:lumMod val="65000"/>
                            <a:lumOff val="35000"/>
                          </a:schemeClr>
                        </a:solidFill>
                      </a:endParaRPr>
                    </a:p>
                  </a:txBody>
                  <a:tcPr marL="0" marR="0" marT="0" marB="0">
                    <a:solidFill>
                      <a:schemeClr val="bg1"/>
                    </a:solidFill>
                  </a:tcPr>
                </a:tc>
                <a:extLst>
                  <a:ext uri="{0D108BD9-81ED-4DB2-BD59-A6C34878D82A}">
                    <a16:rowId xmlns:a16="http://schemas.microsoft.com/office/drawing/2014/main" val="1171872730"/>
                  </a:ext>
                </a:extLst>
              </a:tr>
              <a:tr h="214630">
                <a:tc>
                  <a:txBody>
                    <a:bodyPr/>
                    <a:lstStyle/>
                    <a:p>
                      <a:pPr algn="ctr"/>
                      <a:endParaRPr lang="en-NZ" sz="1000" dirty="0">
                        <a:solidFill>
                          <a:schemeClr val="tx1">
                            <a:lumMod val="65000"/>
                            <a:lumOff val="35000"/>
                          </a:schemeClr>
                        </a:solidFill>
                      </a:endParaRPr>
                    </a:p>
                  </a:txBody>
                  <a:tcPr marL="0" marR="0" marT="0" marB="0">
                    <a:solidFill>
                      <a:schemeClr val="bg1"/>
                    </a:solidFill>
                  </a:tcPr>
                </a:tc>
                <a:extLst>
                  <a:ext uri="{0D108BD9-81ED-4DB2-BD59-A6C34878D82A}">
                    <a16:rowId xmlns:a16="http://schemas.microsoft.com/office/drawing/2014/main" val="2508893721"/>
                  </a:ext>
                </a:extLst>
              </a:tr>
              <a:tr h="214630">
                <a:tc>
                  <a:txBody>
                    <a:bodyPr/>
                    <a:lstStyle/>
                    <a:p>
                      <a:pPr algn="ctr"/>
                      <a:endParaRPr lang="en-NZ" sz="1000" dirty="0">
                        <a:solidFill>
                          <a:schemeClr val="tx1">
                            <a:lumMod val="65000"/>
                            <a:lumOff val="35000"/>
                          </a:schemeClr>
                        </a:solidFill>
                      </a:endParaRPr>
                    </a:p>
                  </a:txBody>
                  <a:tcPr marL="0" marR="0" marT="0" marB="0">
                    <a:solidFill>
                      <a:schemeClr val="bg1"/>
                    </a:solidFill>
                  </a:tcPr>
                </a:tc>
                <a:extLst>
                  <a:ext uri="{0D108BD9-81ED-4DB2-BD59-A6C34878D82A}">
                    <a16:rowId xmlns:a16="http://schemas.microsoft.com/office/drawing/2014/main" val="2019613852"/>
                  </a:ext>
                </a:extLst>
              </a:tr>
              <a:tr h="214630">
                <a:tc>
                  <a:txBody>
                    <a:bodyPr/>
                    <a:lstStyle/>
                    <a:p>
                      <a:pPr algn="ctr"/>
                      <a:endParaRPr lang="en-NZ" sz="1000" dirty="0">
                        <a:solidFill>
                          <a:schemeClr val="tx1">
                            <a:lumMod val="65000"/>
                            <a:lumOff val="35000"/>
                          </a:schemeClr>
                        </a:solidFill>
                      </a:endParaRPr>
                    </a:p>
                  </a:txBody>
                  <a:tcPr marL="0" marR="0" marT="0" marB="0">
                    <a:solidFill>
                      <a:schemeClr val="bg1"/>
                    </a:solidFill>
                  </a:tcPr>
                </a:tc>
                <a:extLst>
                  <a:ext uri="{0D108BD9-81ED-4DB2-BD59-A6C34878D82A}">
                    <a16:rowId xmlns:a16="http://schemas.microsoft.com/office/drawing/2014/main" val="800969495"/>
                  </a:ext>
                </a:extLst>
              </a:tr>
              <a:tr h="214630">
                <a:tc>
                  <a:txBody>
                    <a:bodyPr/>
                    <a:lstStyle/>
                    <a:p>
                      <a:pPr algn="ctr"/>
                      <a:endParaRPr lang="en-NZ" sz="1000" dirty="0">
                        <a:solidFill>
                          <a:schemeClr val="tx1">
                            <a:lumMod val="65000"/>
                            <a:lumOff val="35000"/>
                          </a:schemeClr>
                        </a:solidFill>
                      </a:endParaRPr>
                    </a:p>
                  </a:txBody>
                  <a:tcPr marL="0" marR="0" marT="0" marB="0">
                    <a:solidFill>
                      <a:schemeClr val="bg1"/>
                    </a:solidFill>
                  </a:tcPr>
                </a:tc>
                <a:extLst>
                  <a:ext uri="{0D108BD9-81ED-4DB2-BD59-A6C34878D82A}">
                    <a16:rowId xmlns:a16="http://schemas.microsoft.com/office/drawing/2014/main" val="2996081243"/>
                  </a:ext>
                </a:extLst>
              </a:tr>
              <a:tr h="214630">
                <a:tc>
                  <a:txBody>
                    <a:bodyPr/>
                    <a:lstStyle/>
                    <a:p>
                      <a:pPr algn="ctr"/>
                      <a:endParaRPr lang="en-NZ" sz="1000" dirty="0">
                        <a:solidFill>
                          <a:schemeClr val="tx1">
                            <a:lumMod val="65000"/>
                            <a:lumOff val="35000"/>
                          </a:schemeClr>
                        </a:solidFill>
                      </a:endParaRPr>
                    </a:p>
                  </a:txBody>
                  <a:tcPr marL="0" marR="0" marT="0" marB="0">
                    <a:solidFill>
                      <a:schemeClr val="bg1"/>
                    </a:solidFill>
                  </a:tcPr>
                </a:tc>
                <a:extLst>
                  <a:ext uri="{0D108BD9-81ED-4DB2-BD59-A6C34878D82A}">
                    <a16:rowId xmlns:a16="http://schemas.microsoft.com/office/drawing/2014/main" val="1946091290"/>
                  </a:ext>
                </a:extLst>
              </a:tr>
              <a:tr h="214630">
                <a:tc>
                  <a:txBody>
                    <a:bodyPr/>
                    <a:lstStyle/>
                    <a:p>
                      <a:pPr algn="ctr"/>
                      <a:endParaRPr lang="en-NZ" sz="1000" dirty="0">
                        <a:solidFill>
                          <a:schemeClr val="tx1">
                            <a:lumMod val="65000"/>
                            <a:lumOff val="35000"/>
                          </a:schemeClr>
                        </a:solidFill>
                      </a:endParaRPr>
                    </a:p>
                  </a:txBody>
                  <a:tcPr marL="0" marR="0" marT="0" marB="0">
                    <a:solidFill>
                      <a:schemeClr val="bg1"/>
                    </a:solidFill>
                  </a:tcPr>
                </a:tc>
                <a:extLst>
                  <a:ext uri="{0D108BD9-81ED-4DB2-BD59-A6C34878D82A}">
                    <a16:rowId xmlns:a16="http://schemas.microsoft.com/office/drawing/2014/main" val="647771905"/>
                  </a:ext>
                </a:extLst>
              </a:tr>
              <a:tr h="214630">
                <a:tc>
                  <a:txBody>
                    <a:bodyPr/>
                    <a:lstStyle/>
                    <a:p>
                      <a:pPr algn="ctr"/>
                      <a:endParaRPr lang="en-NZ" sz="1000" dirty="0">
                        <a:solidFill>
                          <a:schemeClr val="tx1">
                            <a:lumMod val="65000"/>
                            <a:lumOff val="35000"/>
                          </a:schemeClr>
                        </a:solidFill>
                      </a:endParaRPr>
                    </a:p>
                  </a:txBody>
                  <a:tcPr marL="0" marR="0" marT="0" marB="0">
                    <a:solidFill>
                      <a:schemeClr val="bg1"/>
                    </a:solidFill>
                  </a:tcPr>
                </a:tc>
                <a:extLst>
                  <a:ext uri="{0D108BD9-81ED-4DB2-BD59-A6C34878D82A}">
                    <a16:rowId xmlns:a16="http://schemas.microsoft.com/office/drawing/2014/main" val="1263688462"/>
                  </a:ext>
                </a:extLst>
              </a:tr>
              <a:tr h="162560">
                <a:tc>
                  <a:txBody>
                    <a:bodyPr/>
                    <a:lstStyle/>
                    <a:p>
                      <a:pPr algn="ctr"/>
                      <a:endParaRPr lang="en-NZ" sz="1000" dirty="0">
                        <a:solidFill>
                          <a:schemeClr val="tx1">
                            <a:lumMod val="65000"/>
                            <a:lumOff val="35000"/>
                          </a:schemeClr>
                        </a:solidFill>
                      </a:endParaRPr>
                    </a:p>
                  </a:txBody>
                  <a:tcPr marL="0" marR="0" marT="0" marB="0">
                    <a:solidFill>
                      <a:schemeClr val="bg1"/>
                    </a:solidFill>
                  </a:tcPr>
                </a:tc>
                <a:extLst>
                  <a:ext uri="{0D108BD9-81ED-4DB2-BD59-A6C34878D82A}">
                    <a16:rowId xmlns:a16="http://schemas.microsoft.com/office/drawing/2014/main" val="456363640"/>
                  </a:ext>
                </a:extLst>
              </a:tr>
              <a:tr h="228429">
                <a:tc>
                  <a:txBody>
                    <a:bodyPr/>
                    <a:lstStyle/>
                    <a:p>
                      <a:pPr algn="ctr"/>
                      <a:endParaRPr lang="en-NZ" sz="1000" b="1" dirty="0">
                        <a:solidFill>
                          <a:schemeClr val="tx1">
                            <a:lumMod val="65000"/>
                            <a:lumOff val="35000"/>
                          </a:schemeClr>
                        </a:solidFill>
                      </a:endParaRPr>
                    </a:p>
                  </a:txBody>
                  <a:tcPr marL="0" marR="0" marT="0" marB="0">
                    <a:solidFill>
                      <a:schemeClr val="bg1"/>
                    </a:solidFill>
                  </a:tcPr>
                </a:tc>
                <a:extLst>
                  <a:ext uri="{0D108BD9-81ED-4DB2-BD59-A6C34878D82A}">
                    <a16:rowId xmlns:a16="http://schemas.microsoft.com/office/drawing/2014/main" val="2505956001"/>
                  </a:ext>
                </a:extLst>
              </a:tr>
              <a:tr h="228429">
                <a:tc>
                  <a:txBody>
                    <a:bodyPr/>
                    <a:lstStyle/>
                    <a:p>
                      <a:pPr algn="ctr"/>
                      <a:endParaRPr lang="en-NZ" sz="1000" dirty="0">
                        <a:solidFill>
                          <a:schemeClr val="tx1">
                            <a:lumMod val="65000"/>
                            <a:lumOff val="35000"/>
                          </a:schemeClr>
                        </a:solidFill>
                      </a:endParaRPr>
                    </a:p>
                  </a:txBody>
                  <a:tcPr marL="0" marR="0" marT="0" marB="0">
                    <a:solidFill>
                      <a:schemeClr val="bg1"/>
                    </a:solidFill>
                  </a:tcPr>
                </a:tc>
                <a:extLst>
                  <a:ext uri="{0D108BD9-81ED-4DB2-BD59-A6C34878D82A}">
                    <a16:rowId xmlns:a16="http://schemas.microsoft.com/office/drawing/2014/main" val="794677589"/>
                  </a:ext>
                </a:extLst>
              </a:tr>
              <a:tr h="228429">
                <a:tc>
                  <a:txBody>
                    <a:bodyPr/>
                    <a:lstStyle/>
                    <a:p>
                      <a:pPr algn="ctr"/>
                      <a:endParaRPr lang="en-NZ" sz="1000" dirty="0">
                        <a:solidFill>
                          <a:schemeClr val="tx1">
                            <a:lumMod val="65000"/>
                            <a:lumOff val="35000"/>
                          </a:schemeClr>
                        </a:solidFill>
                      </a:endParaRPr>
                    </a:p>
                  </a:txBody>
                  <a:tcPr marL="0" marR="0" marT="0" marB="0">
                    <a:solidFill>
                      <a:schemeClr val="bg1"/>
                    </a:solidFill>
                  </a:tcPr>
                </a:tc>
                <a:extLst>
                  <a:ext uri="{0D108BD9-81ED-4DB2-BD59-A6C34878D82A}">
                    <a16:rowId xmlns:a16="http://schemas.microsoft.com/office/drawing/2014/main" val="3657884335"/>
                  </a:ext>
                </a:extLst>
              </a:tr>
            </a:tbl>
          </a:graphicData>
        </a:graphic>
      </p:graphicFrame>
      <p:sp>
        <p:nvSpPr>
          <p:cNvPr id="2" name="Title 1">
            <a:extLst>
              <a:ext uri="{FF2B5EF4-FFF2-40B4-BE49-F238E27FC236}">
                <a16:creationId xmlns:a16="http://schemas.microsoft.com/office/drawing/2014/main" id="{F2142BDC-6CDC-4B43-B641-F968D2117042}"/>
              </a:ext>
            </a:extLst>
          </p:cNvPr>
          <p:cNvSpPr>
            <a:spLocks noGrp="1"/>
          </p:cNvSpPr>
          <p:nvPr>
            <p:ph type="title"/>
          </p:nvPr>
        </p:nvSpPr>
        <p:spPr/>
        <p:txBody>
          <a:bodyPr>
            <a:normAutofit fontScale="90000"/>
          </a:bodyPr>
          <a:lstStyle/>
          <a:p>
            <a:pPr>
              <a:lnSpc>
                <a:spcPct val="100000"/>
              </a:lnSpc>
            </a:pPr>
            <a:r>
              <a:rPr lang="en-NZ" sz="1400" dirty="0"/>
              <a:t>RECYCLING PAIN POINTS: </a:t>
            </a:r>
            <a:r>
              <a:rPr lang="en-NZ" sz="1400" b="0" dirty="0"/>
              <a:t>Fifty-six percent of Wellington City respondents name something that annoys them about recycling (this is higher than the national sample). For those who provided a response, uncertainty around what can be recycled is the single biggest pain point. Wellington City respondents mention this more often than the national sample. This is an important pain point to address, as ensuring that recycling is seen as easy is the primary driver to being a committed recycler. This also reflects Wellington City respondents’ lower levels of confidence in their recycling ability.</a:t>
            </a:r>
            <a:endParaRPr lang="en-NZ" sz="1600" dirty="0">
              <a:highlight>
                <a:srgbClr val="FFFF00"/>
              </a:highlight>
            </a:endParaRPr>
          </a:p>
        </p:txBody>
      </p:sp>
      <p:graphicFrame>
        <p:nvGraphicFramePr>
          <p:cNvPr id="4" name="Chart 3">
            <a:extLst>
              <a:ext uri="{FF2B5EF4-FFF2-40B4-BE49-F238E27FC236}">
                <a16:creationId xmlns:a16="http://schemas.microsoft.com/office/drawing/2014/main" id="{2F5270C9-FED2-442F-B318-4B645A19A6D8}"/>
              </a:ext>
            </a:extLst>
          </p:cNvPr>
          <p:cNvGraphicFramePr/>
          <p:nvPr>
            <p:extLst>
              <p:ext uri="{D42A27DB-BD31-4B8C-83A1-F6EECF244321}">
                <p14:modId xmlns:p14="http://schemas.microsoft.com/office/powerpoint/2010/main" val="3544449896"/>
              </p:ext>
            </p:extLst>
          </p:nvPr>
        </p:nvGraphicFramePr>
        <p:xfrm>
          <a:off x="-43908" y="1300127"/>
          <a:ext cx="6139908" cy="5133974"/>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9F861222-B78F-4485-9AAB-6C1D17E1C9D1}"/>
              </a:ext>
            </a:extLst>
          </p:cNvPr>
          <p:cNvSpPr txBox="1"/>
          <p:nvPr/>
        </p:nvSpPr>
        <p:spPr>
          <a:xfrm>
            <a:off x="61846" y="6408244"/>
            <a:ext cx="5206440" cy="461665"/>
          </a:xfrm>
          <a:prstGeom prst="rect">
            <a:avLst/>
          </a:prstGeom>
          <a:noFill/>
        </p:spPr>
        <p:txBody>
          <a:bodyPr wrap="square" rtlCol="0">
            <a:spAutoFit/>
          </a:bodyPr>
          <a:lstStyle/>
          <a:p>
            <a:r>
              <a:rPr lang="en-NZ" sz="1200" dirty="0"/>
              <a:t>Base: All respondents [New Zealand (n=1,741); Wellington City (n=300)] </a:t>
            </a:r>
          </a:p>
          <a:p>
            <a:r>
              <a:rPr lang="en-NZ" sz="1200" dirty="0"/>
              <a:t>Source: B4</a:t>
            </a:r>
          </a:p>
        </p:txBody>
      </p:sp>
      <p:sp>
        <p:nvSpPr>
          <p:cNvPr id="8" name="Rectangle 7">
            <a:extLst>
              <a:ext uri="{FF2B5EF4-FFF2-40B4-BE49-F238E27FC236}">
                <a16:creationId xmlns:a16="http://schemas.microsoft.com/office/drawing/2014/main" id="{EA4EB238-27ED-4309-BC73-453CAFC562F5}"/>
              </a:ext>
            </a:extLst>
          </p:cNvPr>
          <p:cNvSpPr/>
          <p:nvPr/>
        </p:nvSpPr>
        <p:spPr>
          <a:xfrm>
            <a:off x="0" y="1280241"/>
            <a:ext cx="12192000" cy="3693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Box 8">
            <a:extLst>
              <a:ext uri="{FF2B5EF4-FFF2-40B4-BE49-F238E27FC236}">
                <a16:creationId xmlns:a16="http://schemas.microsoft.com/office/drawing/2014/main" id="{7DEDACA0-95E2-4CF0-87B5-0C041EA3A4C5}"/>
              </a:ext>
            </a:extLst>
          </p:cNvPr>
          <p:cNvSpPr txBox="1"/>
          <p:nvPr/>
        </p:nvSpPr>
        <p:spPr>
          <a:xfrm>
            <a:off x="1741069" y="1259898"/>
            <a:ext cx="8944082" cy="369332"/>
          </a:xfrm>
          <a:prstGeom prst="rect">
            <a:avLst/>
          </a:prstGeom>
          <a:noFill/>
        </p:spPr>
        <p:txBody>
          <a:bodyPr wrap="square" rtlCol="0">
            <a:spAutoFit/>
          </a:bodyPr>
          <a:lstStyle/>
          <a:p>
            <a:pPr algn="ctr"/>
            <a:r>
              <a:rPr lang="en-NZ" b="1" i="1" dirty="0">
                <a:solidFill>
                  <a:schemeClr val="tx1">
                    <a:lumMod val="75000"/>
                    <a:lumOff val="25000"/>
                  </a:schemeClr>
                </a:solidFill>
              </a:rPr>
              <a:t>What, if anything, annoys you the most about recycling?</a:t>
            </a:r>
          </a:p>
        </p:txBody>
      </p:sp>
      <p:grpSp>
        <p:nvGrpSpPr>
          <p:cNvPr id="10" name="Group 9">
            <a:extLst>
              <a:ext uri="{FF2B5EF4-FFF2-40B4-BE49-F238E27FC236}">
                <a16:creationId xmlns:a16="http://schemas.microsoft.com/office/drawing/2014/main" id="{9729EDBC-E804-43DD-B711-53BEFCF5EB8B}"/>
              </a:ext>
            </a:extLst>
          </p:cNvPr>
          <p:cNvGrpSpPr/>
          <p:nvPr/>
        </p:nvGrpSpPr>
        <p:grpSpPr>
          <a:xfrm>
            <a:off x="6096000" y="6507612"/>
            <a:ext cx="4065953" cy="276999"/>
            <a:chOff x="6816170" y="6470673"/>
            <a:chExt cx="4065953" cy="276999"/>
          </a:xfrm>
        </p:grpSpPr>
        <p:sp>
          <p:nvSpPr>
            <p:cNvPr id="11" name="Isosceles Triangle 10">
              <a:extLst>
                <a:ext uri="{FF2B5EF4-FFF2-40B4-BE49-F238E27FC236}">
                  <a16:creationId xmlns:a16="http://schemas.microsoft.com/office/drawing/2014/main" id="{37206E13-5B16-4D35-A8EF-AA357C092580}"/>
                </a:ext>
              </a:extLst>
            </p:cNvPr>
            <p:cNvSpPr/>
            <p:nvPr/>
          </p:nvSpPr>
          <p:spPr>
            <a:xfrm>
              <a:off x="6816170" y="6547413"/>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Isosceles Triangle 11">
              <a:extLst>
                <a:ext uri="{FF2B5EF4-FFF2-40B4-BE49-F238E27FC236}">
                  <a16:creationId xmlns:a16="http://schemas.microsoft.com/office/drawing/2014/main" id="{84AC00FD-0EDB-4BE5-870A-487CDFD4C9D1}"/>
                </a:ext>
              </a:extLst>
            </p:cNvPr>
            <p:cNvSpPr/>
            <p:nvPr/>
          </p:nvSpPr>
          <p:spPr>
            <a:xfrm rot="10800000">
              <a:off x="6933281" y="6549633"/>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TextBox 12">
              <a:extLst>
                <a:ext uri="{FF2B5EF4-FFF2-40B4-BE49-F238E27FC236}">
                  <a16:creationId xmlns:a16="http://schemas.microsoft.com/office/drawing/2014/main" id="{B71816EE-D7C3-4B92-8E39-0307D7DF2BC2}"/>
                </a:ext>
              </a:extLst>
            </p:cNvPr>
            <p:cNvSpPr txBox="1"/>
            <p:nvPr/>
          </p:nvSpPr>
          <p:spPr>
            <a:xfrm>
              <a:off x="7074028" y="6470673"/>
              <a:ext cx="3808095" cy="276999"/>
            </a:xfrm>
            <a:prstGeom prst="rect">
              <a:avLst/>
            </a:prstGeom>
            <a:noFill/>
          </p:spPr>
          <p:txBody>
            <a:bodyPr wrap="square" rtlCol="0">
              <a:spAutoFit/>
            </a:bodyPr>
            <a:lstStyle/>
            <a:p>
              <a:r>
                <a:rPr lang="en-NZ" sz="1200" dirty="0"/>
                <a:t>Significantly higher / lower than New Zealand average</a:t>
              </a:r>
            </a:p>
          </p:txBody>
        </p:sp>
      </p:grpSp>
      <p:sp>
        <p:nvSpPr>
          <p:cNvPr id="14" name="Isosceles Triangle 13">
            <a:extLst>
              <a:ext uri="{FF2B5EF4-FFF2-40B4-BE49-F238E27FC236}">
                <a16:creationId xmlns:a16="http://schemas.microsoft.com/office/drawing/2014/main" id="{C48F78DC-50ED-4BA4-A250-568A0A4E67E9}"/>
              </a:ext>
            </a:extLst>
          </p:cNvPr>
          <p:cNvSpPr/>
          <p:nvPr/>
        </p:nvSpPr>
        <p:spPr>
          <a:xfrm rot="10800000">
            <a:off x="5495401" y="1973932"/>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Isosceles Triangle 16">
            <a:extLst>
              <a:ext uri="{FF2B5EF4-FFF2-40B4-BE49-F238E27FC236}">
                <a16:creationId xmlns:a16="http://schemas.microsoft.com/office/drawing/2014/main" id="{415CF9B5-21E5-492B-8CC2-B4E9E5392D8F}"/>
              </a:ext>
            </a:extLst>
          </p:cNvPr>
          <p:cNvSpPr/>
          <p:nvPr/>
        </p:nvSpPr>
        <p:spPr>
          <a:xfrm>
            <a:off x="4195301" y="2377662"/>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Isosceles Triangle 17">
            <a:extLst>
              <a:ext uri="{FF2B5EF4-FFF2-40B4-BE49-F238E27FC236}">
                <a16:creationId xmlns:a16="http://schemas.microsoft.com/office/drawing/2014/main" id="{264BDCFD-AF96-4CE8-A215-7115F80F721F}"/>
              </a:ext>
            </a:extLst>
          </p:cNvPr>
          <p:cNvSpPr/>
          <p:nvPr/>
        </p:nvSpPr>
        <p:spPr>
          <a:xfrm>
            <a:off x="4195301" y="2572874"/>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19" name="Chart 18">
            <a:extLst>
              <a:ext uri="{FF2B5EF4-FFF2-40B4-BE49-F238E27FC236}">
                <a16:creationId xmlns:a16="http://schemas.microsoft.com/office/drawing/2014/main" id="{6EC61FBE-63AB-4C01-94B7-82D7D179BC8C}"/>
              </a:ext>
            </a:extLst>
          </p:cNvPr>
          <p:cNvGraphicFramePr/>
          <p:nvPr>
            <p:extLst>
              <p:ext uri="{D42A27DB-BD31-4B8C-83A1-F6EECF244321}">
                <p14:modId xmlns:p14="http://schemas.microsoft.com/office/powerpoint/2010/main" val="3390439486"/>
              </p:ext>
            </p:extLst>
          </p:nvPr>
        </p:nvGraphicFramePr>
        <p:xfrm>
          <a:off x="6754416" y="1337093"/>
          <a:ext cx="6139908" cy="5133974"/>
        </p:xfrm>
        <a:graphic>
          <a:graphicData uri="http://schemas.openxmlformats.org/drawingml/2006/chart">
            <c:chart xmlns:c="http://schemas.openxmlformats.org/drawingml/2006/chart" xmlns:r="http://schemas.openxmlformats.org/officeDocument/2006/relationships" r:id="rId3"/>
          </a:graphicData>
        </a:graphic>
      </p:graphicFrame>
      <p:sp>
        <p:nvSpPr>
          <p:cNvPr id="20" name="Isosceles Triangle 19">
            <a:extLst>
              <a:ext uri="{FF2B5EF4-FFF2-40B4-BE49-F238E27FC236}">
                <a16:creationId xmlns:a16="http://schemas.microsoft.com/office/drawing/2014/main" id="{F14EE376-A411-4AD1-B447-6AE7BC459914}"/>
              </a:ext>
            </a:extLst>
          </p:cNvPr>
          <p:cNvSpPr/>
          <p:nvPr/>
        </p:nvSpPr>
        <p:spPr>
          <a:xfrm>
            <a:off x="4035503" y="3222643"/>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Isosceles Triangle 20">
            <a:extLst>
              <a:ext uri="{FF2B5EF4-FFF2-40B4-BE49-F238E27FC236}">
                <a16:creationId xmlns:a16="http://schemas.microsoft.com/office/drawing/2014/main" id="{37B122DC-4C16-416E-AAB1-B3CCD50C8941}"/>
              </a:ext>
            </a:extLst>
          </p:cNvPr>
          <p:cNvSpPr/>
          <p:nvPr/>
        </p:nvSpPr>
        <p:spPr>
          <a:xfrm rot="10800000">
            <a:off x="3940938" y="5110473"/>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Isosceles Triangle 21">
            <a:extLst>
              <a:ext uri="{FF2B5EF4-FFF2-40B4-BE49-F238E27FC236}">
                <a16:creationId xmlns:a16="http://schemas.microsoft.com/office/drawing/2014/main" id="{F60F2B1C-21F7-4ED8-AC8D-CDBEEFBBF8A4}"/>
              </a:ext>
            </a:extLst>
          </p:cNvPr>
          <p:cNvSpPr/>
          <p:nvPr/>
        </p:nvSpPr>
        <p:spPr>
          <a:xfrm rot="10800000">
            <a:off x="3463418" y="5556230"/>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Isosceles Triangle 22">
            <a:extLst>
              <a:ext uri="{FF2B5EF4-FFF2-40B4-BE49-F238E27FC236}">
                <a16:creationId xmlns:a16="http://schemas.microsoft.com/office/drawing/2014/main" id="{D7C30426-FE71-473D-995E-0276A0019643}"/>
              </a:ext>
            </a:extLst>
          </p:cNvPr>
          <p:cNvSpPr/>
          <p:nvPr/>
        </p:nvSpPr>
        <p:spPr>
          <a:xfrm>
            <a:off x="3543316" y="3641880"/>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15" name="Table 14">
            <a:extLst>
              <a:ext uri="{FF2B5EF4-FFF2-40B4-BE49-F238E27FC236}">
                <a16:creationId xmlns:a16="http://schemas.microsoft.com/office/drawing/2014/main" id="{EB54B8E8-98FE-4FFD-BE1E-C549285F2963}"/>
              </a:ext>
            </a:extLst>
          </p:cNvPr>
          <p:cNvGraphicFramePr>
            <a:graphicFrameLocks noGrp="1"/>
          </p:cNvGraphicFramePr>
          <p:nvPr>
            <p:extLst>
              <p:ext uri="{D42A27DB-BD31-4B8C-83A1-F6EECF244321}">
                <p14:modId xmlns:p14="http://schemas.microsoft.com/office/powerpoint/2010/main" val="1948454106"/>
              </p:ext>
            </p:extLst>
          </p:nvPr>
        </p:nvGraphicFramePr>
        <p:xfrm>
          <a:off x="10971306" y="1698674"/>
          <a:ext cx="1092200" cy="4737142"/>
        </p:xfrm>
        <a:graphic>
          <a:graphicData uri="http://schemas.openxmlformats.org/drawingml/2006/table">
            <a:tbl>
              <a:tblPr firstRow="1" bandRow="1">
                <a:tableStyleId>{5C22544A-7EE6-4342-B048-85BDC9FD1C3A}</a:tableStyleId>
              </a:tblPr>
              <a:tblGrid>
                <a:gridCol w="1092200">
                  <a:extLst>
                    <a:ext uri="{9D8B030D-6E8A-4147-A177-3AD203B41FA5}">
                      <a16:colId xmlns:a16="http://schemas.microsoft.com/office/drawing/2014/main" val="552255928"/>
                    </a:ext>
                  </a:extLst>
                </a:gridCol>
              </a:tblGrid>
              <a:tr h="242122">
                <a:tc>
                  <a:txBody>
                    <a:bodyPr/>
                    <a:lstStyle/>
                    <a:p>
                      <a:pPr algn="ctr"/>
                      <a:r>
                        <a:rPr lang="en-NZ" sz="1000" dirty="0">
                          <a:solidFill>
                            <a:schemeClr val="tx1">
                              <a:lumMod val="65000"/>
                              <a:lumOff val="35000"/>
                            </a:schemeClr>
                          </a:solidFill>
                        </a:rPr>
                        <a:t>New Zealand %</a:t>
                      </a:r>
                    </a:p>
                  </a:txBody>
                  <a:tcPr>
                    <a:solidFill>
                      <a:schemeClr val="bg1"/>
                    </a:solidFill>
                  </a:tcPr>
                </a:tc>
                <a:extLst>
                  <a:ext uri="{0D108BD9-81ED-4DB2-BD59-A6C34878D82A}">
                    <a16:rowId xmlns:a16="http://schemas.microsoft.com/office/drawing/2014/main" val="1541443337"/>
                  </a:ext>
                </a:extLst>
              </a:tr>
              <a:tr h="297701">
                <a:tc>
                  <a:txBody>
                    <a:bodyPr/>
                    <a:lstStyle/>
                    <a:p>
                      <a:pPr algn="ctr"/>
                      <a:r>
                        <a:rPr lang="en-NZ" sz="1000" b="1" dirty="0">
                          <a:solidFill>
                            <a:schemeClr val="tx1">
                              <a:lumMod val="65000"/>
                              <a:lumOff val="35000"/>
                            </a:schemeClr>
                          </a:solidFill>
                        </a:rPr>
                        <a:t>8</a:t>
                      </a:r>
                    </a:p>
                  </a:txBody>
                  <a:tcPr>
                    <a:solidFill>
                      <a:schemeClr val="bg1"/>
                    </a:solidFill>
                  </a:tcPr>
                </a:tc>
                <a:extLst>
                  <a:ext uri="{0D108BD9-81ED-4DB2-BD59-A6C34878D82A}">
                    <a16:rowId xmlns:a16="http://schemas.microsoft.com/office/drawing/2014/main" val="180131042"/>
                  </a:ext>
                </a:extLst>
              </a:tr>
              <a:tr h="297701">
                <a:tc>
                  <a:txBody>
                    <a:bodyPr/>
                    <a:lstStyle/>
                    <a:p>
                      <a:pPr algn="ctr"/>
                      <a:r>
                        <a:rPr lang="en-NZ" sz="1000" dirty="0">
                          <a:solidFill>
                            <a:schemeClr val="tx1">
                              <a:lumMod val="65000"/>
                              <a:lumOff val="35000"/>
                            </a:schemeClr>
                          </a:solidFill>
                        </a:rPr>
                        <a:t>5</a:t>
                      </a:r>
                    </a:p>
                  </a:txBody>
                  <a:tcPr>
                    <a:solidFill>
                      <a:schemeClr val="bg1"/>
                    </a:solidFill>
                  </a:tcPr>
                </a:tc>
                <a:extLst>
                  <a:ext uri="{0D108BD9-81ED-4DB2-BD59-A6C34878D82A}">
                    <a16:rowId xmlns:a16="http://schemas.microsoft.com/office/drawing/2014/main" val="3302562844"/>
                  </a:ext>
                </a:extLst>
              </a:tr>
              <a:tr h="297701">
                <a:tc>
                  <a:txBody>
                    <a:bodyPr/>
                    <a:lstStyle/>
                    <a:p>
                      <a:pPr algn="ctr"/>
                      <a:r>
                        <a:rPr lang="en-NZ" sz="1000" dirty="0">
                          <a:solidFill>
                            <a:schemeClr val="tx1">
                              <a:lumMod val="65000"/>
                              <a:lumOff val="35000"/>
                            </a:schemeClr>
                          </a:solidFill>
                        </a:rPr>
                        <a:t>1</a:t>
                      </a:r>
                    </a:p>
                  </a:txBody>
                  <a:tcPr>
                    <a:solidFill>
                      <a:schemeClr val="bg1"/>
                    </a:solidFill>
                  </a:tcPr>
                </a:tc>
                <a:extLst>
                  <a:ext uri="{0D108BD9-81ED-4DB2-BD59-A6C34878D82A}">
                    <a16:rowId xmlns:a16="http://schemas.microsoft.com/office/drawing/2014/main" val="4138044640"/>
                  </a:ext>
                </a:extLst>
              </a:tr>
              <a:tr h="297701">
                <a:tc>
                  <a:txBody>
                    <a:bodyPr/>
                    <a:lstStyle/>
                    <a:p>
                      <a:pPr algn="ctr"/>
                      <a:r>
                        <a:rPr lang="en-NZ" sz="1000" dirty="0">
                          <a:solidFill>
                            <a:schemeClr val="tx1">
                              <a:lumMod val="65000"/>
                              <a:lumOff val="35000"/>
                            </a:schemeClr>
                          </a:solidFill>
                        </a:rPr>
                        <a:t>1</a:t>
                      </a:r>
                    </a:p>
                  </a:txBody>
                  <a:tcPr>
                    <a:solidFill>
                      <a:schemeClr val="bg1"/>
                    </a:solidFill>
                  </a:tcPr>
                </a:tc>
                <a:extLst>
                  <a:ext uri="{0D108BD9-81ED-4DB2-BD59-A6C34878D82A}">
                    <a16:rowId xmlns:a16="http://schemas.microsoft.com/office/drawing/2014/main" val="3181275454"/>
                  </a:ext>
                </a:extLst>
              </a:tr>
              <a:tr h="297701">
                <a:tc>
                  <a:txBody>
                    <a:bodyPr/>
                    <a:lstStyle/>
                    <a:p>
                      <a:pPr algn="ctr"/>
                      <a:r>
                        <a:rPr lang="en-NZ" sz="1000" dirty="0">
                          <a:solidFill>
                            <a:schemeClr val="tx1">
                              <a:lumMod val="65000"/>
                              <a:lumOff val="35000"/>
                            </a:schemeClr>
                          </a:solidFill>
                        </a:rPr>
                        <a:t>1</a:t>
                      </a:r>
                    </a:p>
                  </a:txBody>
                  <a:tcPr>
                    <a:solidFill>
                      <a:schemeClr val="bg1"/>
                    </a:solidFill>
                  </a:tcPr>
                </a:tc>
                <a:extLst>
                  <a:ext uri="{0D108BD9-81ED-4DB2-BD59-A6C34878D82A}">
                    <a16:rowId xmlns:a16="http://schemas.microsoft.com/office/drawing/2014/main" val="3163623031"/>
                  </a:ext>
                </a:extLst>
              </a:tr>
              <a:tr h="155461">
                <a:tc>
                  <a:txBody>
                    <a:bodyPr/>
                    <a:lstStyle/>
                    <a:p>
                      <a:pPr algn="ctr"/>
                      <a:r>
                        <a:rPr lang="en-NZ" sz="1000" dirty="0">
                          <a:solidFill>
                            <a:schemeClr val="tx1">
                              <a:lumMod val="65000"/>
                              <a:lumOff val="35000"/>
                            </a:schemeClr>
                          </a:solidFill>
                        </a:rPr>
                        <a:t>1</a:t>
                      </a:r>
                    </a:p>
                  </a:txBody>
                  <a:tcPr>
                    <a:solidFill>
                      <a:schemeClr val="bg1"/>
                    </a:solidFill>
                  </a:tcPr>
                </a:tc>
                <a:extLst>
                  <a:ext uri="{0D108BD9-81ED-4DB2-BD59-A6C34878D82A}">
                    <a16:rowId xmlns:a16="http://schemas.microsoft.com/office/drawing/2014/main" val="1210877720"/>
                  </a:ext>
                </a:extLst>
              </a:tr>
              <a:tr h="199162">
                <a:tc>
                  <a:txBody>
                    <a:bodyPr/>
                    <a:lstStyle/>
                    <a:p>
                      <a:pPr algn="ctr"/>
                      <a:endParaRPr lang="en-NZ" sz="1000" dirty="0">
                        <a:solidFill>
                          <a:schemeClr val="tx1">
                            <a:lumMod val="65000"/>
                            <a:lumOff val="35000"/>
                          </a:schemeClr>
                        </a:solidFill>
                      </a:endParaRPr>
                    </a:p>
                  </a:txBody>
                  <a:tcPr>
                    <a:solidFill>
                      <a:schemeClr val="bg1"/>
                    </a:solidFill>
                  </a:tcPr>
                </a:tc>
                <a:extLst>
                  <a:ext uri="{0D108BD9-81ED-4DB2-BD59-A6C34878D82A}">
                    <a16:rowId xmlns:a16="http://schemas.microsoft.com/office/drawing/2014/main" val="1320074129"/>
                  </a:ext>
                </a:extLst>
              </a:tr>
              <a:tr h="261561">
                <a:tc>
                  <a:txBody>
                    <a:bodyPr/>
                    <a:lstStyle/>
                    <a:p>
                      <a:pPr algn="ctr"/>
                      <a:r>
                        <a:rPr lang="en-NZ" sz="1000" b="1" dirty="0">
                          <a:solidFill>
                            <a:schemeClr val="tx1">
                              <a:lumMod val="65000"/>
                              <a:lumOff val="35000"/>
                            </a:schemeClr>
                          </a:solidFill>
                        </a:rPr>
                        <a:t>4</a:t>
                      </a:r>
                    </a:p>
                  </a:txBody>
                  <a:tcPr>
                    <a:solidFill>
                      <a:schemeClr val="bg1"/>
                    </a:solidFill>
                  </a:tcPr>
                </a:tc>
                <a:extLst>
                  <a:ext uri="{0D108BD9-81ED-4DB2-BD59-A6C34878D82A}">
                    <a16:rowId xmlns:a16="http://schemas.microsoft.com/office/drawing/2014/main" val="3389512711"/>
                  </a:ext>
                </a:extLst>
              </a:tr>
              <a:tr h="261561">
                <a:tc>
                  <a:txBody>
                    <a:bodyPr/>
                    <a:lstStyle/>
                    <a:p>
                      <a:pPr algn="ctr"/>
                      <a:r>
                        <a:rPr lang="en-NZ" sz="1000" dirty="0">
                          <a:solidFill>
                            <a:schemeClr val="tx1">
                              <a:lumMod val="65000"/>
                              <a:lumOff val="35000"/>
                            </a:schemeClr>
                          </a:solidFill>
                        </a:rPr>
                        <a:t>1</a:t>
                      </a:r>
                    </a:p>
                  </a:txBody>
                  <a:tcPr>
                    <a:solidFill>
                      <a:schemeClr val="bg1"/>
                    </a:solidFill>
                  </a:tcPr>
                </a:tc>
                <a:extLst>
                  <a:ext uri="{0D108BD9-81ED-4DB2-BD59-A6C34878D82A}">
                    <a16:rowId xmlns:a16="http://schemas.microsoft.com/office/drawing/2014/main" val="614333147"/>
                  </a:ext>
                </a:extLst>
              </a:tr>
              <a:tr h="261561">
                <a:tc>
                  <a:txBody>
                    <a:bodyPr/>
                    <a:lstStyle/>
                    <a:p>
                      <a:pPr algn="ctr"/>
                      <a:r>
                        <a:rPr lang="en-NZ" sz="1000" dirty="0">
                          <a:solidFill>
                            <a:schemeClr val="tx1">
                              <a:lumMod val="65000"/>
                              <a:lumOff val="35000"/>
                            </a:schemeClr>
                          </a:solidFill>
                        </a:rPr>
                        <a:t>1</a:t>
                      </a:r>
                    </a:p>
                  </a:txBody>
                  <a:tcPr>
                    <a:solidFill>
                      <a:schemeClr val="bg1"/>
                    </a:solidFill>
                  </a:tcPr>
                </a:tc>
                <a:extLst>
                  <a:ext uri="{0D108BD9-81ED-4DB2-BD59-A6C34878D82A}">
                    <a16:rowId xmlns:a16="http://schemas.microsoft.com/office/drawing/2014/main" val="8287526"/>
                  </a:ext>
                </a:extLst>
              </a:tr>
              <a:tr h="261561">
                <a:tc>
                  <a:txBody>
                    <a:bodyPr/>
                    <a:lstStyle/>
                    <a:p>
                      <a:pPr algn="ctr"/>
                      <a:r>
                        <a:rPr lang="en-NZ" sz="1000" dirty="0">
                          <a:solidFill>
                            <a:schemeClr val="tx1">
                              <a:lumMod val="65000"/>
                              <a:lumOff val="35000"/>
                            </a:schemeClr>
                          </a:solidFill>
                        </a:rPr>
                        <a:t>1</a:t>
                      </a:r>
                    </a:p>
                  </a:txBody>
                  <a:tcPr>
                    <a:solidFill>
                      <a:schemeClr val="bg1"/>
                    </a:solidFill>
                  </a:tcPr>
                </a:tc>
                <a:extLst>
                  <a:ext uri="{0D108BD9-81ED-4DB2-BD59-A6C34878D82A}">
                    <a16:rowId xmlns:a16="http://schemas.microsoft.com/office/drawing/2014/main" val="1130574661"/>
                  </a:ext>
                </a:extLst>
              </a:tr>
              <a:tr h="338577">
                <a:tc>
                  <a:txBody>
                    <a:bodyPr/>
                    <a:lstStyle/>
                    <a:p>
                      <a:pPr algn="ctr"/>
                      <a:endParaRPr lang="en-NZ" sz="1000" dirty="0">
                        <a:solidFill>
                          <a:schemeClr val="tx1">
                            <a:lumMod val="65000"/>
                            <a:lumOff val="35000"/>
                          </a:schemeClr>
                        </a:solidFill>
                      </a:endParaRPr>
                    </a:p>
                  </a:txBody>
                  <a:tcPr>
                    <a:solidFill>
                      <a:schemeClr val="bg1"/>
                    </a:solidFill>
                  </a:tcPr>
                </a:tc>
                <a:extLst>
                  <a:ext uri="{0D108BD9-81ED-4DB2-BD59-A6C34878D82A}">
                    <a16:rowId xmlns:a16="http://schemas.microsoft.com/office/drawing/2014/main" val="1171872730"/>
                  </a:ext>
                </a:extLst>
              </a:tr>
              <a:tr h="283074">
                <a:tc>
                  <a:txBody>
                    <a:bodyPr/>
                    <a:lstStyle/>
                    <a:p>
                      <a:pPr algn="ctr"/>
                      <a:r>
                        <a:rPr lang="en-NZ" sz="1000" b="1" dirty="0">
                          <a:solidFill>
                            <a:schemeClr val="tx1">
                              <a:lumMod val="65000"/>
                              <a:lumOff val="35000"/>
                            </a:schemeClr>
                          </a:solidFill>
                        </a:rPr>
                        <a:t>9</a:t>
                      </a:r>
                    </a:p>
                  </a:txBody>
                  <a:tcPr>
                    <a:solidFill>
                      <a:schemeClr val="bg1"/>
                    </a:solidFill>
                  </a:tcPr>
                </a:tc>
                <a:extLst>
                  <a:ext uri="{0D108BD9-81ED-4DB2-BD59-A6C34878D82A}">
                    <a16:rowId xmlns:a16="http://schemas.microsoft.com/office/drawing/2014/main" val="2508893721"/>
                  </a:ext>
                </a:extLst>
              </a:tr>
              <a:tr h="283074">
                <a:tc>
                  <a:txBody>
                    <a:bodyPr/>
                    <a:lstStyle/>
                    <a:p>
                      <a:pPr algn="ctr"/>
                      <a:r>
                        <a:rPr lang="en-NZ" sz="1000" dirty="0">
                          <a:solidFill>
                            <a:schemeClr val="tx1">
                              <a:lumMod val="65000"/>
                              <a:lumOff val="35000"/>
                            </a:schemeClr>
                          </a:solidFill>
                        </a:rPr>
                        <a:t>4</a:t>
                      </a:r>
                    </a:p>
                  </a:txBody>
                  <a:tcPr>
                    <a:solidFill>
                      <a:schemeClr val="bg1"/>
                    </a:solidFill>
                  </a:tcPr>
                </a:tc>
                <a:extLst>
                  <a:ext uri="{0D108BD9-81ED-4DB2-BD59-A6C34878D82A}">
                    <a16:rowId xmlns:a16="http://schemas.microsoft.com/office/drawing/2014/main" val="2019613852"/>
                  </a:ext>
                </a:extLst>
              </a:tr>
              <a:tr h="283074">
                <a:tc>
                  <a:txBody>
                    <a:bodyPr/>
                    <a:lstStyle/>
                    <a:p>
                      <a:pPr algn="ctr"/>
                      <a:r>
                        <a:rPr lang="en-NZ" sz="1000" dirty="0">
                          <a:solidFill>
                            <a:schemeClr val="tx1">
                              <a:lumMod val="65000"/>
                              <a:lumOff val="35000"/>
                            </a:schemeClr>
                          </a:solidFill>
                        </a:rPr>
                        <a:t>1</a:t>
                      </a:r>
                    </a:p>
                  </a:txBody>
                  <a:tcPr>
                    <a:solidFill>
                      <a:schemeClr val="bg1"/>
                    </a:solidFill>
                  </a:tcPr>
                </a:tc>
                <a:extLst>
                  <a:ext uri="{0D108BD9-81ED-4DB2-BD59-A6C34878D82A}">
                    <a16:rowId xmlns:a16="http://schemas.microsoft.com/office/drawing/2014/main" val="800969495"/>
                  </a:ext>
                </a:extLst>
              </a:tr>
              <a:tr h="283074">
                <a:tc>
                  <a:txBody>
                    <a:bodyPr/>
                    <a:lstStyle/>
                    <a:p>
                      <a:pPr algn="ctr"/>
                      <a:r>
                        <a:rPr lang="en-NZ" sz="1000" dirty="0">
                          <a:solidFill>
                            <a:schemeClr val="tx1">
                              <a:lumMod val="65000"/>
                              <a:lumOff val="35000"/>
                            </a:schemeClr>
                          </a:solidFill>
                        </a:rPr>
                        <a:t>4</a:t>
                      </a:r>
                    </a:p>
                  </a:txBody>
                  <a:tcPr>
                    <a:solidFill>
                      <a:schemeClr val="bg1"/>
                    </a:solidFill>
                  </a:tcPr>
                </a:tc>
                <a:extLst>
                  <a:ext uri="{0D108BD9-81ED-4DB2-BD59-A6C34878D82A}">
                    <a16:rowId xmlns:a16="http://schemas.microsoft.com/office/drawing/2014/main" val="1120926755"/>
                  </a:ext>
                </a:extLst>
              </a:tr>
            </a:tbl>
          </a:graphicData>
        </a:graphic>
      </p:graphicFrame>
      <p:sp>
        <p:nvSpPr>
          <p:cNvPr id="24" name="Isosceles Triangle 23">
            <a:extLst>
              <a:ext uri="{FF2B5EF4-FFF2-40B4-BE49-F238E27FC236}">
                <a16:creationId xmlns:a16="http://schemas.microsoft.com/office/drawing/2014/main" id="{251142EE-541F-4957-AACE-DDC3C6F4BB91}"/>
              </a:ext>
            </a:extLst>
          </p:cNvPr>
          <p:cNvSpPr/>
          <p:nvPr/>
        </p:nvSpPr>
        <p:spPr>
          <a:xfrm>
            <a:off x="10442351" y="3974539"/>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Isosceles Triangle 24">
            <a:extLst>
              <a:ext uri="{FF2B5EF4-FFF2-40B4-BE49-F238E27FC236}">
                <a16:creationId xmlns:a16="http://schemas.microsoft.com/office/drawing/2014/main" id="{92101C04-75A7-4CAC-ADAD-73B2101DED1B}"/>
              </a:ext>
            </a:extLst>
          </p:cNvPr>
          <p:cNvSpPr/>
          <p:nvPr/>
        </p:nvSpPr>
        <p:spPr>
          <a:xfrm>
            <a:off x="10232991" y="4768886"/>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Isosceles Triangle 25">
            <a:extLst>
              <a:ext uri="{FF2B5EF4-FFF2-40B4-BE49-F238E27FC236}">
                <a16:creationId xmlns:a16="http://schemas.microsoft.com/office/drawing/2014/main" id="{E05F2C63-F5B4-47E5-B5D8-5B231334C6B2}"/>
              </a:ext>
            </a:extLst>
          </p:cNvPr>
          <p:cNvSpPr/>
          <p:nvPr/>
        </p:nvSpPr>
        <p:spPr>
          <a:xfrm>
            <a:off x="10297839" y="5868639"/>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5" name="Table 4">
            <a:extLst>
              <a:ext uri="{FF2B5EF4-FFF2-40B4-BE49-F238E27FC236}">
                <a16:creationId xmlns:a16="http://schemas.microsoft.com/office/drawing/2014/main" id="{B87C51B0-99DD-450D-8ED6-191963330647}"/>
              </a:ext>
            </a:extLst>
          </p:cNvPr>
          <p:cNvGraphicFramePr>
            <a:graphicFrameLocks noGrp="1"/>
          </p:cNvGraphicFramePr>
          <p:nvPr>
            <p:extLst>
              <p:ext uri="{D42A27DB-BD31-4B8C-83A1-F6EECF244321}">
                <p14:modId xmlns:p14="http://schemas.microsoft.com/office/powerpoint/2010/main" val="2349409534"/>
              </p:ext>
            </p:extLst>
          </p:nvPr>
        </p:nvGraphicFramePr>
        <p:xfrm>
          <a:off x="5936813" y="2377662"/>
          <a:ext cx="1092200" cy="685287"/>
        </p:xfrm>
        <a:graphic>
          <a:graphicData uri="http://schemas.openxmlformats.org/drawingml/2006/table">
            <a:tbl>
              <a:tblPr firstRow="1" bandRow="1">
                <a:tableStyleId>{5C22544A-7EE6-4342-B048-85BDC9FD1C3A}</a:tableStyleId>
              </a:tblPr>
              <a:tblGrid>
                <a:gridCol w="1092200">
                  <a:extLst>
                    <a:ext uri="{9D8B030D-6E8A-4147-A177-3AD203B41FA5}">
                      <a16:colId xmlns:a16="http://schemas.microsoft.com/office/drawing/2014/main" val="4043935239"/>
                    </a:ext>
                  </a:extLst>
                </a:gridCol>
              </a:tblGrid>
              <a:tr h="228429">
                <a:tc>
                  <a:txBody>
                    <a:bodyPr/>
                    <a:lstStyle/>
                    <a:p>
                      <a:pPr algn="ctr"/>
                      <a:r>
                        <a:rPr lang="en-NZ" sz="1000" b="1" dirty="0">
                          <a:solidFill>
                            <a:schemeClr val="tx1">
                              <a:lumMod val="65000"/>
                              <a:lumOff val="35000"/>
                            </a:schemeClr>
                          </a:solidFill>
                        </a:rPr>
                        <a:t>10</a:t>
                      </a:r>
                    </a:p>
                  </a:txBody>
                  <a:tcPr marL="0" marR="0" marT="0" marB="0">
                    <a:solidFill>
                      <a:schemeClr val="bg1"/>
                    </a:solidFill>
                  </a:tcPr>
                </a:tc>
                <a:extLst>
                  <a:ext uri="{0D108BD9-81ED-4DB2-BD59-A6C34878D82A}">
                    <a16:rowId xmlns:a16="http://schemas.microsoft.com/office/drawing/2014/main" val="2954232039"/>
                  </a:ext>
                </a:extLst>
              </a:tr>
              <a:tr h="228429">
                <a:tc>
                  <a:txBody>
                    <a:bodyPr/>
                    <a:lstStyle/>
                    <a:p>
                      <a:pPr algn="ctr"/>
                      <a:r>
                        <a:rPr lang="en-NZ" sz="1000" dirty="0">
                          <a:solidFill>
                            <a:schemeClr val="tx1">
                              <a:lumMod val="65000"/>
                              <a:lumOff val="35000"/>
                            </a:schemeClr>
                          </a:solidFill>
                        </a:rPr>
                        <a:t>9</a:t>
                      </a:r>
                    </a:p>
                  </a:txBody>
                  <a:tcPr marL="0" marR="0" marT="0" marB="0">
                    <a:solidFill>
                      <a:schemeClr val="bg1"/>
                    </a:solidFill>
                  </a:tcPr>
                </a:tc>
                <a:extLst>
                  <a:ext uri="{0D108BD9-81ED-4DB2-BD59-A6C34878D82A}">
                    <a16:rowId xmlns:a16="http://schemas.microsoft.com/office/drawing/2014/main" val="1866409794"/>
                  </a:ext>
                </a:extLst>
              </a:tr>
              <a:tr h="228429">
                <a:tc>
                  <a:txBody>
                    <a:bodyPr/>
                    <a:lstStyle/>
                    <a:p>
                      <a:pPr algn="ctr"/>
                      <a:r>
                        <a:rPr lang="en-NZ" sz="1000" dirty="0">
                          <a:solidFill>
                            <a:schemeClr val="tx1">
                              <a:lumMod val="65000"/>
                              <a:lumOff val="35000"/>
                            </a:schemeClr>
                          </a:solidFill>
                        </a:rPr>
                        <a:t>1</a:t>
                      </a:r>
                    </a:p>
                  </a:txBody>
                  <a:tcPr marL="0" marR="0" marT="0" marB="0">
                    <a:solidFill>
                      <a:schemeClr val="bg1"/>
                    </a:solidFill>
                  </a:tcPr>
                </a:tc>
                <a:extLst>
                  <a:ext uri="{0D108BD9-81ED-4DB2-BD59-A6C34878D82A}">
                    <a16:rowId xmlns:a16="http://schemas.microsoft.com/office/drawing/2014/main" val="579574766"/>
                  </a:ext>
                </a:extLst>
              </a:tr>
            </a:tbl>
          </a:graphicData>
        </a:graphic>
      </p:graphicFrame>
      <p:graphicFrame>
        <p:nvGraphicFramePr>
          <p:cNvPr id="6" name="Table 5">
            <a:extLst>
              <a:ext uri="{FF2B5EF4-FFF2-40B4-BE49-F238E27FC236}">
                <a16:creationId xmlns:a16="http://schemas.microsoft.com/office/drawing/2014/main" id="{BC7A0F4E-51B2-47C5-89BB-14F745D3877F}"/>
              </a:ext>
            </a:extLst>
          </p:cNvPr>
          <p:cNvGraphicFramePr>
            <a:graphicFrameLocks noGrp="1"/>
          </p:cNvGraphicFramePr>
          <p:nvPr>
            <p:extLst>
              <p:ext uri="{D42A27DB-BD31-4B8C-83A1-F6EECF244321}">
                <p14:modId xmlns:p14="http://schemas.microsoft.com/office/powerpoint/2010/main" val="4013417006"/>
              </p:ext>
            </p:extLst>
          </p:nvPr>
        </p:nvGraphicFramePr>
        <p:xfrm>
          <a:off x="5919057" y="5080316"/>
          <a:ext cx="1092200" cy="1227342"/>
        </p:xfrm>
        <a:graphic>
          <a:graphicData uri="http://schemas.openxmlformats.org/drawingml/2006/table">
            <a:tbl>
              <a:tblPr firstRow="1" bandRow="1">
                <a:tableStyleId>{5C22544A-7EE6-4342-B048-85BDC9FD1C3A}</a:tableStyleId>
              </a:tblPr>
              <a:tblGrid>
                <a:gridCol w="1092200">
                  <a:extLst>
                    <a:ext uri="{9D8B030D-6E8A-4147-A177-3AD203B41FA5}">
                      <a16:colId xmlns:a16="http://schemas.microsoft.com/office/drawing/2014/main" val="1085224440"/>
                    </a:ext>
                  </a:extLst>
                </a:gridCol>
              </a:tblGrid>
              <a:tr h="204557">
                <a:tc>
                  <a:txBody>
                    <a:bodyPr/>
                    <a:lstStyle/>
                    <a:p>
                      <a:pPr algn="ctr"/>
                      <a:r>
                        <a:rPr lang="en-NZ" sz="1000" b="1" dirty="0">
                          <a:solidFill>
                            <a:schemeClr val="tx1">
                              <a:lumMod val="65000"/>
                              <a:lumOff val="35000"/>
                            </a:schemeClr>
                          </a:solidFill>
                        </a:rPr>
                        <a:t>15</a:t>
                      </a:r>
                    </a:p>
                  </a:txBody>
                  <a:tcPr marL="0" marR="0" marT="0" marB="0">
                    <a:solidFill>
                      <a:schemeClr val="bg1"/>
                    </a:solidFill>
                  </a:tcPr>
                </a:tc>
                <a:extLst>
                  <a:ext uri="{0D108BD9-81ED-4DB2-BD59-A6C34878D82A}">
                    <a16:rowId xmlns:a16="http://schemas.microsoft.com/office/drawing/2014/main" val="958847389"/>
                  </a:ext>
                </a:extLst>
              </a:tr>
              <a:tr h="204557">
                <a:tc>
                  <a:txBody>
                    <a:bodyPr/>
                    <a:lstStyle/>
                    <a:p>
                      <a:pPr algn="ctr"/>
                      <a:r>
                        <a:rPr lang="en-NZ" sz="1000" dirty="0">
                          <a:solidFill>
                            <a:schemeClr val="tx1">
                              <a:lumMod val="65000"/>
                              <a:lumOff val="35000"/>
                            </a:schemeClr>
                          </a:solidFill>
                        </a:rPr>
                        <a:t>8</a:t>
                      </a:r>
                    </a:p>
                  </a:txBody>
                  <a:tcPr marL="0" marR="0" marT="0" marB="0">
                    <a:solidFill>
                      <a:schemeClr val="bg1"/>
                    </a:solidFill>
                  </a:tcPr>
                </a:tc>
                <a:extLst>
                  <a:ext uri="{0D108BD9-81ED-4DB2-BD59-A6C34878D82A}">
                    <a16:rowId xmlns:a16="http://schemas.microsoft.com/office/drawing/2014/main" val="200947365"/>
                  </a:ext>
                </a:extLst>
              </a:tr>
              <a:tr h="204557">
                <a:tc>
                  <a:txBody>
                    <a:bodyPr/>
                    <a:lstStyle/>
                    <a:p>
                      <a:pPr algn="ctr"/>
                      <a:r>
                        <a:rPr lang="en-NZ" sz="1000" dirty="0">
                          <a:solidFill>
                            <a:schemeClr val="tx1">
                              <a:lumMod val="65000"/>
                              <a:lumOff val="35000"/>
                            </a:schemeClr>
                          </a:solidFill>
                        </a:rPr>
                        <a:t>5</a:t>
                      </a:r>
                    </a:p>
                  </a:txBody>
                  <a:tcPr marL="0" marR="0" marT="0" marB="0">
                    <a:solidFill>
                      <a:schemeClr val="bg1"/>
                    </a:solidFill>
                  </a:tcPr>
                </a:tc>
                <a:extLst>
                  <a:ext uri="{0D108BD9-81ED-4DB2-BD59-A6C34878D82A}">
                    <a16:rowId xmlns:a16="http://schemas.microsoft.com/office/drawing/2014/main" val="340532131"/>
                  </a:ext>
                </a:extLst>
              </a:tr>
              <a:tr h="204557">
                <a:tc>
                  <a:txBody>
                    <a:bodyPr/>
                    <a:lstStyle/>
                    <a:p>
                      <a:pPr algn="ctr"/>
                      <a:r>
                        <a:rPr lang="en-NZ" sz="1000" dirty="0">
                          <a:solidFill>
                            <a:schemeClr val="tx1">
                              <a:lumMod val="65000"/>
                              <a:lumOff val="35000"/>
                            </a:schemeClr>
                          </a:solidFill>
                        </a:rPr>
                        <a:t>2</a:t>
                      </a:r>
                    </a:p>
                  </a:txBody>
                  <a:tcPr marL="0" marR="0" marT="0" marB="0">
                    <a:solidFill>
                      <a:schemeClr val="bg1"/>
                    </a:solidFill>
                  </a:tcPr>
                </a:tc>
                <a:extLst>
                  <a:ext uri="{0D108BD9-81ED-4DB2-BD59-A6C34878D82A}">
                    <a16:rowId xmlns:a16="http://schemas.microsoft.com/office/drawing/2014/main" val="159902774"/>
                  </a:ext>
                </a:extLst>
              </a:tr>
              <a:tr h="204557">
                <a:tc>
                  <a:txBody>
                    <a:bodyPr/>
                    <a:lstStyle/>
                    <a:p>
                      <a:pPr algn="ctr"/>
                      <a:r>
                        <a:rPr lang="en-NZ" sz="1000" dirty="0">
                          <a:solidFill>
                            <a:schemeClr val="tx1">
                              <a:lumMod val="65000"/>
                              <a:lumOff val="35000"/>
                            </a:schemeClr>
                          </a:solidFill>
                        </a:rPr>
                        <a:t>1</a:t>
                      </a:r>
                    </a:p>
                  </a:txBody>
                  <a:tcPr marL="0" marR="0" marT="0" marB="0">
                    <a:solidFill>
                      <a:schemeClr val="bg1"/>
                    </a:solidFill>
                  </a:tcPr>
                </a:tc>
                <a:extLst>
                  <a:ext uri="{0D108BD9-81ED-4DB2-BD59-A6C34878D82A}">
                    <a16:rowId xmlns:a16="http://schemas.microsoft.com/office/drawing/2014/main" val="3414488012"/>
                  </a:ext>
                </a:extLst>
              </a:tr>
              <a:tr h="204557">
                <a:tc>
                  <a:txBody>
                    <a:bodyPr/>
                    <a:lstStyle/>
                    <a:p>
                      <a:pPr algn="ctr"/>
                      <a:r>
                        <a:rPr lang="en-NZ" sz="1000" dirty="0">
                          <a:solidFill>
                            <a:schemeClr val="tx1">
                              <a:lumMod val="65000"/>
                              <a:lumOff val="35000"/>
                            </a:schemeClr>
                          </a:solidFill>
                        </a:rPr>
                        <a:t>1</a:t>
                      </a:r>
                    </a:p>
                  </a:txBody>
                  <a:tcPr marL="0" marR="0" marT="0" marB="0">
                    <a:solidFill>
                      <a:schemeClr val="bg1"/>
                    </a:solidFill>
                  </a:tcPr>
                </a:tc>
                <a:extLst>
                  <a:ext uri="{0D108BD9-81ED-4DB2-BD59-A6C34878D82A}">
                    <a16:rowId xmlns:a16="http://schemas.microsoft.com/office/drawing/2014/main" val="1565453885"/>
                  </a:ext>
                </a:extLst>
              </a:tr>
            </a:tbl>
          </a:graphicData>
        </a:graphic>
      </p:graphicFrame>
      <p:graphicFrame>
        <p:nvGraphicFramePr>
          <p:cNvPr id="7" name="Table 6">
            <a:extLst>
              <a:ext uri="{FF2B5EF4-FFF2-40B4-BE49-F238E27FC236}">
                <a16:creationId xmlns:a16="http://schemas.microsoft.com/office/drawing/2014/main" id="{F74CD2C9-DD99-45E4-9EF1-8BCF0CAF84D2}"/>
              </a:ext>
            </a:extLst>
          </p:cNvPr>
          <p:cNvGraphicFramePr>
            <a:graphicFrameLocks noGrp="1"/>
          </p:cNvGraphicFramePr>
          <p:nvPr>
            <p:extLst>
              <p:ext uri="{D42A27DB-BD31-4B8C-83A1-F6EECF244321}">
                <p14:modId xmlns:p14="http://schemas.microsoft.com/office/powerpoint/2010/main" val="1948177992"/>
              </p:ext>
            </p:extLst>
          </p:nvPr>
        </p:nvGraphicFramePr>
        <p:xfrm>
          <a:off x="5931965" y="3208725"/>
          <a:ext cx="1092200" cy="1717040"/>
        </p:xfrm>
        <a:graphic>
          <a:graphicData uri="http://schemas.openxmlformats.org/drawingml/2006/table">
            <a:tbl>
              <a:tblPr firstRow="1" bandRow="1">
                <a:tableStyleId>{5C22544A-7EE6-4342-B048-85BDC9FD1C3A}</a:tableStyleId>
              </a:tblPr>
              <a:tblGrid>
                <a:gridCol w="1092200">
                  <a:extLst>
                    <a:ext uri="{9D8B030D-6E8A-4147-A177-3AD203B41FA5}">
                      <a16:colId xmlns:a16="http://schemas.microsoft.com/office/drawing/2014/main" val="3704944613"/>
                    </a:ext>
                  </a:extLst>
                </a:gridCol>
              </a:tblGrid>
              <a:tr h="214630">
                <a:tc>
                  <a:txBody>
                    <a:bodyPr/>
                    <a:lstStyle/>
                    <a:p>
                      <a:pPr algn="ctr"/>
                      <a:r>
                        <a:rPr lang="en-NZ" sz="1000" b="1" dirty="0">
                          <a:solidFill>
                            <a:schemeClr val="tx1">
                              <a:lumMod val="65000"/>
                              <a:lumOff val="35000"/>
                            </a:schemeClr>
                          </a:solidFill>
                        </a:rPr>
                        <a:t>8</a:t>
                      </a:r>
                    </a:p>
                  </a:txBody>
                  <a:tcPr marL="0" marR="0" marT="0" marB="0">
                    <a:solidFill>
                      <a:schemeClr val="bg1"/>
                    </a:solidFill>
                  </a:tcPr>
                </a:tc>
                <a:extLst>
                  <a:ext uri="{0D108BD9-81ED-4DB2-BD59-A6C34878D82A}">
                    <a16:rowId xmlns:a16="http://schemas.microsoft.com/office/drawing/2014/main" val="2056335300"/>
                  </a:ext>
                </a:extLst>
              </a:tr>
              <a:tr h="214630">
                <a:tc>
                  <a:txBody>
                    <a:bodyPr/>
                    <a:lstStyle/>
                    <a:p>
                      <a:pPr algn="ctr"/>
                      <a:r>
                        <a:rPr lang="en-NZ" sz="1000" dirty="0">
                          <a:solidFill>
                            <a:schemeClr val="tx1">
                              <a:lumMod val="65000"/>
                              <a:lumOff val="35000"/>
                            </a:schemeClr>
                          </a:solidFill>
                        </a:rPr>
                        <a:t>2</a:t>
                      </a:r>
                    </a:p>
                  </a:txBody>
                  <a:tcPr marL="0" marR="0" marT="0" marB="0">
                    <a:solidFill>
                      <a:schemeClr val="bg1"/>
                    </a:solidFill>
                  </a:tcPr>
                </a:tc>
                <a:extLst>
                  <a:ext uri="{0D108BD9-81ED-4DB2-BD59-A6C34878D82A}">
                    <a16:rowId xmlns:a16="http://schemas.microsoft.com/office/drawing/2014/main" val="3932427011"/>
                  </a:ext>
                </a:extLst>
              </a:tr>
              <a:tr h="214630">
                <a:tc>
                  <a:txBody>
                    <a:bodyPr/>
                    <a:lstStyle/>
                    <a:p>
                      <a:pPr algn="ctr"/>
                      <a:r>
                        <a:rPr lang="en-NZ" sz="1000" dirty="0">
                          <a:solidFill>
                            <a:schemeClr val="tx1">
                              <a:lumMod val="65000"/>
                              <a:lumOff val="35000"/>
                            </a:schemeClr>
                          </a:solidFill>
                        </a:rPr>
                        <a:t>1</a:t>
                      </a:r>
                    </a:p>
                  </a:txBody>
                  <a:tcPr marL="0" marR="0" marT="0" marB="0">
                    <a:solidFill>
                      <a:schemeClr val="bg1"/>
                    </a:solidFill>
                  </a:tcPr>
                </a:tc>
                <a:extLst>
                  <a:ext uri="{0D108BD9-81ED-4DB2-BD59-A6C34878D82A}">
                    <a16:rowId xmlns:a16="http://schemas.microsoft.com/office/drawing/2014/main" val="1749854569"/>
                  </a:ext>
                </a:extLst>
              </a:tr>
              <a:tr h="214630">
                <a:tc>
                  <a:txBody>
                    <a:bodyPr/>
                    <a:lstStyle/>
                    <a:p>
                      <a:pPr algn="ctr"/>
                      <a:r>
                        <a:rPr lang="en-NZ" sz="1000" dirty="0">
                          <a:solidFill>
                            <a:schemeClr val="tx1">
                              <a:lumMod val="65000"/>
                              <a:lumOff val="35000"/>
                            </a:schemeClr>
                          </a:solidFill>
                        </a:rPr>
                        <a:t>3</a:t>
                      </a:r>
                    </a:p>
                  </a:txBody>
                  <a:tcPr marL="0" marR="0" marT="0" marB="0">
                    <a:solidFill>
                      <a:schemeClr val="bg1"/>
                    </a:solidFill>
                  </a:tcPr>
                </a:tc>
                <a:extLst>
                  <a:ext uri="{0D108BD9-81ED-4DB2-BD59-A6C34878D82A}">
                    <a16:rowId xmlns:a16="http://schemas.microsoft.com/office/drawing/2014/main" val="777070680"/>
                  </a:ext>
                </a:extLst>
              </a:tr>
              <a:tr h="214630">
                <a:tc>
                  <a:txBody>
                    <a:bodyPr/>
                    <a:lstStyle/>
                    <a:p>
                      <a:pPr algn="ctr"/>
                      <a:r>
                        <a:rPr lang="en-NZ" sz="1000" dirty="0">
                          <a:solidFill>
                            <a:schemeClr val="tx1">
                              <a:lumMod val="65000"/>
                              <a:lumOff val="35000"/>
                            </a:schemeClr>
                          </a:solidFill>
                        </a:rPr>
                        <a:t>1</a:t>
                      </a:r>
                    </a:p>
                  </a:txBody>
                  <a:tcPr marL="0" marR="0" marT="0" marB="0">
                    <a:solidFill>
                      <a:schemeClr val="bg1"/>
                    </a:solidFill>
                  </a:tcPr>
                </a:tc>
                <a:extLst>
                  <a:ext uri="{0D108BD9-81ED-4DB2-BD59-A6C34878D82A}">
                    <a16:rowId xmlns:a16="http://schemas.microsoft.com/office/drawing/2014/main" val="4199885450"/>
                  </a:ext>
                </a:extLst>
              </a:tr>
              <a:tr h="214630">
                <a:tc>
                  <a:txBody>
                    <a:bodyPr/>
                    <a:lstStyle/>
                    <a:p>
                      <a:pPr algn="ctr"/>
                      <a:r>
                        <a:rPr lang="en-NZ" sz="1000" dirty="0">
                          <a:solidFill>
                            <a:schemeClr val="tx1">
                              <a:lumMod val="65000"/>
                              <a:lumOff val="35000"/>
                            </a:schemeClr>
                          </a:solidFill>
                        </a:rPr>
                        <a:t>-</a:t>
                      </a:r>
                    </a:p>
                  </a:txBody>
                  <a:tcPr marL="0" marR="0" marT="0" marB="0">
                    <a:solidFill>
                      <a:schemeClr val="bg1"/>
                    </a:solidFill>
                  </a:tcPr>
                </a:tc>
                <a:extLst>
                  <a:ext uri="{0D108BD9-81ED-4DB2-BD59-A6C34878D82A}">
                    <a16:rowId xmlns:a16="http://schemas.microsoft.com/office/drawing/2014/main" val="1021172157"/>
                  </a:ext>
                </a:extLst>
              </a:tr>
              <a:tr h="214630">
                <a:tc>
                  <a:txBody>
                    <a:bodyPr/>
                    <a:lstStyle/>
                    <a:p>
                      <a:pPr algn="ctr"/>
                      <a:r>
                        <a:rPr lang="en-NZ" sz="1000" dirty="0">
                          <a:solidFill>
                            <a:schemeClr val="tx1">
                              <a:lumMod val="65000"/>
                              <a:lumOff val="35000"/>
                            </a:schemeClr>
                          </a:solidFill>
                        </a:rPr>
                        <a:t>1</a:t>
                      </a:r>
                    </a:p>
                  </a:txBody>
                  <a:tcPr marL="0" marR="0" marT="0" marB="0">
                    <a:solidFill>
                      <a:schemeClr val="bg1"/>
                    </a:solidFill>
                  </a:tcPr>
                </a:tc>
                <a:extLst>
                  <a:ext uri="{0D108BD9-81ED-4DB2-BD59-A6C34878D82A}">
                    <a16:rowId xmlns:a16="http://schemas.microsoft.com/office/drawing/2014/main" val="3439259919"/>
                  </a:ext>
                </a:extLst>
              </a:tr>
              <a:tr h="214630">
                <a:tc>
                  <a:txBody>
                    <a:bodyPr/>
                    <a:lstStyle/>
                    <a:p>
                      <a:pPr algn="ctr"/>
                      <a:r>
                        <a:rPr lang="en-NZ" sz="1000" dirty="0">
                          <a:solidFill>
                            <a:schemeClr val="tx1">
                              <a:lumMod val="65000"/>
                              <a:lumOff val="35000"/>
                            </a:schemeClr>
                          </a:solidFill>
                        </a:rPr>
                        <a:t>-</a:t>
                      </a:r>
                    </a:p>
                  </a:txBody>
                  <a:tcPr marL="0" marR="0" marT="0" marB="0">
                    <a:solidFill>
                      <a:schemeClr val="bg1"/>
                    </a:solidFill>
                  </a:tcPr>
                </a:tc>
                <a:extLst>
                  <a:ext uri="{0D108BD9-81ED-4DB2-BD59-A6C34878D82A}">
                    <a16:rowId xmlns:a16="http://schemas.microsoft.com/office/drawing/2014/main" val="3961840120"/>
                  </a:ext>
                </a:extLst>
              </a:tr>
            </a:tbl>
          </a:graphicData>
        </a:graphic>
      </p:graphicFrame>
    </p:spTree>
    <p:extLst>
      <p:ext uri="{BB962C8B-B14F-4D97-AF65-F5344CB8AC3E}">
        <p14:creationId xmlns:p14="http://schemas.microsoft.com/office/powerpoint/2010/main" val="3096210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167DB-12FC-42AC-92F1-07988809C4BC}"/>
              </a:ext>
            </a:extLst>
          </p:cNvPr>
          <p:cNvSpPr>
            <a:spLocks noGrp="1"/>
          </p:cNvSpPr>
          <p:nvPr>
            <p:ph type="title"/>
          </p:nvPr>
        </p:nvSpPr>
        <p:spPr/>
        <p:txBody>
          <a:bodyPr/>
          <a:lstStyle/>
          <a:p>
            <a:r>
              <a:rPr lang="en-NZ" dirty="0"/>
              <a:t>Recycling Knowledge</a:t>
            </a:r>
          </a:p>
        </p:txBody>
      </p:sp>
    </p:spTree>
    <p:extLst>
      <p:ext uri="{BB962C8B-B14F-4D97-AF65-F5344CB8AC3E}">
        <p14:creationId xmlns:p14="http://schemas.microsoft.com/office/powerpoint/2010/main" val="2799813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1C3F816D-908C-4400-A1C1-2863B06A1ACB}"/>
              </a:ext>
            </a:extLst>
          </p:cNvPr>
          <p:cNvGraphicFramePr/>
          <p:nvPr/>
        </p:nvGraphicFramePr>
        <p:xfrm>
          <a:off x="-736470" y="2229507"/>
          <a:ext cx="10954358" cy="412761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32AC9157-E610-4F5E-9234-45BD42EFC9EA}"/>
              </a:ext>
            </a:extLst>
          </p:cNvPr>
          <p:cNvSpPr>
            <a:spLocks noGrp="1"/>
          </p:cNvSpPr>
          <p:nvPr>
            <p:ph type="title"/>
          </p:nvPr>
        </p:nvSpPr>
        <p:spPr>
          <a:xfrm>
            <a:off x="203200" y="254338"/>
            <a:ext cx="9762129" cy="999460"/>
          </a:xfrm>
        </p:spPr>
        <p:txBody>
          <a:bodyPr>
            <a:noAutofit/>
          </a:bodyPr>
          <a:lstStyle/>
          <a:p>
            <a:pPr>
              <a:lnSpc>
                <a:spcPct val="100000"/>
              </a:lnSpc>
            </a:pPr>
            <a:r>
              <a:rPr lang="en-NZ" sz="1400" dirty="0"/>
              <a:t>INTUITIVE ASSOCIATION: </a:t>
            </a:r>
            <a:r>
              <a:rPr lang="en-NZ" sz="1400" b="0" dirty="0"/>
              <a:t>The next few slides break down the results of the intuitive association exercise. Respondents were provided with a series of items and asked to select if they would typically recycle them. Their response was timed so we could measure the strength of their response. In other words, is this something they intuitively believed (i.e. it’s hard-wired in their brain), or did they take more time to deliberate over their answer? Below is a breakdown of each category. </a:t>
            </a:r>
            <a:br>
              <a:rPr lang="en-NZ" sz="1400" dirty="0"/>
            </a:br>
            <a:endParaRPr lang="en-NZ" sz="1400" dirty="0"/>
          </a:p>
        </p:txBody>
      </p:sp>
      <p:sp>
        <p:nvSpPr>
          <p:cNvPr id="8" name="Rectangle 7">
            <a:extLst>
              <a:ext uri="{FF2B5EF4-FFF2-40B4-BE49-F238E27FC236}">
                <a16:creationId xmlns:a16="http://schemas.microsoft.com/office/drawing/2014/main" id="{62ACEC46-0EAF-4A6F-83C4-AD45B88781AA}"/>
              </a:ext>
            </a:extLst>
          </p:cNvPr>
          <p:cNvSpPr/>
          <p:nvPr/>
        </p:nvSpPr>
        <p:spPr>
          <a:xfrm>
            <a:off x="661854" y="1328542"/>
            <a:ext cx="4946460" cy="999461"/>
          </a:xfrm>
          <a:prstGeom prst="rect">
            <a:avLst/>
          </a:prstGeom>
          <a:noFill/>
          <a:ln w="28575">
            <a:solidFill>
              <a:srgbClr val="1CB3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9" name="Rectangle 8">
            <a:extLst>
              <a:ext uri="{FF2B5EF4-FFF2-40B4-BE49-F238E27FC236}">
                <a16:creationId xmlns:a16="http://schemas.microsoft.com/office/drawing/2014/main" id="{3D4C237C-43EB-4713-B399-6FE3A67BDE04}"/>
              </a:ext>
            </a:extLst>
          </p:cNvPr>
          <p:cNvSpPr/>
          <p:nvPr/>
        </p:nvSpPr>
        <p:spPr>
          <a:xfrm>
            <a:off x="7908148" y="4330701"/>
            <a:ext cx="1744972" cy="1345052"/>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0" name="Rectangle 9">
            <a:extLst>
              <a:ext uri="{FF2B5EF4-FFF2-40B4-BE49-F238E27FC236}">
                <a16:creationId xmlns:a16="http://schemas.microsoft.com/office/drawing/2014/main" id="{2D91B0C3-2E5C-491B-AF15-A9C31A37FEE6}"/>
              </a:ext>
            </a:extLst>
          </p:cNvPr>
          <p:cNvSpPr/>
          <p:nvPr/>
        </p:nvSpPr>
        <p:spPr>
          <a:xfrm>
            <a:off x="5734478" y="1328542"/>
            <a:ext cx="4230853" cy="999461"/>
          </a:xfrm>
          <a:prstGeom prst="rect">
            <a:avLst/>
          </a:prstGeom>
          <a:noFill/>
          <a:ln w="28575">
            <a:solidFill>
              <a:srgbClr val="8EC74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1" name="Rectangle 10">
            <a:extLst>
              <a:ext uri="{FF2B5EF4-FFF2-40B4-BE49-F238E27FC236}">
                <a16:creationId xmlns:a16="http://schemas.microsoft.com/office/drawing/2014/main" id="{B9EFBF7A-79BC-4CDA-99D6-5D8D74A44860}"/>
              </a:ext>
            </a:extLst>
          </p:cNvPr>
          <p:cNvSpPr/>
          <p:nvPr/>
        </p:nvSpPr>
        <p:spPr>
          <a:xfrm>
            <a:off x="5657851" y="4318749"/>
            <a:ext cx="1968500" cy="1357003"/>
          </a:xfrm>
          <a:prstGeom prst="rect">
            <a:avLst/>
          </a:prstGeom>
          <a:noFill/>
          <a:ln w="28575">
            <a:solidFill>
              <a:srgbClr val="FFDB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3" name="TextBox 12">
            <a:extLst>
              <a:ext uri="{FF2B5EF4-FFF2-40B4-BE49-F238E27FC236}">
                <a16:creationId xmlns:a16="http://schemas.microsoft.com/office/drawing/2014/main" id="{680DE14D-F49B-40EE-AA56-8D2EE23FED27}"/>
              </a:ext>
            </a:extLst>
          </p:cNvPr>
          <p:cNvSpPr txBox="1"/>
          <p:nvPr/>
        </p:nvSpPr>
        <p:spPr>
          <a:xfrm>
            <a:off x="661854" y="1339758"/>
            <a:ext cx="4946464" cy="933589"/>
          </a:xfrm>
          <a:prstGeom prst="rect">
            <a:avLst/>
          </a:prstGeom>
          <a:noFill/>
        </p:spPr>
        <p:txBody>
          <a:bodyPr wrap="square" rtlCol="0">
            <a:spAutoFit/>
          </a:bodyPr>
          <a:lstStyle/>
          <a:p>
            <a:pPr algn="ctr">
              <a:spcBef>
                <a:spcPts val="200"/>
              </a:spcBef>
              <a:spcAft>
                <a:spcPts val="200"/>
              </a:spcAft>
            </a:pPr>
            <a:r>
              <a:rPr lang="en-NZ" sz="1200" b="1" i="1" dirty="0">
                <a:solidFill>
                  <a:srgbClr val="5B5C60"/>
                </a:solidFill>
              </a:rPr>
              <a:t>FAST CORRECT</a:t>
            </a:r>
          </a:p>
          <a:p>
            <a:pPr algn="ctr">
              <a:spcBef>
                <a:spcPts val="200"/>
              </a:spcBef>
              <a:spcAft>
                <a:spcPts val="200"/>
              </a:spcAft>
            </a:pPr>
            <a:r>
              <a:rPr lang="en-NZ" sz="1200" dirty="0">
                <a:solidFill>
                  <a:srgbClr val="5B5C60"/>
                </a:solidFill>
              </a:rPr>
              <a:t>The proportion of respondents who provided a fast correct response. </a:t>
            </a:r>
          </a:p>
          <a:p>
            <a:pPr algn="ctr">
              <a:spcBef>
                <a:spcPts val="200"/>
              </a:spcBef>
              <a:spcAft>
                <a:spcPts val="200"/>
              </a:spcAft>
            </a:pPr>
            <a:r>
              <a:rPr lang="en-NZ" sz="1200" dirty="0">
                <a:solidFill>
                  <a:srgbClr val="5B5C60"/>
                </a:solidFill>
              </a:rPr>
              <a:t>‘Fast’ means that the response was quicker than their average response time across all of the items. The average was calculated at a respondent-level</a:t>
            </a:r>
            <a:endParaRPr lang="en-NZ" sz="1200" dirty="0"/>
          </a:p>
        </p:txBody>
      </p:sp>
      <p:sp>
        <p:nvSpPr>
          <p:cNvPr id="14" name="TextBox 13">
            <a:extLst>
              <a:ext uri="{FF2B5EF4-FFF2-40B4-BE49-F238E27FC236}">
                <a16:creationId xmlns:a16="http://schemas.microsoft.com/office/drawing/2014/main" id="{EE064AE7-7B7E-4D7F-BB28-7A7E9964F749}"/>
              </a:ext>
            </a:extLst>
          </p:cNvPr>
          <p:cNvSpPr txBox="1"/>
          <p:nvPr/>
        </p:nvSpPr>
        <p:spPr>
          <a:xfrm>
            <a:off x="7926776" y="4527211"/>
            <a:ext cx="1668930" cy="882293"/>
          </a:xfrm>
          <a:prstGeom prst="rect">
            <a:avLst/>
          </a:prstGeom>
          <a:noFill/>
        </p:spPr>
        <p:txBody>
          <a:bodyPr wrap="square" rtlCol="0">
            <a:spAutoFit/>
          </a:bodyPr>
          <a:lstStyle/>
          <a:p>
            <a:pPr algn="ctr">
              <a:spcBef>
                <a:spcPts val="200"/>
              </a:spcBef>
              <a:spcAft>
                <a:spcPts val="200"/>
              </a:spcAft>
            </a:pPr>
            <a:r>
              <a:rPr lang="en-NZ" sz="1200" b="1" i="1" dirty="0">
                <a:solidFill>
                  <a:srgbClr val="5B5C60"/>
                </a:solidFill>
              </a:rPr>
              <a:t>FAST INCORRECT</a:t>
            </a:r>
            <a:endParaRPr lang="en-NZ" sz="1200" dirty="0">
              <a:solidFill>
                <a:srgbClr val="5B5C60"/>
              </a:solidFill>
            </a:endParaRPr>
          </a:p>
          <a:p>
            <a:pPr algn="ctr">
              <a:spcBef>
                <a:spcPts val="200"/>
              </a:spcBef>
              <a:spcAft>
                <a:spcPts val="200"/>
              </a:spcAft>
            </a:pPr>
            <a:r>
              <a:rPr lang="en-NZ" sz="1200" dirty="0">
                <a:solidFill>
                  <a:srgbClr val="5B5C60"/>
                </a:solidFill>
              </a:rPr>
              <a:t>As with fast correct, but when an incorrect response was provided</a:t>
            </a:r>
            <a:endParaRPr lang="en-NZ" sz="1400" dirty="0">
              <a:solidFill>
                <a:srgbClr val="5B5C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14C59AA1-A753-49FD-A807-DF6CEB714FB3}"/>
              </a:ext>
            </a:extLst>
          </p:cNvPr>
          <p:cNvSpPr txBox="1"/>
          <p:nvPr/>
        </p:nvSpPr>
        <p:spPr>
          <a:xfrm>
            <a:off x="5734480" y="1384734"/>
            <a:ext cx="4230849" cy="882293"/>
          </a:xfrm>
          <a:prstGeom prst="rect">
            <a:avLst/>
          </a:prstGeom>
          <a:noFill/>
        </p:spPr>
        <p:txBody>
          <a:bodyPr wrap="square" rtlCol="0">
            <a:spAutoFit/>
          </a:bodyPr>
          <a:lstStyle/>
          <a:p>
            <a:pPr algn="ctr">
              <a:spcBef>
                <a:spcPts val="200"/>
              </a:spcBef>
              <a:spcAft>
                <a:spcPts val="200"/>
              </a:spcAft>
            </a:pPr>
            <a:r>
              <a:rPr lang="en-NZ" sz="1200" b="1" i="1" dirty="0">
                <a:solidFill>
                  <a:srgbClr val="5B5C60"/>
                </a:solidFill>
              </a:rPr>
              <a:t>SLOW CORRECT</a:t>
            </a:r>
          </a:p>
          <a:p>
            <a:pPr algn="ctr">
              <a:spcBef>
                <a:spcPts val="200"/>
              </a:spcBef>
              <a:spcAft>
                <a:spcPts val="200"/>
              </a:spcAft>
            </a:pPr>
            <a:r>
              <a:rPr lang="en-NZ" sz="1200" dirty="0">
                <a:solidFill>
                  <a:srgbClr val="5B5C60"/>
                </a:solidFill>
              </a:rPr>
              <a:t>The proportion of respondents who provided a slow correct response. ‘Slow’ means that the response was slower than their average response time across all of the items</a:t>
            </a:r>
            <a:endParaRPr lang="en-NZ" sz="1400" dirty="0">
              <a:solidFill>
                <a:srgbClr val="5B5C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15712072-5E6A-4CC5-9B84-F0616C92E392}"/>
              </a:ext>
            </a:extLst>
          </p:cNvPr>
          <p:cNvSpPr txBox="1"/>
          <p:nvPr/>
        </p:nvSpPr>
        <p:spPr>
          <a:xfrm>
            <a:off x="5875588" y="4527210"/>
            <a:ext cx="1616635" cy="882293"/>
          </a:xfrm>
          <a:prstGeom prst="rect">
            <a:avLst/>
          </a:prstGeom>
          <a:noFill/>
        </p:spPr>
        <p:txBody>
          <a:bodyPr wrap="square" rtlCol="0">
            <a:spAutoFit/>
          </a:bodyPr>
          <a:lstStyle/>
          <a:p>
            <a:pPr algn="ctr">
              <a:spcBef>
                <a:spcPts val="200"/>
              </a:spcBef>
              <a:spcAft>
                <a:spcPts val="200"/>
              </a:spcAft>
            </a:pPr>
            <a:r>
              <a:rPr lang="en-NZ" sz="1200" b="1" i="1" dirty="0">
                <a:solidFill>
                  <a:srgbClr val="5B5C60"/>
                </a:solidFill>
              </a:rPr>
              <a:t>SLOW INCORRECT</a:t>
            </a:r>
          </a:p>
          <a:p>
            <a:pPr algn="ctr">
              <a:spcBef>
                <a:spcPts val="200"/>
              </a:spcBef>
              <a:spcAft>
                <a:spcPts val="200"/>
              </a:spcAft>
            </a:pPr>
            <a:r>
              <a:rPr lang="en-NZ" sz="1200" dirty="0">
                <a:solidFill>
                  <a:srgbClr val="5B5C60"/>
                </a:solidFill>
              </a:rPr>
              <a:t>As with slow correct, but when an incorrect response was provided</a:t>
            </a:r>
            <a:endParaRPr lang="en-NZ" sz="1400" dirty="0">
              <a:solidFill>
                <a:srgbClr val="5B5C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1BC9910E-DCBD-4B27-8534-B89F0C9A8A57}"/>
              </a:ext>
            </a:extLst>
          </p:cNvPr>
          <p:cNvSpPr/>
          <p:nvPr/>
        </p:nvSpPr>
        <p:spPr>
          <a:xfrm>
            <a:off x="9765988" y="4510233"/>
            <a:ext cx="2309740" cy="1205378"/>
          </a:xfrm>
          <a:prstGeom prst="rect">
            <a:avLst/>
          </a:prstGeom>
          <a:noFill/>
          <a:ln w="28575">
            <a:solidFill>
              <a:srgbClr val="5B5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8" name="TextBox 17">
            <a:extLst>
              <a:ext uri="{FF2B5EF4-FFF2-40B4-BE49-F238E27FC236}">
                <a16:creationId xmlns:a16="http://schemas.microsoft.com/office/drawing/2014/main" id="{2A8D8E4D-ECF3-4B1F-956F-FA57FD1BAB5A}"/>
              </a:ext>
            </a:extLst>
          </p:cNvPr>
          <p:cNvSpPr txBox="1"/>
          <p:nvPr/>
        </p:nvSpPr>
        <p:spPr>
          <a:xfrm>
            <a:off x="9787458" y="4553263"/>
            <a:ext cx="2253438" cy="1066959"/>
          </a:xfrm>
          <a:prstGeom prst="rect">
            <a:avLst/>
          </a:prstGeom>
          <a:noFill/>
        </p:spPr>
        <p:txBody>
          <a:bodyPr wrap="square" rtlCol="0">
            <a:spAutoFit/>
          </a:bodyPr>
          <a:lstStyle/>
          <a:p>
            <a:pPr algn="ctr">
              <a:spcBef>
                <a:spcPts val="200"/>
              </a:spcBef>
              <a:spcAft>
                <a:spcPts val="200"/>
              </a:spcAft>
            </a:pPr>
            <a:r>
              <a:rPr lang="en-NZ" sz="1200" b="1" i="1" dirty="0">
                <a:solidFill>
                  <a:srgbClr val="5B5C60"/>
                </a:solidFill>
              </a:rPr>
              <a:t>DON’T KNOW</a:t>
            </a:r>
            <a:endParaRPr lang="en-NZ" sz="1200" dirty="0">
              <a:solidFill>
                <a:srgbClr val="5B5C60"/>
              </a:solidFill>
            </a:endParaRPr>
          </a:p>
          <a:p>
            <a:pPr algn="ctr">
              <a:spcBef>
                <a:spcPts val="200"/>
              </a:spcBef>
              <a:spcAft>
                <a:spcPts val="200"/>
              </a:spcAft>
            </a:pPr>
            <a:r>
              <a:rPr lang="en-NZ" sz="1200" dirty="0">
                <a:solidFill>
                  <a:srgbClr val="5B5C60"/>
                </a:solidFill>
              </a:rPr>
              <a:t>Respondents were coded to a ‘don’t know’ when no response was provided for an item in the allotted time</a:t>
            </a:r>
            <a:endParaRPr lang="en-NZ" sz="1400" dirty="0">
              <a:solidFill>
                <a:srgbClr val="5B5C6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9" name="Table 18">
            <a:extLst>
              <a:ext uri="{FF2B5EF4-FFF2-40B4-BE49-F238E27FC236}">
                <a16:creationId xmlns:a16="http://schemas.microsoft.com/office/drawing/2014/main" id="{0C5ED31B-B4D2-4454-B15F-D26C7E49E958}"/>
              </a:ext>
            </a:extLst>
          </p:cNvPr>
          <p:cNvGraphicFramePr>
            <a:graphicFrameLocks noGrp="1"/>
          </p:cNvGraphicFramePr>
          <p:nvPr>
            <p:extLst>
              <p:ext uri="{D42A27DB-BD31-4B8C-83A1-F6EECF244321}">
                <p14:modId xmlns:p14="http://schemas.microsoft.com/office/powerpoint/2010/main" val="3566057931"/>
              </p:ext>
            </p:extLst>
          </p:nvPr>
        </p:nvGraphicFramePr>
        <p:xfrm>
          <a:off x="10534111" y="3413614"/>
          <a:ext cx="1063172" cy="515451"/>
        </p:xfrm>
        <a:graphic>
          <a:graphicData uri="http://schemas.openxmlformats.org/drawingml/2006/table">
            <a:tbl>
              <a:tblPr firstRow="1" bandRow="1">
                <a:tableStyleId>{5C22544A-7EE6-4342-B048-85BDC9FD1C3A}</a:tableStyleId>
              </a:tblPr>
              <a:tblGrid>
                <a:gridCol w="531586">
                  <a:extLst>
                    <a:ext uri="{9D8B030D-6E8A-4147-A177-3AD203B41FA5}">
                      <a16:colId xmlns:a16="http://schemas.microsoft.com/office/drawing/2014/main" val="3181947354"/>
                    </a:ext>
                  </a:extLst>
                </a:gridCol>
                <a:gridCol w="531586">
                  <a:extLst>
                    <a:ext uri="{9D8B030D-6E8A-4147-A177-3AD203B41FA5}">
                      <a16:colId xmlns:a16="http://schemas.microsoft.com/office/drawing/2014/main" val="4292256551"/>
                    </a:ext>
                  </a:extLst>
                </a:gridCol>
              </a:tblGrid>
              <a:tr h="215116">
                <a:tc>
                  <a:txBody>
                    <a:bodyPr/>
                    <a:lstStyle/>
                    <a:p>
                      <a:pPr algn="ctr" fontAlgn="ctr"/>
                      <a:r>
                        <a:rPr lang="en-NZ" sz="700" b="1" i="0" u="none" strike="noStrike" dirty="0">
                          <a:solidFill>
                            <a:srgbClr val="000000"/>
                          </a:solidFill>
                          <a:effectLst/>
                          <a:latin typeface="Arial" panose="020B0604020202020204" pitchFamily="34" charset="0"/>
                        </a:rPr>
                        <a:t>Wellington City</a:t>
                      </a:r>
                    </a:p>
                  </a:txBody>
                  <a:tcPr marL="9525" marR="9525" marT="9525" marB="0" anchor="ctr">
                    <a:solidFill>
                      <a:schemeClr val="bg1"/>
                    </a:solidFill>
                  </a:tcPr>
                </a:tc>
                <a:tc>
                  <a:txBody>
                    <a:bodyPr/>
                    <a:lstStyle/>
                    <a:p>
                      <a:pPr algn="ctr" fontAlgn="ctr"/>
                      <a:r>
                        <a:rPr lang="en-NZ" sz="700" b="1" i="0" u="none" strike="noStrike" dirty="0">
                          <a:solidFill>
                            <a:srgbClr val="000000"/>
                          </a:solidFill>
                          <a:effectLst/>
                          <a:latin typeface="Arial" panose="020B0604020202020204" pitchFamily="34" charset="0"/>
                        </a:rPr>
                        <a:t>New Zealand</a:t>
                      </a:r>
                    </a:p>
                  </a:txBody>
                  <a:tcPr marL="9525" marR="9525" marT="9525" marB="0" anchor="ctr">
                    <a:solidFill>
                      <a:schemeClr val="bg1"/>
                    </a:solidFill>
                  </a:tcPr>
                </a:tc>
                <a:extLst>
                  <a:ext uri="{0D108BD9-81ED-4DB2-BD59-A6C34878D82A}">
                    <a16:rowId xmlns:a16="http://schemas.microsoft.com/office/drawing/2014/main" val="4034969294"/>
                  </a:ext>
                </a:extLst>
              </a:tr>
              <a:tr h="292566">
                <a:tc>
                  <a:txBody>
                    <a:bodyPr/>
                    <a:lstStyle/>
                    <a:p>
                      <a:pPr algn="ctr" fontAlgn="b"/>
                      <a:r>
                        <a:rPr lang="en-NZ" sz="1050" b="0" i="0" u="none" strike="noStrike" dirty="0">
                          <a:solidFill>
                            <a:srgbClr val="000000"/>
                          </a:solidFill>
                          <a:effectLst/>
                          <a:latin typeface="Calibri" panose="020F0502020204030204" pitchFamily="34" charset="0"/>
                        </a:rPr>
                        <a:t>72</a:t>
                      </a:r>
                    </a:p>
                  </a:txBody>
                  <a:tcPr marL="9525" marR="9525" marT="9525" marB="0" anchor="ctr">
                    <a:solidFill>
                      <a:schemeClr val="bg1"/>
                    </a:solidFill>
                  </a:tcPr>
                </a:tc>
                <a:tc>
                  <a:txBody>
                    <a:bodyPr/>
                    <a:lstStyle/>
                    <a:p>
                      <a:pPr algn="ctr" fontAlgn="b"/>
                      <a:r>
                        <a:rPr lang="en-NZ" sz="1050" b="0" i="0" u="none" strike="noStrike" dirty="0">
                          <a:solidFill>
                            <a:srgbClr val="000000"/>
                          </a:solidFill>
                          <a:effectLst/>
                          <a:latin typeface="Calibri" panose="020F0502020204030204" pitchFamily="34" charset="0"/>
                        </a:rPr>
                        <a:t>75</a:t>
                      </a:r>
                    </a:p>
                  </a:txBody>
                  <a:tcPr marL="9525" marR="9525" marT="9525" marB="0" anchor="ctr">
                    <a:solidFill>
                      <a:schemeClr val="bg1"/>
                    </a:solidFill>
                  </a:tcPr>
                </a:tc>
                <a:extLst>
                  <a:ext uri="{0D108BD9-81ED-4DB2-BD59-A6C34878D82A}">
                    <a16:rowId xmlns:a16="http://schemas.microsoft.com/office/drawing/2014/main" val="3863335677"/>
                  </a:ext>
                </a:extLst>
              </a:tr>
            </a:tbl>
          </a:graphicData>
        </a:graphic>
      </p:graphicFrame>
      <p:sp>
        <p:nvSpPr>
          <p:cNvPr id="20" name="Rectangle 19">
            <a:extLst>
              <a:ext uri="{FF2B5EF4-FFF2-40B4-BE49-F238E27FC236}">
                <a16:creationId xmlns:a16="http://schemas.microsoft.com/office/drawing/2014/main" id="{AC154A20-E7B3-4ED5-92A0-F633A2D1F7A0}"/>
              </a:ext>
            </a:extLst>
          </p:cNvPr>
          <p:cNvSpPr/>
          <p:nvPr/>
        </p:nvSpPr>
        <p:spPr>
          <a:xfrm>
            <a:off x="10547401" y="3407426"/>
            <a:ext cx="490313" cy="697627"/>
          </a:xfrm>
          <a:prstGeom prst="rect">
            <a:avLst/>
          </a:prstGeom>
          <a:noFill/>
          <a:ln w="28575">
            <a:solidFill>
              <a:srgbClr val="1CB3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1" name="Rectangle 20">
            <a:extLst>
              <a:ext uri="{FF2B5EF4-FFF2-40B4-BE49-F238E27FC236}">
                <a16:creationId xmlns:a16="http://schemas.microsoft.com/office/drawing/2014/main" id="{12C11492-C8F9-49B8-B499-5C51CC71735A}"/>
              </a:ext>
            </a:extLst>
          </p:cNvPr>
          <p:cNvSpPr/>
          <p:nvPr/>
        </p:nvSpPr>
        <p:spPr>
          <a:xfrm>
            <a:off x="11053843" y="3407426"/>
            <a:ext cx="490313" cy="697627"/>
          </a:xfrm>
          <a:prstGeom prst="rect">
            <a:avLst/>
          </a:prstGeom>
          <a:noFill/>
          <a:ln w="28575">
            <a:solidFill>
              <a:srgbClr val="F6902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2" name="Rectangle 21">
            <a:extLst>
              <a:ext uri="{FF2B5EF4-FFF2-40B4-BE49-F238E27FC236}">
                <a16:creationId xmlns:a16="http://schemas.microsoft.com/office/drawing/2014/main" id="{8A2B142F-CC9A-4F09-8BD5-9DF6232B18EC}"/>
              </a:ext>
            </a:extLst>
          </p:cNvPr>
          <p:cNvSpPr/>
          <p:nvPr/>
        </p:nvSpPr>
        <p:spPr>
          <a:xfrm>
            <a:off x="10136776" y="1328542"/>
            <a:ext cx="1890805" cy="999461"/>
          </a:xfrm>
          <a:prstGeom prst="rect">
            <a:avLst/>
          </a:prstGeom>
          <a:noFill/>
          <a:ln w="28575">
            <a:solidFill>
              <a:srgbClr val="1CB3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3" name="TextBox 22">
            <a:extLst>
              <a:ext uri="{FF2B5EF4-FFF2-40B4-BE49-F238E27FC236}">
                <a16:creationId xmlns:a16="http://schemas.microsoft.com/office/drawing/2014/main" id="{982C5C50-EE62-4E3F-BC87-E25F0E4C4BDC}"/>
              </a:ext>
            </a:extLst>
          </p:cNvPr>
          <p:cNvSpPr txBox="1"/>
          <p:nvPr/>
        </p:nvSpPr>
        <p:spPr>
          <a:xfrm>
            <a:off x="9965344" y="1399115"/>
            <a:ext cx="2176997" cy="882293"/>
          </a:xfrm>
          <a:prstGeom prst="rect">
            <a:avLst/>
          </a:prstGeom>
          <a:noFill/>
        </p:spPr>
        <p:txBody>
          <a:bodyPr wrap="square" rtlCol="0">
            <a:spAutoFit/>
          </a:bodyPr>
          <a:lstStyle/>
          <a:p>
            <a:pPr algn="ctr">
              <a:spcBef>
                <a:spcPts val="200"/>
              </a:spcBef>
              <a:spcAft>
                <a:spcPts val="200"/>
              </a:spcAft>
            </a:pPr>
            <a:r>
              <a:rPr lang="en-NZ" sz="1200" b="1" i="1" dirty="0">
                <a:solidFill>
                  <a:srgbClr val="5B5C60"/>
                </a:solidFill>
              </a:rPr>
              <a:t>NETT CORRECT</a:t>
            </a:r>
            <a:endParaRPr lang="en-NZ" sz="1200" b="1" i="1" dirty="0">
              <a:solidFill>
                <a:srgbClr val="5B5C60"/>
              </a:solidFill>
              <a:latin typeface="Calibri" panose="020F0502020204030204" pitchFamily="34" charset="0"/>
              <a:cs typeface="Times New Roman" panose="02020603050405020304" pitchFamily="18" charset="0"/>
            </a:endParaRPr>
          </a:p>
          <a:p>
            <a:pPr algn="ctr">
              <a:spcBef>
                <a:spcPts val="200"/>
              </a:spcBef>
              <a:spcAft>
                <a:spcPts val="200"/>
              </a:spcAft>
            </a:pPr>
            <a:r>
              <a:rPr lang="en-NZ" sz="1200" dirty="0">
                <a:solidFill>
                  <a:srgbClr val="5B5C60"/>
                </a:solidFill>
                <a:latin typeface="Calibri" panose="020F0502020204030204" pitchFamily="34" charset="0"/>
                <a:cs typeface="Times New Roman" panose="02020603050405020304" pitchFamily="18" charset="0"/>
              </a:rPr>
              <a:t>All who gave a correct response. Provided at a total and council level</a:t>
            </a:r>
            <a:endParaRPr lang="en-NZ" sz="1200" dirty="0">
              <a:solidFill>
                <a:srgbClr val="5B5C60"/>
              </a:solidFill>
            </a:endParaRPr>
          </a:p>
        </p:txBody>
      </p:sp>
      <p:cxnSp>
        <p:nvCxnSpPr>
          <p:cNvPr id="25" name="Straight Connector 24">
            <a:extLst>
              <a:ext uri="{FF2B5EF4-FFF2-40B4-BE49-F238E27FC236}">
                <a16:creationId xmlns:a16="http://schemas.microsoft.com/office/drawing/2014/main" id="{A8BBF4DA-3584-4E1F-85E2-2A791F81C826}"/>
              </a:ext>
            </a:extLst>
          </p:cNvPr>
          <p:cNvCxnSpPr/>
          <p:nvPr/>
        </p:nvCxnSpPr>
        <p:spPr>
          <a:xfrm>
            <a:off x="11036300" y="2328003"/>
            <a:ext cx="0" cy="1079423"/>
          </a:xfrm>
          <a:prstGeom prst="line">
            <a:avLst/>
          </a:prstGeom>
          <a:ln w="19050">
            <a:solidFill>
              <a:srgbClr val="1CB3BC"/>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53D1E57-1B37-4699-B029-8190A0BD4771}"/>
              </a:ext>
            </a:extLst>
          </p:cNvPr>
          <p:cNvCxnSpPr/>
          <p:nvPr/>
        </p:nvCxnSpPr>
        <p:spPr>
          <a:xfrm>
            <a:off x="6970125" y="2349577"/>
            <a:ext cx="0" cy="1079423"/>
          </a:xfrm>
          <a:prstGeom prst="line">
            <a:avLst/>
          </a:prstGeom>
          <a:ln w="19050">
            <a:solidFill>
              <a:srgbClr val="8EC742"/>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8934339-D92A-4DB2-A129-1FB22267926C}"/>
              </a:ext>
            </a:extLst>
          </p:cNvPr>
          <p:cNvCxnSpPr/>
          <p:nvPr/>
        </p:nvCxnSpPr>
        <p:spPr>
          <a:xfrm>
            <a:off x="3657601" y="2349577"/>
            <a:ext cx="0" cy="1079423"/>
          </a:xfrm>
          <a:prstGeom prst="line">
            <a:avLst/>
          </a:prstGeom>
          <a:ln w="19050">
            <a:solidFill>
              <a:srgbClr val="1CB3BC"/>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ADA9BF5-0D0D-47A5-BB34-85B86D5380F2}"/>
              </a:ext>
            </a:extLst>
          </p:cNvPr>
          <p:cNvCxnSpPr>
            <a:cxnSpLocks/>
          </p:cNvCxnSpPr>
          <p:nvPr/>
        </p:nvCxnSpPr>
        <p:spPr>
          <a:xfrm>
            <a:off x="9011770" y="4134191"/>
            <a:ext cx="0" cy="196510"/>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ECF1156-FDD4-4DEE-AB18-D83FB268EFA6}"/>
              </a:ext>
            </a:extLst>
          </p:cNvPr>
          <p:cNvCxnSpPr>
            <a:cxnSpLocks/>
          </p:cNvCxnSpPr>
          <p:nvPr/>
        </p:nvCxnSpPr>
        <p:spPr>
          <a:xfrm>
            <a:off x="7626351" y="4123563"/>
            <a:ext cx="0" cy="393020"/>
          </a:xfrm>
          <a:prstGeom prst="line">
            <a:avLst/>
          </a:prstGeom>
          <a:ln w="19050">
            <a:solidFill>
              <a:srgbClr val="FFDB0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C52BB1F-5DA8-4C9D-9AB8-F819EF7801C4}"/>
              </a:ext>
            </a:extLst>
          </p:cNvPr>
          <p:cNvCxnSpPr>
            <a:cxnSpLocks/>
          </p:cNvCxnSpPr>
          <p:nvPr/>
        </p:nvCxnSpPr>
        <p:spPr>
          <a:xfrm>
            <a:off x="9843620" y="4134191"/>
            <a:ext cx="0" cy="393020"/>
          </a:xfrm>
          <a:prstGeom prst="line">
            <a:avLst/>
          </a:prstGeom>
          <a:ln w="19050">
            <a:solidFill>
              <a:srgbClr val="5B5C6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215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A8BB1-85D3-4E58-B8FD-06237B22AAB1}"/>
              </a:ext>
            </a:extLst>
          </p:cNvPr>
          <p:cNvSpPr>
            <a:spLocks noGrp="1"/>
          </p:cNvSpPr>
          <p:nvPr>
            <p:ph type="title"/>
          </p:nvPr>
        </p:nvSpPr>
        <p:spPr/>
        <p:txBody>
          <a:bodyPr>
            <a:normAutofit fontScale="90000"/>
          </a:bodyPr>
          <a:lstStyle/>
          <a:p>
            <a:pPr>
              <a:lnSpc>
                <a:spcPct val="100000"/>
              </a:lnSpc>
            </a:pPr>
            <a:r>
              <a:rPr lang="en-NZ" sz="1300" dirty="0"/>
              <a:t>RECYCLABLE ITEMS: </a:t>
            </a:r>
            <a:r>
              <a:rPr lang="en-NZ" sz="1400" b="0" dirty="0"/>
              <a:t>This slide shows the results for those items Wellington City Council accept for recycling. The following slide shows responses to those items that are not accepted by Wellington City Council.</a:t>
            </a:r>
            <a:r>
              <a:rPr lang="en-NZ" sz="1400" dirty="0"/>
              <a:t> </a:t>
            </a:r>
            <a:r>
              <a:rPr lang="en-NZ" sz="1400" b="0" dirty="0"/>
              <a:t>In general, most respondents say they would correctly sort items that are indeed recyclable. Wellington City respondents are more likely than the national sample to get newspapers, ice cream containers, margarine tubs, tomato sauce bottles, and yoghurt containers correct. They are less likely to get glass jars correct.</a:t>
            </a:r>
            <a:endParaRPr lang="en-NZ" sz="1600" dirty="0">
              <a:highlight>
                <a:srgbClr val="FFFF00"/>
              </a:highlight>
            </a:endParaRPr>
          </a:p>
        </p:txBody>
      </p:sp>
      <p:graphicFrame>
        <p:nvGraphicFramePr>
          <p:cNvPr id="4" name="Table 3">
            <a:extLst>
              <a:ext uri="{FF2B5EF4-FFF2-40B4-BE49-F238E27FC236}">
                <a16:creationId xmlns:a16="http://schemas.microsoft.com/office/drawing/2014/main" id="{7B34D542-DA6F-41BF-AD24-AD06D094357B}"/>
              </a:ext>
            </a:extLst>
          </p:cNvPr>
          <p:cNvGraphicFramePr>
            <a:graphicFrameLocks noGrp="1"/>
          </p:cNvGraphicFramePr>
          <p:nvPr>
            <p:extLst>
              <p:ext uri="{D42A27DB-BD31-4B8C-83A1-F6EECF244321}">
                <p14:modId xmlns:p14="http://schemas.microsoft.com/office/powerpoint/2010/main" val="1052490003"/>
              </p:ext>
            </p:extLst>
          </p:nvPr>
        </p:nvGraphicFramePr>
        <p:xfrm>
          <a:off x="10593790" y="1814286"/>
          <a:ext cx="1374690" cy="4018472"/>
        </p:xfrm>
        <a:graphic>
          <a:graphicData uri="http://schemas.openxmlformats.org/drawingml/2006/table">
            <a:tbl>
              <a:tblPr firstRow="1" bandRow="1">
                <a:tableStyleId>{5C22544A-7EE6-4342-B048-85BDC9FD1C3A}</a:tableStyleId>
              </a:tblPr>
              <a:tblGrid>
                <a:gridCol w="687345">
                  <a:extLst>
                    <a:ext uri="{9D8B030D-6E8A-4147-A177-3AD203B41FA5}">
                      <a16:colId xmlns:a16="http://schemas.microsoft.com/office/drawing/2014/main" val="3181947354"/>
                    </a:ext>
                  </a:extLst>
                </a:gridCol>
                <a:gridCol w="687345">
                  <a:extLst>
                    <a:ext uri="{9D8B030D-6E8A-4147-A177-3AD203B41FA5}">
                      <a16:colId xmlns:a16="http://schemas.microsoft.com/office/drawing/2014/main" val="4292256551"/>
                    </a:ext>
                  </a:extLst>
                </a:gridCol>
              </a:tblGrid>
              <a:tr h="269930">
                <a:tc>
                  <a:txBody>
                    <a:bodyPr/>
                    <a:lstStyle/>
                    <a:p>
                      <a:pPr algn="ctr" fontAlgn="ctr"/>
                      <a:r>
                        <a:rPr lang="en-NZ" sz="800" b="1" i="0" u="none" strike="noStrike" dirty="0">
                          <a:solidFill>
                            <a:srgbClr val="000000"/>
                          </a:solidFill>
                          <a:effectLst/>
                          <a:latin typeface="Arial" panose="020B0604020202020204" pitchFamily="34" charset="0"/>
                        </a:rPr>
                        <a:t>Wellington City</a:t>
                      </a:r>
                    </a:p>
                  </a:txBody>
                  <a:tcPr marL="9525" marR="9525" marT="9525" marB="0" anchor="ctr">
                    <a:solidFill>
                      <a:schemeClr val="bg1"/>
                    </a:solidFill>
                  </a:tcPr>
                </a:tc>
                <a:tc>
                  <a:txBody>
                    <a:bodyPr/>
                    <a:lstStyle/>
                    <a:p>
                      <a:pPr algn="ctr" fontAlgn="ctr"/>
                      <a:r>
                        <a:rPr lang="en-NZ" sz="800" b="1" i="0" u="none" strike="noStrike" dirty="0">
                          <a:solidFill>
                            <a:srgbClr val="000000"/>
                          </a:solidFill>
                          <a:effectLst/>
                          <a:latin typeface="Arial" panose="020B0604020202020204" pitchFamily="34" charset="0"/>
                        </a:rPr>
                        <a:t>New Zealand</a:t>
                      </a:r>
                    </a:p>
                  </a:txBody>
                  <a:tcPr marL="9525" marR="9525" marT="9525" marB="0" anchor="ctr">
                    <a:solidFill>
                      <a:schemeClr val="bg1"/>
                    </a:solidFill>
                  </a:tcPr>
                </a:tc>
                <a:extLst>
                  <a:ext uri="{0D108BD9-81ED-4DB2-BD59-A6C34878D82A}">
                    <a16:rowId xmlns:a16="http://schemas.microsoft.com/office/drawing/2014/main" val="4034969294"/>
                  </a:ext>
                </a:extLst>
              </a:tr>
              <a:tr h="267753">
                <a:tc>
                  <a:txBody>
                    <a:bodyPr/>
                    <a:lstStyle/>
                    <a:p>
                      <a:pPr algn="ctr" rtl="0" fontAlgn="b"/>
                      <a:r>
                        <a:rPr lang="en-NZ" sz="1100" b="0" i="0" u="none" strike="noStrike">
                          <a:solidFill>
                            <a:srgbClr val="000000"/>
                          </a:solidFill>
                          <a:effectLst/>
                          <a:latin typeface="Calibri" panose="020F0502020204030204" pitchFamily="34" charset="0"/>
                        </a:rPr>
                        <a:t>96</a:t>
                      </a:r>
                    </a:p>
                  </a:txBody>
                  <a:tcPr marL="9525" marR="9525" marT="9525" marB="0" anchor="ctr">
                    <a:solidFill>
                      <a:schemeClr val="bg1"/>
                    </a:solidFill>
                  </a:tcPr>
                </a:tc>
                <a:tc>
                  <a:txBody>
                    <a:bodyPr/>
                    <a:lstStyle/>
                    <a:p>
                      <a:pPr algn="ctr" rtl="0" fontAlgn="b"/>
                      <a:r>
                        <a:rPr lang="en-NZ" sz="1100" b="0" i="0" u="none" strike="noStrike">
                          <a:solidFill>
                            <a:srgbClr val="000000"/>
                          </a:solidFill>
                          <a:effectLst/>
                          <a:latin typeface="Calibri" panose="020F0502020204030204" pitchFamily="34" charset="0"/>
                        </a:rPr>
                        <a:t>94</a:t>
                      </a:r>
                    </a:p>
                  </a:txBody>
                  <a:tcPr marL="9525" marR="9525" marT="9525" marB="0" anchor="ctr">
                    <a:solidFill>
                      <a:schemeClr val="bg1"/>
                    </a:solidFill>
                  </a:tcPr>
                </a:tc>
                <a:extLst>
                  <a:ext uri="{0D108BD9-81ED-4DB2-BD59-A6C34878D82A}">
                    <a16:rowId xmlns:a16="http://schemas.microsoft.com/office/drawing/2014/main" val="3863335677"/>
                  </a:ext>
                </a:extLst>
              </a:tr>
              <a:tr h="267753">
                <a:tc>
                  <a:txBody>
                    <a:bodyPr/>
                    <a:lstStyle/>
                    <a:p>
                      <a:pPr algn="ctr" rtl="0" fontAlgn="b"/>
                      <a:r>
                        <a:rPr lang="en-NZ" sz="1100" b="0" i="0" u="none" strike="noStrike">
                          <a:solidFill>
                            <a:srgbClr val="000000"/>
                          </a:solidFill>
                          <a:effectLst/>
                          <a:latin typeface="Calibri" panose="020F0502020204030204" pitchFamily="34" charset="0"/>
                        </a:rPr>
                        <a:t>95</a:t>
                      </a:r>
                    </a:p>
                  </a:txBody>
                  <a:tcPr marL="9525" marR="9525" marT="9525" marB="0" anchor="ctr">
                    <a:solidFill>
                      <a:schemeClr val="bg1"/>
                    </a:solidFill>
                  </a:tcPr>
                </a:tc>
                <a:tc>
                  <a:txBody>
                    <a:bodyPr/>
                    <a:lstStyle/>
                    <a:p>
                      <a:pPr algn="ctr" rtl="0" fontAlgn="b"/>
                      <a:r>
                        <a:rPr lang="en-NZ" sz="1100" b="0" i="0" u="none" strike="noStrike">
                          <a:solidFill>
                            <a:srgbClr val="000000"/>
                          </a:solidFill>
                          <a:effectLst/>
                          <a:latin typeface="Calibri" panose="020F0502020204030204" pitchFamily="34" charset="0"/>
                        </a:rPr>
                        <a:t>95</a:t>
                      </a:r>
                    </a:p>
                  </a:txBody>
                  <a:tcPr marL="9525" marR="9525" marT="9525" marB="0" anchor="ctr">
                    <a:solidFill>
                      <a:schemeClr val="bg1"/>
                    </a:solidFill>
                  </a:tcPr>
                </a:tc>
                <a:extLst>
                  <a:ext uri="{0D108BD9-81ED-4DB2-BD59-A6C34878D82A}">
                    <a16:rowId xmlns:a16="http://schemas.microsoft.com/office/drawing/2014/main" val="389353196"/>
                  </a:ext>
                </a:extLst>
              </a:tr>
              <a:tr h="267753">
                <a:tc>
                  <a:txBody>
                    <a:bodyPr/>
                    <a:lstStyle/>
                    <a:p>
                      <a:pPr algn="ctr" rtl="0" fontAlgn="b"/>
                      <a:r>
                        <a:rPr lang="en-NZ" sz="1100" b="0" i="0" u="none" strike="noStrike">
                          <a:solidFill>
                            <a:srgbClr val="000000"/>
                          </a:solidFill>
                          <a:effectLst/>
                          <a:latin typeface="Calibri" panose="020F0502020204030204" pitchFamily="34" charset="0"/>
                        </a:rPr>
                        <a:t>93</a:t>
                      </a:r>
                    </a:p>
                  </a:txBody>
                  <a:tcPr marL="9525" marR="9525" marT="9525" marB="0" anchor="ctr">
                    <a:solidFill>
                      <a:schemeClr val="bg1"/>
                    </a:solidFill>
                  </a:tcPr>
                </a:tc>
                <a:tc>
                  <a:txBody>
                    <a:bodyPr/>
                    <a:lstStyle/>
                    <a:p>
                      <a:pPr algn="ctr" rtl="0" fontAlgn="b"/>
                      <a:r>
                        <a:rPr lang="en-NZ" sz="1100" b="0" i="0" u="none" strike="noStrike">
                          <a:solidFill>
                            <a:srgbClr val="000000"/>
                          </a:solidFill>
                          <a:effectLst/>
                          <a:latin typeface="Calibri" panose="020F0502020204030204" pitchFamily="34" charset="0"/>
                        </a:rPr>
                        <a:t>93</a:t>
                      </a:r>
                    </a:p>
                  </a:txBody>
                  <a:tcPr marL="9525" marR="9525" marT="9525" marB="0" anchor="ctr">
                    <a:solidFill>
                      <a:schemeClr val="bg1"/>
                    </a:solidFill>
                  </a:tcPr>
                </a:tc>
                <a:extLst>
                  <a:ext uri="{0D108BD9-81ED-4DB2-BD59-A6C34878D82A}">
                    <a16:rowId xmlns:a16="http://schemas.microsoft.com/office/drawing/2014/main" val="3628478892"/>
                  </a:ext>
                </a:extLst>
              </a:tr>
              <a:tr h="267753">
                <a:tc>
                  <a:txBody>
                    <a:bodyPr/>
                    <a:lstStyle/>
                    <a:p>
                      <a:pPr algn="ctr" rtl="0" fontAlgn="b"/>
                      <a:r>
                        <a:rPr lang="en-NZ" sz="1100" b="0" i="0" u="none" strike="noStrike" dirty="0">
                          <a:solidFill>
                            <a:srgbClr val="000000"/>
                          </a:solidFill>
                          <a:effectLst/>
                          <a:latin typeface="Calibri" panose="020F0502020204030204" pitchFamily="34" charset="0"/>
                        </a:rPr>
                        <a:t>93</a:t>
                      </a:r>
                    </a:p>
                  </a:txBody>
                  <a:tcPr marL="9525" marR="9525" marT="9525" marB="0" anchor="ctr">
                    <a:solidFill>
                      <a:schemeClr val="bg1"/>
                    </a:solidFill>
                  </a:tcPr>
                </a:tc>
                <a:tc>
                  <a:txBody>
                    <a:bodyPr/>
                    <a:lstStyle/>
                    <a:p>
                      <a:pPr algn="ctr" rtl="0" fontAlgn="b"/>
                      <a:r>
                        <a:rPr lang="en-NZ" sz="1100" b="0" i="0" u="none" strike="noStrike">
                          <a:solidFill>
                            <a:srgbClr val="000000"/>
                          </a:solidFill>
                          <a:effectLst/>
                          <a:latin typeface="Calibri" panose="020F0502020204030204" pitchFamily="34" charset="0"/>
                        </a:rPr>
                        <a:t>91</a:t>
                      </a:r>
                    </a:p>
                  </a:txBody>
                  <a:tcPr marL="9525" marR="9525" marT="9525" marB="0" anchor="ctr">
                    <a:solidFill>
                      <a:schemeClr val="bg1"/>
                    </a:solidFill>
                  </a:tcPr>
                </a:tc>
                <a:extLst>
                  <a:ext uri="{0D108BD9-81ED-4DB2-BD59-A6C34878D82A}">
                    <a16:rowId xmlns:a16="http://schemas.microsoft.com/office/drawing/2014/main" val="1322384842"/>
                  </a:ext>
                </a:extLst>
              </a:tr>
              <a:tr h="267753">
                <a:tc>
                  <a:txBody>
                    <a:bodyPr/>
                    <a:lstStyle/>
                    <a:p>
                      <a:pPr algn="ctr" rtl="0" fontAlgn="b"/>
                      <a:r>
                        <a:rPr lang="en-NZ" sz="1100" b="0" i="0" u="none" strike="noStrike">
                          <a:solidFill>
                            <a:srgbClr val="000000"/>
                          </a:solidFill>
                          <a:effectLst/>
                          <a:latin typeface="Calibri" panose="020F0502020204030204" pitchFamily="34" charset="0"/>
                        </a:rPr>
                        <a:t>93</a:t>
                      </a:r>
                    </a:p>
                  </a:txBody>
                  <a:tcPr marL="9525" marR="9525" marT="9525" marB="0" anchor="ctr">
                    <a:solidFill>
                      <a:schemeClr val="bg1"/>
                    </a:solidFill>
                  </a:tcPr>
                </a:tc>
                <a:tc>
                  <a:txBody>
                    <a:bodyPr/>
                    <a:lstStyle/>
                    <a:p>
                      <a:pPr algn="ctr" rtl="0" fontAlgn="b"/>
                      <a:r>
                        <a:rPr lang="en-NZ" sz="1100" b="0" i="0" u="none" strike="noStrike">
                          <a:solidFill>
                            <a:srgbClr val="000000"/>
                          </a:solidFill>
                          <a:effectLst/>
                          <a:latin typeface="Calibri" panose="020F0502020204030204" pitchFamily="34" charset="0"/>
                        </a:rPr>
                        <a:t>89</a:t>
                      </a:r>
                    </a:p>
                  </a:txBody>
                  <a:tcPr marL="9525" marR="9525" marT="9525" marB="0" anchor="ctr">
                    <a:solidFill>
                      <a:schemeClr val="bg1"/>
                    </a:solidFill>
                  </a:tcPr>
                </a:tc>
                <a:extLst>
                  <a:ext uri="{0D108BD9-81ED-4DB2-BD59-A6C34878D82A}">
                    <a16:rowId xmlns:a16="http://schemas.microsoft.com/office/drawing/2014/main" val="2014251333"/>
                  </a:ext>
                </a:extLst>
              </a:tr>
              <a:tr h="267753">
                <a:tc>
                  <a:txBody>
                    <a:bodyPr/>
                    <a:lstStyle/>
                    <a:p>
                      <a:pPr algn="ctr" rtl="0" fontAlgn="b"/>
                      <a:r>
                        <a:rPr lang="en-NZ" sz="1100" b="0" i="0" u="none" strike="noStrike">
                          <a:solidFill>
                            <a:srgbClr val="000000"/>
                          </a:solidFill>
                          <a:effectLst/>
                          <a:latin typeface="Calibri" panose="020F0502020204030204" pitchFamily="34" charset="0"/>
                        </a:rPr>
                        <a:t>90</a:t>
                      </a:r>
                    </a:p>
                  </a:txBody>
                  <a:tcPr marL="9525" marR="9525" marT="9525" marB="0" anchor="ctr">
                    <a:solidFill>
                      <a:schemeClr val="bg1"/>
                    </a:solidFill>
                  </a:tcPr>
                </a:tc>
                <a:tc>
                  <a:txBody>
                    <a:bodyPr/>
                    <a:lstStyle/>
                    <a:p>
                      <a:pPr algn="ctr" rtl="0" fontAlgn="b"/>
                      <a:r>
                        <a:rPr lang="en-NZ" sz="1100" b="0" i="0" u="none" strike="noStrike">
                          <a:solidFill>
                            <a:srgbClr val="000000"/>
                          </a:solidFill>
                          <a:effectLst/>
                          <a:latin typeface="Calibri" panose="020F0502020204030204" pitchFamily="34" charset="0"/>
                        </a:rPr>
                        <a:t>77</a:t>
                      </a:r>
                    </a:p>
                  </a:txBody>
                  <a:tcPr marL="9525" marR="9525" marT="9525" marB="0" anchor="ctr">
                    <a:solidFill>
                      <a:schemeClr val="bg1"/>
                    </a:solidFill>
                  </a:tcPr>
                </a:tc>
                <a:extLst>
                  <a:ext uri="{0D108BD9-81ED-4DB2-BD59-A6C34878D82A}">
                    <a16:rowId xmlns:a16="http://schemas.microsoft.com/office/drawing/2014/main" val="4178607682"/>
                  </a:ext>
                </a:extLst>
              </a:tr>
              <a:tr h="267753">
                <a:tc>
                  <a:txBody>
                    <a:bodyPr/>
                    <a:lstStyle/>
                    <a:p>
                      <a:pPr algn="ctr" rtl="0" fontAlgn="b"/>
                      <a:r>
                        <a:rPr lang="en-NZ" sz="1100" b="0" i="0" u="none" strike="noStrike">
                          <a:solidFill>
                            <a:srgbClr val="000000"/>
                          </a:solidFill>
                          <a:effectLst/>
                          <a:latin typeface="Calibri" panose="020F0502020204030204" pitchFamily="34" charset="0"/>
                        </a:rPr>
                        <a:t>87</a:t>
                      </a:r>
                    </a:p>
                  </a:txBody>
                  <a:tcPr marL="9525" marR="9525" marT="9525" marB="0" anchor="ctr">
                    <a:solidFill>
                      <a:schemeClr val="bg1"/>
                    </a:solidFill>
                  </a:tcPr>
                </a:tc>
                <a:tc>
                  <a:txBody>
                    <a:bodyPr/>
                    <a:lstStyle/>
                    <a:p>
                      <a:pPr algn="ctr" rtl="0" fontAlgn="b"/>
                      <a:r>
                        <a:rPr lang="en-NZ" sz="1100" b="0" i="0" u="none" strike="noStrike">
                          <a:solidFill>
                            <a:srgbClr val="000000"/>
                          </a:solidFill>
                          <a:effectLst/>
                          <a:latin typeface="Calibri" panose="020F0502020204030204" pitchFamily="34" charset="0"/>
                        </a:rPr>
                        <a:t>86</a:t>
                      </a:r>
                    </a:p>
                  </a:txBody>
                  <a:tcPr marL="9525" marR="9525" marT="9525" marB="0" anchor="ctr">
                    <a:solidFill>
                      <a:schemeClr val="bg1"/>
                    </a:solidFill>
                  </a:tcPr>
                </a:tc>
                <a:extLst>
                  <a:ext uri="{0D108BD9-81ED-4DB2-BD59-A6C34878D82A}">
                    <a16:rowId xmlns:a16="http://schemas.microsoft.com/office/drawing/2014/main" val="3334480018"/>
                  </a:ext>
                </a:extLst>
              </a:tr>
              <a:tr h="267753">
                <a:tc>
                  <a:txBody>
                    <a:bodyPr/>
                    <a:lstStyle/>
                    <a:p>
                      <a:pPr algn="ctr" rtl="0" fontAlgn="b"/>
                      <a:r>
                        <a:rPr lang="en-NZ" sz="1100" b="0" i="0" u="none" strike="noStrike">
                          <a:solidFill>
                            <a:srgbClr val="000000"/>
                          </a:solidFill>
                          <a:effectLst/>
                          <a:latin typeface="Calibri" panose="020F0502020204030204" pitchFamily="34" charset="0"/>
                        </a:rPr>
                        <a:t>83</a:t>
                      </a:r>
                    </a:p>
                  </a:txBody>
                  <a:tcPr marL="9525" marR="9525" marT="9525" marB="0" anchor="ctr">
                    <a:solidFill>
                      <a:schemeClr val="bg1"/>
                    </a:solidFill>
                  </a:tcPr>
                </a:tc>
                <a:tc>
                  <a:txBody>
                    <a:bodyPr/>
                    <a:lstStyle/>
                    <a:p>
                      <a:pPr algn="ctr" rtl="0" fontAlgn="b"/>
                      <a:r>
                        <a:rPr lang="en-NZ" sz="1100" b="0" i="0" u="none" strike="noStrike">
                          <a:solidFill>
                            <a:srgbClr val="000000"/>
                          </a:solidFill>
                          <a:effectLst/>
                          <a:latin typeface="Calibri" panose="020F0502020204030204" pitchFamily="34" charset="0"/>
                        </a:rPr>
                        <a:t>89</a:t>
                      </a:r>
                    </a:p>
                  </a:txBody>
                  <a:tcPr marL="9525" marR="9525" marT="9525" marB="0" anchor="ctr">
                    <a:solidFill>
                      <a:schemeClr val="bg1"/>
                    </a:solidFill>
                  </a:tcPr>
                </a:tc>
                <a:extLst>
                  <a:ext uri="{0D108BD9-81ED-4DB2-BD59-A6C34878D82A}">
                    <a16:rowId xmlns:a16="http://schemas.microsoft.com/office/drawing/2014/main" val="1553371680"/>
                  </a:ext>
                </a:extLst>
              </a:tr>
              <a:tr h="267753">
                <a:tc>
                  <a:txBody>
                    <a:bodyPr/>
                    <a:lstStyle/>
                    <a:p>
                      <a:pPr algn="ctr" rtl="0" fontAlgn="b"/>
                      <a:r>
                        <a:rPr lang="en-NZ" sz="1100" b="0" i="0" u="none" strike="noStrike">
                          <a:solidFill>
                            <a:srgbClr val="000000"/>
                          </a:solidFill>
                          <a:effectLst/>
                          <a:latin typeface="Calibri" panose="020F0502020204030204" pitchFamily="34" charset="0"/>
                        </a:rPr>
                        <a:t>83</a:t>
                      </a:r>
                    </a:p>
                  </a:txBody>
                  <a:tcPr marL="9525" marR="9525" marT="9525" marB="0" anchor="ctr">
                    <a:solidFill>
                      <a:schemeClr val="bg1"/>
                    </a:solidFill>
                  </a:tcPr>
                </a:tc>
                <a:tc>
                  <a:txBody>
                    <a:bodyPr/>
                    <a:lstStyle/>
                    <a:p>
                      <a:pPr algn="ctr" rtl="0" fontAlgn="b"/>
                      <a:r>
                        <a:rPr lang="en-NZ" sz="1100" b="0" i="0" u="none" strike="noStrike">
                          <a:solidFill>
                            <a:srgbClr val="000000"/>
                          </a:solidFill>
                          <a:effectLst/>
                          <a:latin typeface="Calibri" panose="020F0502020204030204" pitchFamily="34" charset="0"/>
                        </a:rPr>
                        <a:t>76</a:t>
                      </a:r>
                    </a:p>
                  </a:txBody>
                  <a:tcPr marL="9525" marR="9525" marT="9525" marB="0" anchor="ctr">
                    <a:solidFill>
                      <a:schemeClr val="bg1"/>
                    </a:solidFill>
                  </a:tcPr>
                </a:tc>
                <a:extLst>
                  <a:ext uri="{0D108BD9-81ED-4DB2-BD59-A6C34878D82A}">
                    <a16:rowId xmlns:a16="http://schemas.microsoft.com/office/drawing/2014/main" val="3159760112"/>
                  </a:ext>
                </a:extLst>
              </a:tr>
              <a:tr h="267753">
                <a:tc>
                  <a:txBody>
                    <a:bodyPr/>
                    <a:lstStyle/>
                    <a:p>
                      <a:pPr algn="ctr" rtl="0" fontAlgn="b"/>
                      <a:r>
                        <a:rPr lang="en-NZ" sz="1100" b="0" i="0" u="none" strike="noStrike">
                          <a:solidFill>
                            <a:srgbClr val="000000"/>
                          </a:solidFill>
                          <a:effectLst/>
                          <a:latin typeface="Calibri" panose="020F0502020204030204" pitchFamily="34" charset="0"/>
                        </a:rPr>
                        <a:t>82</a:t>
                      </a:r>
                    </a:p>
                  </a:txBody>
                  <a:tcPr marL="9525" marR="9525" marT="9525" marB="0" anchor="ctr">
                    <a:solidFill>
                      <a:schemeClr val="bg1"/>
                    </a:solidFill>
                  </a:tcPr>
                </a:tc>
                <a:tc>
                  <a:txBody>
                    <a:bodyPr/>
                    <a:lstStyle/>
                    <a:p>
                      <a:pPr algn="ctr" rtl="0" fontAlgn="b"/>
                      <a:r>
                        <a:rPr lang="en-NZ" sz="1100" b="0" i="0" u="none" strike="noStrike">
                          <a:solidFill>
                            <a:srgbClr val="000000"/>
                          </a:solidFill>
                          <a:effectLst/>
                          <a:latin typeface="Calibri" panose="020F0502020204030204" pitchFamily="34" charset="0"/>
                        </a:rPr>
                        <a:t>80</a:t>
                      </a:r>
                    </a:p>
                  </a:txBody>
                  <a:tcPr marL="9525" marR="9525" marT="9525" marB="0" anchor="ctr">
                    <a:solidFill>
                      <a:schemeClr val="bg1"/>
                    </a:solidFill>
                  </a:tcPr>
                </a:tc>
                <a:extLst>
                  <a:ext uri="{0D108BD9-81ED-4DB2-BD59-A6C34878D82A}">
                    <a16:rowId xmlns:a16="http://schemas.microsoft.com/office/drawing/2014/main" val="2333807137"/>
                  </a:ext>
                </a:extLst>
              </a:tr>
              <a:tr h="267753">
                <a:tc>
                  <a:txBody>
                    <a:bodyPr/>
                    <a:lstStyle/>
                    <a:p>
                      <a:pPr algn="ctr" rtl="0" fontAlgn="b"/>
                      <a:r>
                        <a:rPr lang="en-NZ" sz="1100" b="0" i="0" u="none" strike="noStrike">
                          <a:solidFill>
                            <a:srgbClr val="000000"/>
                          </a:solidFill>
                          <a:effectLst/>
                          <a:latin typeface="Calibri" panose="020F0502020204030204" pitchFamily="34" charset="0"/>
                        </a:rPr>
                        <a:t>81</a:t>
                      </a:r>
                    </a:p>
                  </a:txBody>
                  <a:tcPr marL="9525" marR="9525" marT="9525" marB="0" anchor="ctr">
                    <a:solidFill>
                      <a:schemeClr val="bg1"/>
                    </a:solidFill>
                  </a:tcPr>
                </a:tc>
                <a:tc>
                  <a:txBody>
                    <a:bodyPr/>
                    <a:lstStyle/>
                    <a:p>
                      <a:pPr algn="ctr" rtl="0" fontAlgn="b"/>
                      <a:r>
                        <a:rPr lang="en-NZ" sz="1100" b="0" i="0" u="none" strike="noStrike">
                          <a:solidFill>
                            <a:srgbClr val="000000"/>
                          </a:solidFill>
                          <a:effectLst/>
                          <a:latin typeface="Calibri" panose="020F0502020204030204" pitchFamily="34" charset="0"/>
                        </a:rPr>
                        <a:t>67</a:t>
                      </a:r>
                    </a:p>
                  </a:txBody>
                  <a:tcPr marL="9525" marR="9525" marT="9525" marB="0" anchor="ctr">
                    <a:solidFill>
                      <a:schemeClr val="bg1"/>
                    </a:solidFill>
                  </a:tcPr>
                </a:tc>
                <a:extLst>
                  <a:ext uri="{0D108BD9-81ED-4DB2-BD59-A6C34878D82A}">
                    <a16:rowId xmlns:a16="http://schemas.microsoft.com/office/drawing/2014/main" val="1239506779"/>
                  </a:ext>
                </a:extLst>
              </a:tr>
              <a:tr h="267753">
                <a:tc>
                  <a:txBody>
                    <a:bodyPr/>
                    <a:lstStyle/>
                    <a:p>
                      <a:pPr algn="ctr" rtl="0" fontAlgn="b"/>
                      <a:r>
                        <a:rPr lang="en-NZ" sz="1100" b="0" i="0" u="none" strike="noStrike">
                          <a:solidFill>
                            <a:srgbClr val="000000"/>
                          </a:solidFill>
                          <a:effectLst/>
                          <a:latin typeface="Calibri" panose="020F0502020204030204" pitchFamily="34" charset="0"/>
                        </a:rPr>
                        <a:t>80</a:t>
                      </a:r>
                    </a:p>
                  </a:txBody>
                  <a:tcPr marL="9525" marR="9525" marT="9525" marB="0" anchor="ctr">
                    <a:solidFill>
                      <a:schemeClr val="bg1"/>
                    </a:solidFill>
                  </a:tcPr>
                </a:tc>
                <a:tc>
                  <a:txBody>
                    <a:bodyPr/>
                    <a:lstStyle/>
                    <a:p>
                      <a:pPr algn="ctr" rtl="0" fontAlgn="b"/>
                      <a:r>
                        <a:rPr lang="en-NZ" sz="1100" b="0" i="0" u="none" strike="noStrike">
                          <a:solidFill>
                            <a:srgbClr val="000000"/>
                          </a:solidFill>
                          <a:effectLst/>
                          <a:latin typeface="Calibri" panose="020F0502020204030204" pitchFamily="34" charset="0"/>
                        </a:rPr>
                        <a:t>67</a:t>
                      </a:r>
                    </a:p>
                  </a:txBody>
                  <a:tcPr marL="9525" marR="9525" marT="9525" marB="0" anchor="ctr">
                    <a:solidFill>
                      <a:schemeClr val="bg1"/>
                    </a:solidFill>
                  </a:tcPr>
                </a:tc>
                <a:extLst>
                  <a:ext uri="{0D108BD9-81ED-4DB2-BD59-A6C34878D82A}">
                    <a16:rowId xmlns:a16="http://schemas.microsoft.com/office/drawing/2014/main" val="1432083235"/>
                  </a:ext>
                </a:extLst>
              </a:tr>
              <a:tr h="267753">
                <a:tc>
                  <a:txBody>
                    <a:bodyPr/>
                    <a:lstStyle/>
                    <a:p>
                      <a:pPr algn="ctr" rtl="0" fontAlgn="b"/>
                      <a:r>
                        <a:rPr lang="en-NZ" sz="1100" b="0" i="0" u="none" strike="noStrike">
                          <a:solidFill>
                            <a:srgbClr val="000000"/>
                          </a:solidFill>
                          <a:effectLst/>
                          <a:latin typeface="Calibri" panose="020F0502020204030204" pitchFamily="34" charset="0"/>
                        </a:rPr>
                        <a:t>73</a:t>
                      </a:r>
                    </a:p>
                  </a:txBody>
                  <a:tcPr marL="9525" marR="9525" marT="9525" marB="0" anchor="ctr">
                    <a:solidFill>
                      <a:schemeClr val="bg1"/>
                    </a:solidFill>
                  </a:tcPr>
                </a:tc>
                <a:tc>
                  <a:txBody>
                    <a:bodyPr/>
                    <a:lstStyle/>
                    <a:p>
                      <a:pPr algn="ctr" rtl="0" fontAlgn="b"/>
                      <a:r>
                        <a:rPr lang="en-NZ" sz="1100" b="0" i="0" u="none" strike="noStrike">
                          <a:solidFill>
                            <a:srgbClr val="000000"/>
                          </a:solidFill>
                          <a:effectLst/>
                          <a:latin typeface="Calibri" panose="020F0502020204030204" pitchFamily="34" charset="0"/>
                        </a:rPr>
                        <a:t>71</a:t>
                      </a:r>
                    </a:p>
                  </a:txBody>
                  <a:tcPr marL="9525" marR="9525" marT="9525" marB="0" anchor="ctr">
                    <a:solidFill>
                      <a:schemeClr val="bg1"/>
                    </a:solidFill>
                  </a:tcPr>
                </a:tc>
                <a:extLst>
                  <a:ext uri="{0D108BD9-81ED-4DB2-BD59-A6C34878D82A}">
                    <a16:rowId xmlns:a16="http://schemas.microsoft.com/office/drawing/2014/main" val="3278629241"/>
                  </a:ext>
                </a:extLst>
              </a:tr>
              <a:tr h="267753">
                <a:tc>
                  <a:txBody>
                    <a:bodyPr/>
                    <a:lstStyle/>
                    <a:p>
                      <a:pPr algn="ctr" rtl="0" fontAlgn="b"/>
                      <a:r>
                        <a:rPr lang="en-NZ" sz="1100" b="0" i="0" u="none" strike="noStrike" dirty="0">
                          <a:solidFill>
                            <a:srgbClr val="000000"/>
                          </a:solidFill>
                          <a:effectLst/>
                          <a:latin typeface="Calibri" panose="020F0502020204030204" pitchFamily="34" charset="0"/>
                        </a:rPr>
                        <a:t>69</a:t>
                      </a:r>
                    </a:p>
                  </a:txBody>
                  <a:tcPr marL="9525" marR="9525" marT="9525" marB="0" anchor="ctr">
                    <a:solidFill>
                      <a:schemeClr val="bg1"/>
                    </a:solidFill>
                  </a:tcPr>
                </a:tc>
                <a:tc>
                  <a:txBody>
                    <a:bodyPr/>
                    <a:lstStyle/>
                    <a:p>
                      <a:pPr algn="ctr" rtl="0" fontAlgn="b"/>
                      <a:r>
                        <a:rPr lang="en-NZ" sz="1100" b="0" i="0" u="none" strike="noStrike" dirty="0">
                          <a:solidFill>
                            <a:srgbClr val="000000"/>
                          </a:solidFill>
                          <a:effectLst/>
                          <a:latin typeface="Calibri" panose="020F0502020204030204" pitchFamily="34" charset="0"/>
                        </a:rPr>
                        <a:t>69</a:t>
                      </a:r>
                    </a:p>
                  </a:txBody>
                  <a:tcPr marL="9525" marR="9525" marT="9525" marB="0" anchor="ctr">
                    <a:solidFill>
                      <a:schemeClr val="bg1"/>
                    </a:solidFill>
                  </a:tcPr>
                </a:tc>
                <a:extLst>
                  <a:ext uri="{0D108BD9-81ED-4DB2-BD59-A6C34878D82A}">
                    <a16:rowId xmlns:a16="http://schemas.microsoft.com/office/drawing/2014/main" val="1730234804"/>
                  </a:ext>
                </a:extLst>
              </a:tr>
            </a:tbl>
          </a:graphicData>
        </a:graphic>
      </p:graphicFrame>
      <p:graphicFrame>
        <p:nvGraphicFramePr>
          <p:cNvPr id="5" name="Chart 4">
            <a:extLst>
              <a:ext uri="{FF2B5EF4-FFF2-40B4-BE49-F238E27FC236}">
                <a16:creationId xmlns:a16="http://schemas.microsoft.com/office/drawing/2014/main" id="{FB81E794-DBDE-4CF4-86F0-0A32241E4137}"/>
              </a:ext>
            </a:extLst>
          </p:cNvPr>
          <p:cNvGraphicFramePr/>
          <p:nvPr>
            <p:extLst>
              <p:ext uri="{D42A27DB-BD31-4B8C-83A1-F6EECF244321}">
                <p14:modId xmlns:p14="http://schemas.microsoft.com/office/powerpoint/2010/main" val="1749909115"/>
              </p:ext>
            </p:extLst>
          </p:nvPr>
        </p:nvGraphicFramePr>
        <p:xfrm>
          <a:off x="88345" y="1898629"/>
          <a:ext cx="10388600" cy="447137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235629E-EA4F-43C7-BA96-B300DB3F8057}"/>
              </a:ext>
            </a:extLst>
          </p:cNvPr>
          <p:cNvSpPr txBox="1"/>
          <p:nvPr/>
        </p:nvSpPr>
        <p:spPr>
          <a:xfrm>
            <a:off x="15886" y="6396335"/>
            <a:ext cx="8029156" cy="461665"/>
          </a:xfrm>
          <a:prstGeom prst="rect">
            <a:avLst/>
          </a:prstGeom>
          <a:noFill/>
        </p:spPr>
        <p:txBody>
          <a:bodyPr wrap="square" rtlCol="0">
            <a:spAutoFit/>
          </a:bodyPr>
          <a:lstStyle/>
          <a:p>
            <a:r>
              <a:rPr lang="en-NZ" sz="1200" dirty="0"/>
              <a:t>Base: All respondents with a council kerbside collection [New Zealand (n=1,628); Wellington City (n=285)]</a:t>
            </a:r>
          </a:p>
          <a:p>
            <a:r>
              <a:rPr lang="en-NZ" sz="1200" dirty="0"/>
              <a:t>Source: C4</a:t>
            </a:r>
          </a:p>
        </p:txBody>
      </p:sp>
      <p:sp>
        <p:nvSpPr>
          <p:cNvPr id="7" name="Rectangle 6">
            <a:extLst>
              <a:ext uri="{FF2B5EF4-FFF2-40B4-BE49-F238E27FC236}">
                <a16:creationId xmlns:a16="http://schemas.microsoft.com/office/drawing/2014/main" id="{D99B364E-E4E5-426B-9092-7407AC255D33}"/>
              </a:ext>
            </a:extLst>
          </p:cNvPr>
          <p:cNvSpPr/>
          <p:nvPr/>
        </p:nvSpPr>
        <p:spPr>
          <a:xfrm>
            <a:off x="11268969" y="1808099"/>
            <a:ext cx="694862" cy="4024661"/>
          </a:xfrm>
          <a:prstGeom prst="rect">
            <a:avLst/>
          </a:prstGeom>
          <a:noFill/>
          <a:ln w="28575">
            <a:solidFill>
              <a:srgbClr val="F6902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a:extLst>
              <a:ext uri="{FF2B5EF4-FFF2-40B4-BE49-F238E27FC236}">
                <a16:creationId xmlns:a16="http://schemas.microsoft.com/office/drawing/2014/main" id="{170EE5E8-DDF4-4FF8-BD22-9BA73BD56331}"/>
              </a:ext>
            </a:extLst>
          </p:cNvPr>
          <p:cNvSpPr/>
          <p:nvPr/>
        </p:nvSpPr>
        <p:spPr>
          <a:xfrm>
            <a:off x="10593790" y="1808099"/>
            <a:ext cx="670530" cy="4024661"/>
          </a:xfrm>
          <a:prstGeom prst="rect">
            <a:avLst/>
          </a:prstGeom>
          <a:noFill/>
          <a:ln w="28575">
            <a:solidFill>
              <a:srgbClr val="1CB3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a:extLst>
              <a:ext uri="{FF2B5EF4-FFF2-40B4-BE49-F238E27FC236}">
                <a16:creationId xmlns:a16="http://schemas.microsoft.com/office/drawing/2014/main" id="{0F8D93E4-AB71-43EB-968C-9E2C304003AD}"/>
              </a:ext>
            </a:extLst>
          </p:cNvPr>
          <p:cNvSpPr/>
          <p:nvPr/>
        </p:nvSpPr>
        <p:spPr>
          <a:xfrm>
            <a:off x="0" y="1280241"/>
            <a:ext cx="12192000" cy="46166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TextBox 9">
            <a:extLst>
              <a:ext uri="{FF2B5EF4-FFF2-40B4-BE49-F238E27FC236}">
                <a16:creationId xmlns:a16="http://schemas.microsoft.com/office/drawing/2014/main" id="{5409DC44-5545-4684-984E-EA77079CAFA7}"/>
              </a:ext>
            </a:extLst>
          </p:cNvPr>
          <p:cNvSpPr txBox="1"/>
          <p:nvPr/>
        </p:nvSpPr>
        <p:spPr>
          <a:xfrm>
            <a:off x="1731018" y="1212036"/>
            <a:ext cx="8944082" cy="584775"/>
          </a:xfrm>
          <a:prstGeom prst="rect">
            <a:avLst/>
          </a:prstGeom>
          <a:noFill/>
        </p:spPr>
        <p:txBody>
          <a:bodyPr wrap="square" rtlCol="0">
            <a:spAutoFit/>
          </a:bodyPr>
          <a:lstStyle/>
          <a:p>
            <a:pPr algn="ctr"/>
            <a:r>
              <a:rPr lang="en-NZ" b="1" i="1" dirty="0">
                <a:solidFill>
                  <a:schemeClr val="tx1">
                    <a:lumMod val="75000"/>
                    <a:lumOff val="25000"/>
                  </a:schemeClr>
                </a:solidFill>
              </a:rPr>
              <a:t>Would you typically put these items in your recycling?</a:t>
            </a:r>
          </a:p>
          <a:p>
            <a:pPr algn="ctr"/>
            <a:r>
              <a:rPr lang="en-NZ" sz="1400" b="1" i="1" dirty="0">
                <a:solidFill>
                  <a:schemeClr val="tx1">
                    <a:lumMod val="75000"/>
                    <a:lumOff val="25000"/>
                  </a:schemeClr>
                </a:solidFill>
              </a:rPr>
              <a:t>(Accepted by Wellington City Council)</a:t>
            </a:r>
          </a:p>
        </p:txBody>
      </p:sp>
      <p:grpSp>
        <p:nvGrpSpPr>
          <p:cNvPr id="11" name="Group 10">
            <a:extLst>
              <a:ext uri="{FF2B5EF4-FFF2-40B4-BE49-F238E27FC236}">
                <a16:creationId xmlns:a16="http://schemas.microsoft.com/office/drawing/2014/main" id="{5CA18C16-BFA3-47C8-BB95-F1EE38883897}"/>
              </a:ext>
            </a:extLst>
          </p:cNvPr>
          <p:cNvGrpSpPr/>
          <p:nvPr/>
        </p:nvGrpSpPr>
        <p:grpSpPr>
          <a:xfrm>
            <a:off x="7335366" y="6370000"/>
            <a:ext cx="3141579" cy="461665"/>
            <a:chOff x="6816170" y="6390707"/>
            <a:chExt cx="3141579" cy="461665"/>
          </a:xfrm>
        </p:grpSpPr>
        <p:sp>
          <p:nvSpPr>
            <p:cNvPr id="12" name="Isosceles Triangle 11">
              <a:extLst>
                <a:ext uri="{FF2B5EF4-FFF2-40B4-BE49-F238E27FC236}">
                  <a16:creationId xmlns:a16="http://schemas.microsoft.com/office/drawing/2014/main" id="{62DD4A0C-B300-49B1-9845-710C9CE4B701}"/>
                </a:ext>
              </a:extLst>
            </p:cNvPr>
            <p:cNvSpPr/>
            <p:nvPr/>
          </p:nvSpPr>
          <p:spPr>
            <a:xfrm>
              <a:off x="6816170" y="6547413"/>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Isosceles Triangle 12">
              <a:extLst>
                <a:ext uri="{FF2B5EF4-FFF2-40B4-BE49-F238E27FC236}">
                  <a16:creationId xmlns:a16="http://schemas.microsoft.com/office/drawing/2014/main" id="{3F21F990-9105-4F5B-B0A1-8BE2A55AA26B}"/>
                </a:ext>
              </a:extLst>
            </p:cNvPr>
            <p:cNvSpPr/>
            <p:nvPr/>
          </p:nvSpPr>
          <p:spPr>
            <a:xfrm rot="10800000">
              <a:off x="6933281" y="6549633"/>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TextBox 13">
              <a:extLst>
                <a:ext uri="{FF2B5EF4-FFF2-40B4-BE49-F238E27FC236}">
                  <a16:creationId xmlns:a16="http://schemas.microsoft.com/office/drawing/2014/main" id="{976001B9-CE48-4219-9F89-21F60459AA13}"/>
                </a:ext>
              </a:extLst>
            </p:cNvPr>
            <p:cNvSpPr txBox="1"/>
            <p:nvPr/>
          </p:nvSpPr>
          <p:spPr>
            <a:xfrm>
              <a:off x="7087011" y="6390707"/>
              <a:ext cx="2870738" cy="461665"/>
            </a:xfrm>
            <a:prstGeom prst="rect">
              <a:avLst/>
            </a:prstGeom>
            <a:noFill/>
          </p:spPr>
          <p:txBody>
            <a:bodyPr wrap="square" rtlCol="0">
              <a:spAutoFit/>
            </a:bodyPr>
            <a:lstStyle/>
            <a:p>
              <a:r>
                <a:rPr lang="en-NZ" sz="1200" dirty="0"/>
                <a:t>Significantly higher / lower than New Zealand average</a:t>
              </a:r>
            </a:p>
          </p:txBody>
        </p:sp>
      </p:grpSp>
      <p:sp>
        <p:nvSpPr>
          <p:cNvPr id="17" name="Isosceles Triangle 16">
            <a:extLst>
              <a:ext uri="{FF2B5EF4-FFF2-40B4-BE49-F238E27FC236}">
                <a16:creationId xmlns:a16="http://schemas.microsoft.com/office/drawing/2014/main" id="{014D9EF0-3444-4B7F-B1E2-CDD8102956B0}"/>
              </a:ext>
            </a:extLst>
          </p:cNvPr>
          <p:cNvSpPr/>
          <p:nvPr/>
        </p:nvSpPr>
        <p:spPr>
          <a:xfrm rot="10800000">
            <a:off x="11050749" y="4014687"/>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Isosceles Triangle 17">
            <a:extLst>
              <a:ext uri="{FF2B5EF4-FFF2-40B4-BE49-F238E27FC236}">
                <a16:creationId xmlns:a16="http://schemas.microsoft.com/office/drawing/2014/main" id="{0A0B0293-A13B-46A6-A42F-0866494102FE}"/>
              </a:ext>
            </a:extLst>
          </p:cNvPr>
          <p:cNvSpPr/>
          <p:nvPr/>
        </p:nvSpPr>
        <p:spPr>
          <a:xfrm>
            <a:off x="11050749" y="3485273"/>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Isosceles Triangle 18">
            <a:extLst>
              <a:ext uri="{FF2B5EF4-FFF2-40B4-BE49-F238E27FC236}">
                <a16:creationId xmlns:a16="http://schemas.microsoft.com/office/drawing/2014/main" id="{1AC7B014-DD84-402E-B205-A622A4721474}"/>
              </a:ext>
            </a:extLst>
          </p:cNvPr>
          <p:cNvSpPr/>
          <p:nvPr/>
        </p:nvSpPr>
        <p:spPr>
          <a:xfrm>
            <a:off x="11050749" y="4308227"/>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Isosceles Triangle 19">
            <a:extLst>
              <a:ext uri="{FF2B5EF4-FFF2-40B4-BE49-F238E27FC236}">
                <a16:creationId xmlns:a16="http://schemas.microsoft.com/office/drawing/2014/main" id="{B7A427AC-FA84-4877-B295-CCAAE2218046}"/>
              </a:ext>
            </a:extLst>
          </p:cNvPr>
          <p:cNvSpPr/>
          <p:nvPr/>
        </p:nvSpPr>
        <p:spPr>
          <a:xfrm>
            <a:off x="11054284" y="3225002"/>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Isosceles Triangle 20">
            <a:extLst>
              <a:ext uri="{FF2B5EF4-FFF2-40B4-BE49-F238E27FC236}">
                <a16:creationId xmlns:a16="http://schemas.microsoft.com/office/drawing/2014/main" id="{BD29B67C-24FE-4592-8831-2663FCFF4A2A}"/>
              </a:ext>
            </a:extLst>
          </p:cNvPr>
          <p:cNvSpPr/>
          <p:nvPr/>
        </p:nvSpPr>
        <p:spPr>
          <a:xfrm>
            <a:off x="11050749" y="4824966"/>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Isosceles Triangle 21">
            <a:extLst>
              <a:ext uri="{FF2B5EF4-FFF2-40B4-BE49-F238E27FC236}">
                <a16:creationId xmlns:a16="http://schemas.microsoft.com/office/drawing/2014/main" id="{95065872-6074-4A5C-9579-7E4BAF4484B8}"/>
              </a:ext>
            </a:extLst>
          </p:cNvPr>
          <p:cNvSpPr/>
          <p:nvPr/>
        </p:nvSpPr>
        <p:spPr>
          <a:xfrm>
            <a:off x="11050749" y="5085236"/>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675856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E9A156-F0AC-433B-9228-F1FADA5C7EFE}"/>
              </a:ext>
            </a:extLst>
          </p:cNvPr>
          <p:cNvSpPr/>
          <p:nvPr/>
        </p:nvSpPr>
        <p:spPr>
          <a:xfrm>
            <a:off x="0" y="1280241"/>
            <a:ext cx="12192000" cy="46166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A89A8BB1-85D3-4E58-B8FD-06237B22AAB1}"/>
              </a:ext>
            </a:extLst>
          </p:cNvPr>
          <p:cNvSpPr>
            <a:spLocks noGrp="1"/>
          </p:cNvSpPr>
          <p:nvPr>
            <p:ph type="title"/>
          </p:nvPr>
        </p:nvSpPr>
        <p:spPr>
          <a:xfrm>
            <a:off x="88345" y="138224"/>
            <a:ext cx="10129543" cy="999460"/>
          </a:xfrm>
        </p:spPr>
        <p:txBody>
          <a:bodyPr>
            <a:noAutofit/>
          </a:bodyPr>
          <a:lstStyle/>
          <a:p>
            <a:pPr>
              <a:lnSpc>
                <a:spcPct val="100000"/>
              </a:lnSpc>
            </a:pPr>
            <a:r>
              <a:rPr lang="en-NZ" sz="1250" dirty="0"/>
              <a:t>NON-RECYCLABLE ITEMS: </a:t>
            </a:r>
            <a:r>
              <a:rPr lang="en-NZ" sz="1250" b="0" dirty="0"/>
              <a:t>Wellington City respondents mostly sort items correctly that are non-recyclable. However, compostable items, till receipts, plastic cutlery, meat trays, </a:t>
            </a:r>
            <a:r>
              <a:rPr lang="en-NZ" sz="1250" b="0" dirty="0" err="1"/>
              <a:t>tetrapaks</a:t>
            </a:r>
            <a:r>
              <a:rPr lang="en-NZ" sz="1250" b="0" dirty="0"/>
              <a:t>, and coffee cups are areas of concern, with only around half or less than half of respondents correctly sorting them as non-recyclables. This provides evidence of wish-cycling. This is particularly strong for compostable items which have relatively high proportions of incorrect responses. This indicates that there is a common heuristic that compostable means recyclable which needs to be challenged both in Wellington City and nationally. Plastic cutlery and till receipts also have high levels of fast-incorrect responses, indicating that items made from a plastic or paper material are associated with being recyclable. </a:t>
            </a:r>
            <a:endParaRPr lang="en-NZ" sz="1250" dirty="0">
              <a:highlight>
                <a:srgbClr val="FFFF00"/>
              </a:highlight>
            </a:endParaRPr>
          </a:p>
        </p:txBody>
      </p:sp>
      <p:graphicFrame>
        <p:nvGraphicFramePr>
          <p:cNvPr id="4" name="Table 3">
            <a:extLst>
              <a:ext uri="{FF2B5EF4-FFF2-40B4-BE49-F238E27FC236}">
                <a16:creationId xmlns:a16="http://schemas.microsoft.com/office/drawing/2014/main" id="{7B34D542-DA6F-41BF-AD24-AD06D094357B}"/>
              </a:ext>
            </a:extLst>
          </p:cNvPr>
          <p:cNvGraphicFramePr>
            <a:graphicFrameLocks noGrp="1"/>
          </p:cNvGraphicFramePr>
          <p:nvPr>
            <p:extLst>
              <p:ext uri="{D42A27DB-BD31-4B8C-83A1-F6EECF244321}">
                <p14:modId xmlns:p14="http://schemas.microsoft.com/office/powerpoint/2010/main" val="4155601767"/>
              </p:ext>
            </p:extLst>
          </p:nvPr>
        </p:nvGraphicFramePr>
        <p:xfrm>
          <a:off x="10565290" y="1802857"/>
          <a:ext cx="1403190" cy="4554384"/>
        </p:xfrm>
        <a:graphic>
          <a:graphicData uri="http://schemas.openxmlformats.org/drawingml/2006/table">
            <a:tbl>
              <a:tblPr firstRow="1" bandRow="1">
                <a:tableStyleId>{5C22544A-7EE6-4342-B048-85BDC9FD1C3A}</a:tableStyleId>
              </a:tblPr>
              <a:tblGrid>
                <a:gridCol w="701595">
                  <a:extLst>
                    <a:ext uri="{9D8B030D-6E8A-4147-A177-3AD203B41FA5}">
                      <a16:colId xmlns:a16="http://schemas.microsoft.com/office/drawing/2014/main" val="3181947354"/>
                    </a:ext>
                  </a:extLst>
                </a:gridCol>
                <a:gridCol w="701595">
                  <a:extLst>
                    <a:ext uri="{9D8B030D-6E8A-4147-A177-3AD203B41FA5}">
                      <a16:colId xmlns:a16="http://schemas.microsoft.com/office/drawing/2014/main" val="4292256551"/>
                    </a:ext>
                  </a:extLst>
                </a:gridCol>
              </a:tblGrid>
              <a:tr h="290320">
                <a:tc>
                  <a:txBody>
                    <a:bodyPr/>
                    <a:lstStyle/>
                    <a:p>
                      <a:pPr algn="ctr" fontAlgn="ctr"/>
                      <a:r>
                        <a:rPr lang="en-NZ" sz="800" b="1" i="0" u="none" strike="noStrike" dirty="0">
                          <a:solidFill>
                            <a:srgbClr val="000000"/>
                          </a:solidFill>
                          <a:effectLst/>
                          <a:latin typeface="Arial" panose="020B0604020202020204" pitchFamily="34" charset="0"/>
                        </a:rPr>
                        <a:t>Wellington City</a:t>
                      </a:r>
                    </a:p>
                  </a:txBody>
                  <a:tcPr marL="9525" marR="9525" marT="9525" marB="0" anchor="ctr">
                    <a:solidFill>
                      <a:schemeClr val="bg1"/>
                    </a:solidFill>
                  </a:tcPr>
                </a:tc>
                <a:tc>
                  <a:txBody>
                    <a:bodyPr/>
                    <a:lstStyle/>
                    <a:p>
                      <a:pPr algn="ctr" fontAlgn="ctr"/>
                      <a:r>
                        <a:rPr lang="en-NZ" sz="800" b="1" i="0" u="none" strike="noStrike" dirty="0">
                          <a:solidFill>
                            <a:srgbClr val="000000"/>
                          </a:solidFill>
                          <a:effectLst/>
                          <a:latin typeface="Arial" panose="020B0604020202020204" pitchFamily="34" charset="0"/>
                        </a:rPr>
                        <a:t>New Zealand</a:t>
                      </a:r>
                    </a:p>
                  </a:txBody>
                  <a:tcPr marL="9525" marR="9525" marT="9525" marB="0" anchor="ctr">
                    <a:solidFill>
                      <a:schemeClr val="bg1"/>
                    </a:solidFill>
                  </a:tcPr>
                </a:tc>
                <a:extLst>
                  <a:ext uri="{0D108BD9-81ED-4DB2-BD59-A6C34878D82A}">
                    <a16:rowId xmlns:a16="http://schemas.microsoft.com/office/drawing/2014/main" val="4034969294"/>
                  </a:ext>
                </a:extLst>
              </a:tr>
              <a:tr h="266504">
                <a:tc>
                  <a:txBody>
                    <a:bodyPr/>
                    <a:lstStyle/>
                    <a:p>
                      <a:pPr algn="ctr" rtl="0" fontAlgn="b"/>
                      <a:r>
                        <a:rPr lang="en-NZ" sz="1100" b="0" i="0" u="none" strike="noStrike">
                          <a:solidFill>
                            <a:srgbClr val="000000"/>
                          </a:solidFill>
                          <a:effectLst/>
                          <a:latin typeface="Calibri" panose="020F0502020204030204" pitchFamily="34" charset="0"/>
                        </a:rPr>
                        <a:t>87</a:t>
                      </a:r>
                    </a:p>
                  </a:txBody>
                  <a:tcPr marL="9525" marR="9525" marT="9525" marB="0" anchor="ctr">
                    <a:solidFill>
                      <a:schemeClr val="bg1"/>
                    </a:solidFill>
                  </a:tcPr>
                </a:tc>
                <a:tc>
                  <a:txBody>
                    <a:bodyPr/>
                    <a:lstStyle/>
                    <a:p>
                      <a:pPr algn="ctr" rtl="0" fontAlgn="b"/>
                      <a:r>
                        <a:rPr lang="en-NZ" sz="1100" b="0" i="0" u="none" strike="noStrike">
                          <a:solidFill>
                            <a:srgbClr val="000000"/>
                          </a:solidFill>
                          <a:effectLst/>
                          <a:latin typeface="Calibri" panose="020F0502020204030204" pitchFamily="34" charset="0"/>
                        </a:rPr>
                        <a:t>84</a:t>
                      </a:r>
                    </a:p>
                  </a:txBody>
                  <a:tcPr marL="9525" marR="9525" marT="9525" marB="0" anchor="ctr">
                    <a:solidFill>
                      <a:schemeClr val="bg1"/>
                    </a:solidFill>
                  </a:tcPr>
                </a:tc>
                <a:extLst>
                  <a:ext uri="{0D108BD9-81ED-4DB2-BD59-A6C34878D82A}">
                    <a16:rowId xmlns:a16="http://schemas.microsoft.com/office/drawing/2014/main" val="3628478892"/>
                  </a:ext>
                </a:extLst>
              </a:tr>
              <a:tr h="266504">
                <a:tc>
                  <a:txBody>
                    <a:bodyPr/>
                    <a:lstStyle/>
                    <a:p>
                      <a:pPr algn="ctr" rtl="0" fontAlgn="b"/>
                      <a:r>
                        <a:rPr lang="en-NZ" sz="1100" b="0" i="0" u="none" strike="noStrike">
                          <a:solidFill>
                            <a:srgbClr val="000000"/>
                          </a:solidFill>
                          <a:effectLst/>
                          <a:latin typeface="Calibri" panose="020F0502020204030204" pitchFamily="34" charset="0"/>
                        </a:rPr>
                        <a:t>77</a:t>
                      </a:r>
                    </a:p>
                  </a:txBody>
                  <a:tcPr marL="9525" marR="9525" marT="9525" marB="0" anchor="ctr">
                    <a:solidFill>
                      <a:schemeClr val="bg1"/>
                    </a:solidFill>
                  </a:tcPr>
                </a:tc>
                <a:tc>
                  <a:txBody>
                    <a:bodyPr/>
                    <a:lstStyle/>
                    <a:p>
                      <a:pPr algn="ctr" rtl="0" fontAlgn="b"/>
                      <a:r>
                        <a:rPr lang="en-NZ" sz="1100" b="0" i="0" u="none" strike="noStrike">
                          <a:solidFill>
                            <a:srgbClr val="000000"/>
                          </a:solidFill>
                          <a:effectLst/>
                          <a:latin typeface="Calibri" panose="020F0502020204030204" pitchFamily="34" charset="0"/>
                        </a:rPr>
                        <a:t>74</a:t>
                      </a:r>
                    </a:p>
                  </a:txBody>
                  <a:tcPr marL="9525" marR="9525" marT="9525" marB="0" anchor="ctr">
                    <a:solidFill>
                      <a:schemeClr val="bg1"/>
                    </a:solidFill>
                  </a:tcPr>
                </a:tc>
                <a:extLst>
                  <a:ext uri="{0D108BD9-81ED-4DB2-BD59-A6C34878D82A}">
                    <a16:rowId xmlns:a16="http://schemas.microsoft.com/office/drawing/2014/main" val="1322384842"/>
                  </a:ext>
                </a:extLst>
              </a:tr>
              <a:tr h="266504">
                <a:tc>
                  <a:txBody>
                    <a:bodyPr/>
                    <a:lstStyle/>
                    <a:p>
                      <a:pPr algn="ctr" rtl="0" fontAlgn="b"/>
                      <a:r>
                        <a:rPr lang="en-NZ" sz="1100" b="0" i="0" u="none" strike="noStrike">
                          <a:solidFill>
                            <a:srgbClr val="000000"/>
                          </a:solidFill>
                          <a:effectLst/>
                          <a:latin typeface="Calibri" panose="020F0502020204030204" pitchFamily="34" charset="0"/>
                        </a:rPr>
                        <a:t>73</a:t>
                      </a:r>
                    </a:p>
                  </a:txBody>
                  <a:tcPr marL="9525" marR="9525" marT="9525" marB="0" anchor="ctr">
                    <a:solidFill>
                      <a:schemeClr val="bg1"/>
                    </a:solidFill>
                  </a:tcPr>
                </a:tc>
                <a:tc>
                  <a:txBody>
                    <a:bodyPr/>
                    <a:lstStyle/>
                    <a:p>
                      <a:pPr algn="ctr" rtl="0" fontAlgn="b"/>
                      <a:r>
                        <a:rPr lang="en-NZ" sz="1100" b="0" i="0" u="none" strike="noStrike">
                          <a:solidFill>
                            <a:srgbClr val="000000"/>
                          </a:solidFill>
                          <a:effectLst/>
                          <a:latin typeface="Calibri" panose="020F0502020204030204" pitchFamily="34" charset="0"/>
                        </a:rPr>
                        <a:t>75</a:t>
                      </a:r>
                    </a:p>
                  </a:txBody>
                  <a:tcPr marL="9525" marR="9525" marT="9525" marB="0" anchor="ctr">
                    <a:solidFill>
                      <a:schemeClr val="bg1"/>
                    </a:solidFill>
                  </a:tcPr>
                </a:tc>
                <a:extLst>
                  <a:ext uri="{0D108BD9-81ED-4DB2-BD59-A6C34878D82A}">
                    <a16:rowId xmlns:a16="http://schemas.microsoft.com/office/drawing/2014/main" val="2014251333"/>
                  </a:ext>
                </a:extLst>
              </a:tr>
              <a:tr h="266504">
                <a:tc>
                  <a:txBody>
                    <a:bodyPr/>
                    <a:lstStyle/>
                    <a:p>
                      <a:pPr algn="ctr" rtl="0" fontAlgn="b"/>
                      <a:r>
                        <a:rPr lang="en-NZ" sz="1100" b="0" i="0" u="none" strike="noStrike">
                          <a:solidFill>
                            <a:srgbClr val="000000"/>
                          </a:solidFill>
                          <a:effectLst/>
                          <a:latin typeface="Calibri" panose="020F0502020204030204" pitchFamily="34" charset="0"/>
                        </a:rPr>
                        <a:t>69</a:t>
                      </a:r>
                    </a:p>
                  </a:txBody>
                  <a:tcPr marL="9525" marR="9525" marT="9525" marB="0" anchor="ctr">
                    <a:solidFill>
                      <a:schemeClr val="bg1"/>
                    </a:solidFill>
                  </a:tcPr>
                </a:tc>
                <a:tc>
                  <a:txBody>
                    <a:bodyPr/>
                    <a:lstStyle/>
                    <a:p>
                      <a:pPr algn="ctr" rtl="0" fontAlgn="b"/>
                      <a:r>
                        <a:rPr lang="en-NZ" sz="1100" b="0" i="0" u="none" strike="noStrike">
                          <a:solidFill>
                            <a:srgbClr val="000000"/>
                          </a:solidFill>
                          <a:effectLst/>
                          <a:latin typeface="Calibri" panose="020F0502020204030204" pitchFamily="34" charset="0"/>
                        </a:rPr>
                        <a:t>71</a:t>
                      </a:r>
                    </a:p>
                  </a:txBody>
                  <a:tcPr marL="9525" marR="9525" marT="9525" marB="0" anchor="ctr">
                    <a:solidFill>
                      <a:schemeClr val="bg1"/>
                    </a:solidFill>
                  </a:tcPr>
                </a:tc>
                <a:extLst>
                  <a:ext uri="{0D108BD9-81ED-4DB2-BD59-A6C34878D82A}">
                    <a16:rowId xmlns:a16="http://schemas.microsoft.com/office/drawing/2014/main" val="4178607682"/>
                  </a:ext>
                </a:extLst>
              </a:tr>
              <a:tr h="266504">
                <a:tc>
                  <a:txBody>
                    <a:bodyPr/>
                    <a:lstStyle/>
                    <a:p>
                      <a:pPr algn="ctr" rtl="0" fontAlgn="b"/>
                      <a:r>
                        <a:rPr lang="en-NZ" sz="1100" b="0" i="0" u="none" strike="noStrike">
                          <a:solidFill>
                            <a:srgbClr val="000000"/>
                          </a:solidFill>
                          <a:effectLst/>
                          <a:latin typeface="Calibri" panose="020F0502020204030204" pitchFamily="34" charset="0"/>
                        </a:rPr>
                        <a:t>66</a:t>
                      </a:r>
                    </a:p>
                  </a:txBody>
                  <a:tcPr marL="9525" marR="9525" marT="9525" marB="0" anchor="ctr">
                    <a:solidFill>
                      <a:schemeClr val="bg1"/>
                    </a:solidFill>
                  </a:tcPr>
                </a:tc>
                <a:tc>
                  <a:txBody>
                    <a:bodyPr/>
                    <a:lstStyle/>
                    <a:p>
                      <a:pPr algn="ctr" rtl="0" fontAlgn="b"/>
                      <a:r>
                        <a:rPr lang="en-NZ" sz="1100" b="0" i="0" u="none" strike="noStrike">
                          <a:solidFill>
                            <a:srgbClr val="000000"/>
                          </a:solidFill>
                          <a:effectLst/>
                          <a:latin typeface="Calibri" panose="020F0502020204030204" pitchFamily="34" charset="0"/>
                        </a:rPr>
                        <a:t>65</a:t>
                      </a:r>
                    </a:p>
                  </a:txBody>
                  <a:tcPr marL="9525" marR="9525" marT="9525" marB="0" anchor="ctr">
                    <a:solidFill>
                      <a:schemeClr val="bg1"/>
                    </a:solidFill>
                  </a:tcPr>
                </a:tc>
                <a:extLst>
                  <a:ext uri="{0D108BD9-81ED-4DB2-BD59-A6C34878D82A}">
                    <a16:rowId xmlns:a16="http://schemas.microsoft.com/office/drawing/2014/main" val="3334480018"/>
                  </a:ext>
                </a:extLst>
              </a:tr>
              <a:tr h="266504">
                <a:tc>
                  <a:txBody>
                    <a:bodyPr/>
                    <a:lstStyle/>
                    <a:p>
                      <a:pPr algn="ctr" rtl="0" fontAlgn="b"/>
                      <a:r>
                        <a:rPr lang="en-NZ" sz="1100" b="0" i="0" u="none" strike="noStrike">
                          <a:solidFill>
                            <a:srgbClr val="000000"/>
                          </a:solidFill>
                          <a:effectLst/>
                          <a:latin typeface="Calibri" panose="020F0502020204030204" pitchFamily="34" charset="0"/>
                        </a:rPr>
                        <a:t>65</a:t>
                      </a:r>
                    </a:p>
                  </a:txBody>
                  <a:tcPr marL="9525" marR="9525" marT="9525" marB="0" anchor="ctr">
                    <a:solidFill>
                      <a:schemeClr val="bg1"/>
                    </a:solidFill>
                  </a:tcPr>
                </a:tc>
                <a:tc>
                  <a:txBody>
                    <a:bodyPr/>
                    <a:lstStyle/>
                    <a:p>
                      <a:pPr algn="ctr" rtl="0" fontAlgn="b"/>
                      <a:r>
                        <a:rPr lang="en-NZ" sz="1100" b="0" i="0" u="none" strike="noStrike">
                          <a:solidFill>
                            <a:srgbClr val="000000"/>
                          </a:solidFill>
                          <a:effectLst/>
                          <a:latin typeface="Calibri" panose="020F0502020204030204" pitchFamily="34" charset="0"/>
                        </a:rPr>
                        <a:t>73</a:t>
                      </a:r>
                    </a:p>
                  </a:txBody>
                  <a:tcPr marL="9525" marR="9525" marT="9525" marB="0" anchor="ctr">
                    <a:solidFill>
                      <a:schemeClr val="bg1"/>
                    </a:solidFill>
                  </a:tcPr>
                </a:tc>
                <a:extLst>
                  <a:ext uri="{0D108BD9-81ED-4DB2-BD59-A6C34878D82A}">
                    <a16:rowId xmlns:a16="http://schemas.microsoft.com/office/drawing/2014/main" val="1553371680"/>
                  </a:ext>
                </a:extLst>
              </a:tr>
              <a:tr h="266504">
                <a:tc>
                  <a:txBody>
                    <a:bodyPr/>
                    <a:lstStyle/>
                    <a:p>
                      <a:pPr algn="ctr" rtl="0" fontAlgn="b"/>
                      <a:r>
                        <a:rPr lang="en-NZ" sz="1100" b="0" i="0" u="none" strike="noStrike">
                          <a:solidFill>
                            <a:srgbClr val="000000"/>
                          </a:solidFill>
                          <a:effectLst/>
                          <a:latin typeface="Calibri" panose="020F0502020204030204" pitchFamily="34" charset="0"/>
                        </a:rPr>
                        <a:t>57</a:t>
                      </a:r>
                    </a:p>
                  </a:txBody>
                  <a:tcPr marL="9525" marR="9525" marT="9525" marB="0" anchor="ctr">
                    <a:solidFill>
                      <a:schemeClr val="bg1"/>
                    </a:solidFill>
                  </a:tcPr>
                </a:tc>
                <a:tc>
                  <a:txBody>
                    <a:bodyPr/>
                    <a:lstStyle/>
                    <a:p>
                      <a:pPr algn="ctr" rtl="0" fontAlgn="b"/>
                      <a:r>
                        <a:rPr lang="en-NZ" sz="1100" b="0" i="0" u="none" strike="noStrike">
                          <a:solidFill>
                            <a:srgbClr val="000000"/>
                          </a:solidFill>
                          <a:effectLst/>
                          <a:latin typeface="Calibri" panose="020F0502020204030204" pitchFamily="34" charset="0"/>
                        </a:rPr>
                        <a:t>64</a:t>
                      </a:r>
                    </a:p>
                  </a:txBody>
                  <a:tcPr marL="9525" marR="9525" marT="9525" marB="0" anchor="ctr">
                    <a:solidFill>
                      <a:schemeClr val="bg1"/>
                    </a:solidFill>
                  </a:tcPr>
                </a:tc>
                <a:extLst>
                  <a:ext uri="{0D108BD9-81ED-4DB2-BD59-A6C34878D82A}">
                    <a16:rowId xmlns:a16="http://schemas.microsoft.com/office/drawing/2014/main" val="3885787928"/>
                  </a:ext>
                </a:extLst>
              </a:tr>
              <a:tr h="266504">
                <a:tc>
                  <a:txBody>
                    <a:bodyPr/>
                    <a:lstStyle/>
                    <a:p>
                      <a:pPr algn="ctr" rtl="0" fontAlgn="b"/>
                      <a:r>
                        <a:rPr lang="en-NZ" sz="1100" b="0" i="0" u="none" strike="noStrike">
                          <a:solidFill>
                            <a:srgbClr val="000000"/>
                          </a:solidFill>
                          <a:effectLst/>
                          <a:latin typeface="Calibri" panose="020F0502020204030204" pitchFamily="34" charset="0"/>
                        </a:rPr>
                        <a:t>56</a:t>
                      </a:r>
                    </a:p>
                  </a:txBody>
                  <a:tcPr marL="9525" marR="9525" marT="9525" marB="0" anchor="ctr">
                    <a:solidFill>
                      <a:schemeClr val="bg1"/>
                    </a:solidFill>
                  </a:tcPr>
                </a:tc>
                <a:tc>
                  <a:txBody>
                    <a:bodyPr/>
                    <a:lstStyle/>
                    <a:p>
                      <a:pPr algn="ctr" rtl="0" fontAlgn="b"/>
                      <a:r>
                        <a:rPr lang="en-NZ" sz="1100" b="0" i="0" u="none" strike="noStrike">
                          <a:solidFill>
                            <a:srgbClr val="000000"/>
                          </a:solidFill>
                          <a:effectLst/>
                          <a:latin typeface="Calibri" panose="020F0502020204030204" pitchFamily="34" charset="0"/>
                        </a:rPr>
                        <a:t>52</a:t>
                      </a:r>
                    </a:p>
                  </a:txBody>
                  <a:tcPr marL="9525" marR="9525" marT="9525" marB="0" anchor="ctr">
                    <a:solidFill>
                      <a:schemeClr val="bg1"/>
                    </a:solidFill>
                  </a:tcPr>
                </a:tc>
                <a:extLst>
                  <a:ext uri="{0D108BD9-81ED-4DB2-BD59-A6C34878D82A}">
                    <a16:rowId xmlns:a16="http://schemas.microsoft.com/office/drawing/2014/main" val="3989426409"/>
                  </a:ext>
                </a:extLst>
              </a:tr>
              <a:tr h="266504">
                <a:tc>
                  <a:txBody>
                    <a:bodyPr/>
                    <a:lstStyle/>
                    <a:p>
                      <a:pPr algn="ctr" rtl="0" fontAlgn="b"/>
                      <a:r>
                        <a:rPr lang="en-NZ" sz="1100" b="0" i="0" u="none" strike="noStrike">
                          <a:solidFill>
                            <a:srgbClr val="000000"/>
                          </a:solidFill>
                          <a:effectLst/>
                          <a:latin typeface="Calibri" panose="020F0502020204030204" pitchFamily="34" charset="0"/>
                        </a:rPr>
                        <a:t>50</a:t>
                      </a:r>
                    </a:p>
                  </a:txBody>
                  <a:tcPr marL="9525" marR="9525" marT="9525" marB="0" anchor="ctr">
                    <a:solidFill>
                      <a:schemeClr val="bg1"/>
                    </a:solidFill>
                  </a:tcPr>
                </a:tc>
                <a:tc>
                  <a:txBody>
                    <a:bodyPr/>
                    <a:lstStyle/>
                    <a:p>
                      <a:pPr algn="ctr" rtl="0" fontAlgn="b"/>
                      <a:r>
                        <a:rPr lang="en-NZ" sz="1100" b="0" i="0" u="none" strike="noStrike">
                          <a:solidFill>
                            <a:srgbClr val="000000"/>
                          </a:solidFill>
                          <a:effectLst/>
                          <a:latin typeface="Calibri" panose="020F0502020204030204" pitchFamily="34" charset="0"/>
                        </a:rPr>
                        <a:t>51</a:t>
                      </a:r>
                    </a:p>
                  </a:txBody>
                  <a:tcPr marL="9525" marR="9525" marT="9525" marB="0" anchor="ctr">
                    <a:solidFill>
                      <a:schemeClr val="bg1"/>
                    </a:solidFill>
                  </a:tcPr>
                </a:tc>
                <a:extLst>
                  <a:ext uri="{0D108BD9-81ED-4DB2-BD59-A6C34878D82A}">
                    <a16:rowId xmlns:a16="http://schemas.microsoft.com/office/drawing/2014/main" val="4046669222"/>
                  </a:ext>
                </a:extLst>
              </a:tr>
              <a:tr h="266504">
                <a:tc>
                  <a:txBody>
                    <a:bodyPr/>
                    <a:lstStyle/>
                    <a:p>
                      <a:pPr algn="ctr" rtl="0" fontAlgn="b"/>
                      <a:r>
                        <a:rPr lang="en-NZ" sz="1100" b="0" i="0" u="none" strike="noStrike">
                          <a:solidFill>
                            <a:srgbClr val="000000"/>
                          </a:solidFill>
                          <a:effectLst/>
                          <a:latin typeface="Calibri" panose="020F0502020204030204" pitchFamily="34" charset="0"/>
                        </a:rPr>
                        <a:t>47</a:t>
                      </a:r>
                    </a:p>
                  </a:txBody>
                  <a:tcPr marL="9525" marR="9525" marT="9525" marB="0" anchor="ctr">
                    <a:solidFill>
                      <a:schemeClr val="bg1"/>
                    </a:solidFill>
                  </a:tcPr>
                </a:tc>
                <a:tc>
                  <a:txBody>
                    <a:bodyPr/>
                    <a:lstStyle/>
                    <a:p>
                      <a:pPr algn="ctr" rtl="0" fontAlgn="b"/>
                      <a:r>
                        <a:rPr lang="en-NZ" sz="1100" b="0" i="0" u="none" strike="noStrike">
                          <a:solidFill>
                            <a:srgbClr val="000000"/>
                          </a:solidFill>
                          <a:effectLst/>
                          <a:latin typeface="Calibri" panose="020F0502020204030204" pitchFamily="34" charset="0"/>
                        </a:rPr>
                        <a:t>59</a:t>
                      </a:r>
                    </a:p>
                  </a:txBody>
                  <a:tcPr marL="9525" marR="9525" marT="9525" marB="0" anchor="ctr">
                    <a:solidFill>
                      <a:schemeClr val="bg1"/>
                    </a:solidFill>
                  </a:tcPr>
                </a:tc>
                <a:extLst>
                  <a:ext uri="{0D108BD9-81ED-4DB2-BD59-A6C34878D82A}">
                    <a16:rowId xmlns:a16="http://schemas.microsoft.com/office/drawing/2014/main" val="1687540890"/>
                  </a:ext>
                </a:extLst>
              </a:tr>
              <a:tr h="266504">
                <a:tc>
                  <a:txBody>
                    <a:bodyPr/>
                    <a:lstStyle/>
                    <a:p>
                      <a:pPr algn="ctr" rtl="0" fontAlgn="b"/>
                      <a:r>
                        <a:rPr lang="en-NZ" sz="1100" b="0" i="0" u="none" strike="noStrike" dirty="0">
                          <a:solidFill>
                            <a:srgbClr val="000000"/>
                          </a:solidFill>
                          <a:effectLst/>
                          <a:latin typeface="Calibri" panose="020F0502020204030204" pitchFamily="34" charset="0"/>
                        </a:rPr>
                        <a:t>46</a:t>
                      </a:r>
                    </a:p>
                  </a:txBody>
                  <a:tcPr marL="9525" marR="9525" marT="9525" marB="0" anchor="ctr">
                    <a:solidFill>
                      <a:schemeClr val="bg1"/>
                    </a:solidFill>
                  </a:tcPr>
                </a:tc>
                <a:tc>
                  <a:txBody>
                    <a:bodyPr/>
                    <a:lstStyle/>
                    <a:p>
                      <a:pPr algn="ctr" rtl="0" fontAlgn="b"/>
                      <a:r>
                        <a:rPr lang="en-NZ" sz="1100" b="0" i="0" u="none" strike="noStrike">
                          <a:solidFill>
                            <a:srgbClr val="000000"/>
                          </a:solidFill>
                          <a:effectLst/>
                          <a:latin typeface="Calibri" panose="020F0502020204030204" pitchFamily="34" charset="0"/>
                        </a:rPr>
                        <a:t>51</a:t>
                      </a:r>
                    </a:p>
                  </a:txBody>
                  <a:tcPr marL="9525" marR="9525" marT="9525" marB="0" anchor="ctr">
                    <a:solidFill>
                      <a:schemeClr val="bg1"/>
                    </a:solidFill>
                  </a:tcPr>
                </a:tc>
                <a:extLst>
                  <a:ext uri="{0D108BD9-81ED-4DB2-BD59-A6C34878D82A}">
                    <a16:rowId xmlns:a16="http://schemas.microsoft.com/office/drawing/2014/main" val="1722298819"/>
                  </a:ext>
                </a:extLst>
              </a:tr>
              <a:tr h="266504">
                <a:tc>
                  <a:txBody>
                    <a:bodyPr/>
                    <a:lstStyle/>
                    <a:p>
                      <a:pPr algn="ctr" rtl="0" fontAlgn="b"/>
                      <a:r>
                        <a:rPr lang="en-NZ" sz="1100" b="0" i="0" u="none" strike="noStrike" dirty="0">
                          <a:solidFill>
                            <a:srgbClr val="000000"/>
                          </a:solidFill>
                          <a:effectLst/>
                          <a:latin typeface="Calibri" panose="020F0502020204030204" pitchFamily="34" charset="0"/>
                        </a:rPr>
                        <a:t>45</a:t>
                      </a:r>
                    </a:p>
                  </a:txBody>
                  <a:tcPr marL="9525" marR="9525" marT="9525" marB="0" anchor="ctr">
                    <a:solidFill>
                      <a:schemeClr val="bg1"/>
                    </a:solidFill>
                  </a:tcPr>
                </a:tc>
                <a:tc>
                  <a:txBody>
                    <a:bodyPr/>
                    <a:lstStyle/>
                    <a:p>
                      <a:pPr algn="ctr" rtl="0" fontAlgn="b"/>
                      <a:r>
                        <a:rPr lang="en-NZ" sz="1100" b="0" i="0" u="none" strike="noStrike" dirty="0">
                          <a:solidFill>
                            <a:srgbClr val="000000"/>
                          </a:solidFill>
                          <a:effectLst/>
                          <a:latin typeface="Calibri" panose="020F0502020204030204" pitchFamily="34" charset="0"/>
                        </a:rPr>
                        <a:t>51</a:t>
                      </a:r>
                    </a:p>
                  </a:txBody>
                  <a:tcPr marL="9525" marR="9525" marT="9525" marB="0" anchor="ctr">
                    <a:solidFill>
                      <a:schemeClr val="bg1"/>
                    </a:solidFill>
                  </a:tcPr>
                </a:tc>
                <a:extLst>
                  <a:ext uri="{0D108BD9-81ED-4DB2-BD59-A6C34878D82A}">
                    <a16:rowId xmlns:a16="http://schemas.microsoft.com/office/drawing/2014/main" val="648366466"/>
                  </a:ext>
                </a:extLst>
              </a:tr>
              <a:tr h="266504">
                <a:tc>
                  <a:txBody>
                    <a:bodyPr/>
                    <a:lstStyle/>
                    <a:p>
                      <a:pPr algn="ctr" rtl="0" fontAlgn="b"/>
                      <a:r>
                        <a:rPr lang="en-NZ" sz="1100" b="0" i="0" u="none" strike="noStrike">
                          <a:solidFill>
                            <a:srgbClr val="000000"/>
                          </a:solidFill>
                          <a:effectLst/>
                          <a:latin typeface="Calibri" panose="020F0502020204030204" pitchFamily="34" charset="0"/>
                        </a:rPr>
                        <a:t>43</a:t>
                      </a:r>
                    </a:p>
                  </a:txBody>
                  <a:tcPr marL="9525" marR="9525" marT="9525" marB="0" anchor="ctr">
                    <a:solidFill>
                      <a:schemeClr val="bg1"/>
                    </a:solidFill>
                  </a:tcPr>
                </a:tc>
                <a:tc>
                  <a:txBody>
                    <a:bodyPr/>
                    <a:lstStyle/>
                    <a:p>
                      <a:pPr algn="ctr" rtl="0" fontAlgn="b"/>
                      <a:r>
                        <a:rPr lang="en-NZ" sz="1100" b="0" i="0" u="none" strike="noStrike">
                          <a:solidFill>
                            <a:srgbClr val="000000"/>
                          </a:solidFill>
                          <a:effectLst/>
                          <a:latin typeface="Calibri" panose="020F0502020204030204" pitchFamily="34" charset="0"/>
                        </a:rPr>
                        <a:t>49</a:t>
                      </a:r>
                    </a:p>
                  </a:txBody>
                  <a:tcPr marL="9525" marR="9525" marT="9525" marB="0" anchor="ctr">
                    <a:solidFill>
                      <a:schemeClr val="bg1"/>
                    </a:solidFill>
                  </a:tcPr>
                </a:tc>
                <a:extLst>
                  <a:ext uri="{0D108BD9-81ED-4DB2-BD59-A6C34878D82A}">
                    <a16:rowId xmlns:a16="http://schemas.microsoft.com/office/drawing/2014/main" val="1669491703"/>
                  </a:ext>
                </a:extLst>
              </a:tr>
              <a:tr h="266504">
                <a:tc>
                  <a:txBody>
                    <a:bodyPr/>
                    <a:lstStyle/>
                    <a:p>
                      <a:pPr algn="ctr" rtl="0" fontAlgn="b"/>
                      <a:r>
                        <a:rPr lang="en-NZ" sz="1100" b="0" i="0" u="none" strike="noStrike">
                          <a:solidFill>
                            <a:srgbClr val="000000"/>
                          </a:solidFill>
                          <a:effectLst/>
                          <a:latin typeface="Calibri" panose="020F0502020204030204" pitchFamily="34" charset="0"/>
                        </a:rPr>
                        <a:t>43</a:t>
                      </a:r>
                    </a:p>
                  </a:txBody>
                  <a:tcPr marL="9525" marR="9525" marT="9525" marB="0" anchor="ctr">
                    <a:solidFill>
                      <a:schemeClr val="bg1"/>
                    </a:solidFill>
                  </a:tcPr>
                </a:tc>
                <a:tc>
                  <a:txBody>
                    <a:bodyPr/>
                    <a:lstStyle/>
                    <a:p>
                      <a:pPr algn="ctr" rtl="0" fontAlgn="b"/>
                      <a:r>
                        <a:rPr lang="en-NZ" sz="1100" b="0" i="0" u="none" strike="noStrike">
                          <a:solidFill>
                            <a:srgbClr val="000000"/>
                          </a:solidFill>
                          <a:effectLst/>
                          <a:latin typeface="Calibri" panose="020F0502020204030204" pitchFamily="34" charset="0"/>
                        </a:rPr>
                        <a:t>42</a:t>
                      </a:r>
                    </a:p>
                  </a:txBody>
                  <a:tcPr marL="9525" marR="9525" marT="9525" marB="0" anchor="ctr">
                    <a:solidFill>
                      <a:schemeClr val="bg1"/>
                    </a:solidFill>
                  </a:tcPr>
                </a:tc>
                <a:extLst>
                  <a:ext uri="{0D108BD9-81ED-4DB2-BD59-A6C34878D82A}">
                    <a16:rowId xmlns:a16="http://schemas.microsoft.com/office/drawing/2014/main" val="2951513448"/>
                  </a:ext>
                </a:extLst>
              </a:tr>
              <a:tr h="266504">
                <a:tc>
                  <a:txBody>
                    <a:bodyPr/>
                    <a:lstStyle/>
                    <a:p>
                      <a:pPr algn="ctr" rtl="0" fontAlgn="b"/>
                      <a:r>
                        <a:rPr lang="en-NZ" sz="1100" b="0" i="0" u="none" strike="noStrike">
                          <a:solidFill>
                            <a:srgbClr val="000000"/>
                          </a:solidFill>
                          <a:effectLst/>
                          <a:latin typeface="Calibri" panose="020F0502020204030204" pitchFamily="34" charset="0"/>
                        </a:rPr>
                        <a:t>41</a:t>
                      </a:r>
                    </a:p>
                  </a:txBody>
                  <a:tcPr marL="9525" marR="9525" marT="9525" marB="0" anchor="ctr">
                    <a:solidFill>
                      <a:schemeClr val="bg1"/>
                    </a:solidFill>
                  </a:tcPr>
                </a:tc>
                <a:tc>
                  <a:txBody>
                    <a:bodyPr/>
                    <a:lstStyle/>
                    <a:p>
                      <a:pPr algn="ctr" rtl="0" fontAlgn="b"/>
                      <a:r>
                        <a:rPr lang="en-NZ" sz="1100" b="0" i="0" u="none" strike="noStrike">
                          <a:solidFill>
                            <a:srgbClr val="000000"/>
                          </a:solidFill>
                          <a:effectLst/>
                          <a:latin typeface="Calibri" panose="020F0502020204030204" pitchFamily="34" charset="0"/>
                        </a:rPr>
                        <a:t>42</a:t>
                      </a:r>
                    </a:p>
                  </a:txBody>
                  <a:tcPr marL="9525" marR="9525" marT="9525" marB="0" anchor="ctr">
                    <a:solidFill>
                      <a:schemeClr val="bg1"/>
                    </a:solidFill>
                  </a:tcPr>
                </a:tc>
                <a:extLst>
                  <a:ext uri="{0D108BD9-81ED-4DB2-BD59-A6C34878D82A}">
                    <a16:rowId xmlns:a16="http://schemas.microsoft.com/office/drawing/2014/main" val="1332777681"/>
                  </a:ext>
                </a:extLst>
              </a:tr>
              <a:tr h="266504">
                <a:tc>
                  <a:txBody>
                    <a:bodyPr/>
                    <a:lstStyle/>
                    <a:p>
                      <a:pPr algn="ctr" rtl="0" fontAlgn="b"/>
                      <a:r>
                        <a:rPr lang="en-NZ" sz="1100" b="0" i="0" u="none" strike="noStrike">
                          <a:solidFill>
                            <a:srgbClr val="000000"/>
                          </a:solidFill>
                          <a:effectLst/>
                          <a:latin typeface="Calibri" panose="020F0502020204030204" pitchFamily="34" charset="0"/>
                        </a:rPr>
                        <a:t>28</a:t>
                      </a:r>
                    </a:p>
                  </a:txBody>
                  <a:tcPr marL="9525" marR="9525" marT="9525" marB="0" anchor="ctr">
                    <a:solidFill>
                      <a:schemeClr val="bg1"/>
                    </a:solidFill>
                  </a:tcPr>
                </a:tc>
                <a:tc>
                  <a:txBody>
                    <a:bodyPr/>
                    <a:lstStyle/>
                    <a:p>
                      <a:pPr algn="ctr" rtl="0" fontAlgn="b"/>
                      <a:r>
                        <a:rPr lang="en-NZ" sz="1100" b="0" i="0" u="none" strike="noStrike" dirty="0">
                          <a:solidFill>
                            <a:srgbClr val="000000"/>
                          </a:solidFill>
                          <a:effectLst/>
                          <a:latin typeface="Calibri" panose="020F0502020204030204" pitchFamily="34" charset="0"/>
                        </a:rPr>
                        <a:t>29</a:t>
                      </a:r>
                    </a:p>
                  </a:txBody>
                  <a:tcPr marL="9525" marR="9525" marT="9525" marB="0" anchor="ctr">
                    <a:solidFill>
                      <a:schemeClr val="bg1"/>
                    </a:solidFill>
                  </a:tcPr>
                </a:tc>
                <a:extLst>
                  <a:ext uri="{0D108BD9-81ED-4DB2-BD59-A6C34878D82A}">
                    <a16:rowId xmlns:a16="http://schemas.microsoft.com/office/drawing/2014/main" val="3235396848"/>
                  </a:ext>
                </a:extLst>
              </a:tr>
            </a:tbl>
          </a:graphicData>
        </a:graphic>
      </p:graphicFrame>
      <p:graphicFrame>
        <p:nvGraphicFramePr>
          <p:cNvPr id="5" name="Chart 4">
            <a:extLst>
              <a:ext uri="{FF2B5EF4-FFF2-40B4-BE49-F238E27FC236}">
                <a16:creationId xmlns:a16="http://schemas.microsoft.com/office/drawing/2014/main" id="{FB81E794-DBDE-4CF4-86F0-0A32241E4137}"/>
              </a:ext>
            </a:extLst>
          </p:cNvPr>
          <p:cNvGraphicFramePr/>
          <p:nvPr>
            <p:extLst>
              <p:ext uri="{D42A27DB-BD31-4B8C-83A1-F6EECF244321}">
                <p14:modId xmlns:p14="http://schemas.microsoft.com/office/powerpoint/2010/main" val="1406353320"/>
              </p:ext>
            </p:extLst>
          </p:nvPr>
        </p:nvGraphicFramePr>
        <p:xfrm>
          <a:off x="88345" y="1629213"/>
          <a:ext cx="10388600" cy="502425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235629E-EA4F-43C7-BA96-B300DB3F8057}"/>
              </a:ext>
            </a:extLst>
          </p:cNvPr>
          <p:cNvSpPr txBox="1"/>
          <p:nvPr/>
        </p:nvSpPr>
        <p:spPr>
          <a:xfrm>
            <a:off x="15886" y="6396335"/>
            <a:ext cx="8029156" cy="461665"/>
          </a:xfrm>
          <a:prstGeom prst="rect">
            <a:avLst/>
          </a:prstGeom>
          <a:noFill/>
        </p:spPr>
        <p:txBody>
          <a:bodyPr wrap="square" rtlCol="0">
            <a:spAutoFit/>
          </a:bodyPr>
          <a:lstStyle/>
          <a:p>
            <a:r>
              <a:rPr lang="en-NZ" sz="1200" dirty="0"/>
              <a:t>Base: All respondents with a council kerbside collection [New Zealand (n=1,628); Wellington City (n=285)]</a:t>
            </a:r>
          </a:p>
          <a:p>
            <a:r>
              <a:rPr lang="en-NZ" sz="1200" dirty="0"/>
              <a:t>Source: C4</a:t>
            </a:r>
          </a:p>
        </p:txBody>
      </p:sp>
      <p:sp>
        <p:nvSpPr>
          <p:cNvPr id="7" name="Rectangle 6">
            <a:extLst>
              <a:ext uri="{FF2B5EF4-FFF2-40B4-BE49-F238E27FC236}">
                <a16:creationId xmlns:a16="http://schemas.microsoft.com/office/drawing/2014/main" id="{D99B364E-E4E5-426B-9092-7407AC255D33}"/>
              </a:ext>
            </a:extLst>
          </p:cNvPr>
          <p:cNvSpPr/>
          <p:nvPr/>
        </p:nvSpPr>
        <p:spPr>
          <a:xfrm>
            <a:off x="11253759" y="1796669"/>
            <a:ext cx="714722" cy="4560570"/>
          </a:xfrm>
          <a:prstGeom prst="rect">
            <a:avLst/>
          </a:prstGeom>
          <a:noFill/>
          <a:ln w="28575">
            <a:solidFill>
              <a:srgbClr val="F6902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a:extLst>
              <a:ext uri="{FF2B5EF4-FFF2-40B4-BE49-F238E27FC236}">
                <a16:creationId xmlns:a16="http://schemas.microsoft.com/office/drawing/2014/main" id="{170EE5E8-DDF4-4FF8-BD22-9BA73BD56331}"/>
              </a:ext>
            </a:extLst>
          </p:cNvPr>
          <p:cNvSpPr/>
          <p:nvPr/>
        </p:nvSpPr>
        <p:spPr>
          <a:xfrm>
            <a:off x="10565290" y="1796669"/>
            <a:ext cx="688468" cy="4560570"/>
          </a:xfrm>
          <a:prstGeom prst="rect">
            <a:avLst/>
          </a:prstGeom>
          <a:noFill/>
          <a:ln w="28575">
            <a:solidFill>
              <a:srgbClr val="1CB3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TextBox 12">
            <a:extLst>
              <a:ext uri="{FF2B5EF4-FFF2-40B4-BE49-F238E27FC236}">
                <a16:creationId xmlns:a16="http://schemas.microsoft.com/office/drawing/2014/main" id="{1C1C77F6-AF67-4AE1-AA69-C378CCFD07AD}"/>
              </a:ext>
            </a:extLst>
          </p:cNvPr>
          <p:cNvSpPr txBox="1"/>
          <p:nvPr/>
        </p:nvSpPr>
        <p:spPr>
          <a:xfrm>
            <a:off x="1273806" y="1255963"/>
            <a:ext cx="8944082" cy="477054"/>
          </a:xfrm>
          <a:prstGeom prst="rect">
            <a:avLst/>
          </a:prstGeom>
          <a:noFill/>
        </p:spPr>
        <p:txBody>
          <a:bodyPr wrap="square" rtlCol="0">
            <a:spAutoFit/>
          </a:bodyPr>
          <a:lstStyle/>
          <a:p>
            <a:pPr algn="ctr"/>
            <a:r>
              <a:rPr lang="en-NZ" sz="1400" b="1" i="1" dirty="0">
                <a:solidFill>
                  <a:schemeClr val="tx1">
                    <a:lumMod val="75000"/>
                    <a:lumOff val="25000"/>
                  </a:schemeClr>
                </a:solidFill>
              </a:rPr>
              <a:t>Would you typically put these items in your recycling?</a:t>
            </a:r>
          </a:p>
          <a:p>
            <a:pPr algn="ctr"/>
            <a:r>
              <a:rPr lang="en-NZ" sz="1100" b="1" i="1" dirty="0">
                <a:solidFill>
                  <a:schemeClr val="tx1">
                    <a:lumMod val="75000"/>
                    <a:lumOff val="25000"/>
                  </a:schemeClr>
                </a:solidFill>
              </a:rPr>
              <a:t>(Not accepted by Wellington City Council)</a:t>
            </a:r>
          </a:p>
        </p:txBody>
      </p:sp>
      <p:grpSp>
        <p:nvGrpSpPr>
          <p:cNvPr id="24" name="Group 23">
            <a:extLst>
              <a:ext uri="{FF2B5EF4-FFF2-40B4-BE49-F238E27FC236}">
                <a16:creationId xmlns:a16="http://schemas.microsoft.com/office/drawing/2014/main" id="{811C8553-B2B1-45AF-A51C-401CB4D739CA}"/>
              </a:ext>
            </a:extLst>
          </p:cNvPr>
          <p:cNvGrpSpPr/>
          <p:nvPr/>
        </p:nvGrpSpPr>
        <p:grpSpPr>
          <a:xfrm>
            <a:off x="7335366" y="6370000"/>
            <a:ext cx="3141579" cy="461665"/>
            <a:chOff x="6816170" y="6390707"/>
            <a:chExt cx="3141579" cy="461665"/>
          </a:xfrm>
        </p:grpSpPr>
        <p:sp>
          <p:nvSpPr>
            <p:cNvPr id="25" name="Isosceles Triangle 24">
              <a:extLst>
                <a:ext uri="{FF2B5EF4-FFF2-40B4-BE49-F238E27FC236}">
                  <a16:creationId xmlns:a16="http://schemas.microsoft.com/office/drawing/2014/main" id="{968CCD93-64DA-4AB5-9D64-C0F023A2618C}"/>
                </a:ext>
              </a:extLst>
            </p:cNvPr>
            <p:cNvSpPr/>
            <p:nvPr/>
          </p:nvSpPr>
          <p:spPr>
            <a:xfrm>
              <a:off x="6816170" y="6547413"/>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Isosceles Triangle 25">
              <a:extLst>
                <a:ext uri="{FF2B5EF4-FFF2-40B4-BE49-F238E27FC236}">
                  <a16:creationId xmlns:a16="http://schemas.microsoft.com/office/drawing/2014/main" id="{40F44A39-8177-4E9E-99D7-BBE7C07A7AFB}"/>
                </a:ext>
              </a:extLst>
            </p:cNvPr>
            <p:cNvSpPr/>
            <p:nvPr/>
          </p:nvSpPr>
          <p:spPr>
            <a:xfrm rot="10800000">
              <a:off x="6933281" y="6549633"/>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7" name="TextBox 26">
              <a:extLst>
                <a:ext uri="{FF2B5EF4-FFF2-40B4-BE49-F238E27FC236}">
                  <a16:creationId xmlns:a16="http://schemas.microsoft.com/office/drawing/2014/main" id="{F2CF646E-A604-448C-B743-65760403EA8D}"/>
                </a:ext>
              </a:extLst>
            </p:cNvPr>
            <p:cNvSpPr txBox="1"/>
            <p:nvPr/>
          </p:nvSpPr>
          <p:spPr>
            <a:xfrm>
              <a:off x="7087011" y="6390707"/>
              <a:ext cx="2870738" cy="461665"/>
            </a:xfrm>
            <a:prstGeom prst="rect">
              <a:avLst/>
            </a:prstGeom>
            <a:noFill/>
          </p:spPr>
          <p:txBody>
            <a:bodyPr wrap="square" rtlCol="0">
              <a:spAutoFit/>
            </a:bodyPr>
            <a:lstStyle/>
            <a:p>
              <a:r>
                <a:rPr lang="en-NZ" sz="1200" dirty="0"/>
                <a:t>Significantly higher / lower than New Zealand average</a:t>
              </a:r>
            </a:p>
          </p:txBody>
        </p:sp>
      </p:grpSp>
      <p:sp>
        <p:nvSpPr>
          <p:cNvPr id="32" name="Isosceles Triangle 31">
            <a:extLst>
              <a:ext uri="{FF2B5EF4-FFF2-40B4-BE49-F238E27FC236}">
                <a16:creationId xmlns:a16="http://schemas.microsoft.com/office/drawing/2014/main" id="{9B26BD29-94BB-4DFD-8670-1D0474D3C171}"/>
              </a:ext>
            </a:extLst>
          </p:cNvPr>
          <p:cNvSpPr/>
          <p:nvPr/>
        </p:nvSpPr>
        <p:spPr>
          <a:xfrm rot="10800000">
            <a:off x="11049789" y="3891561"/>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3" name="Isosceles Triangle 32">
            <a:extLst>
              <a:ext uri="{FF2B5EF4-FFF2-40B4-BE49-F238E27FC236}">
                <a16:creationId xmlns:a16="http://schemas.microsoft.com/office/drawing/2014/main" id="{73D88BD9-F85E-4A56-AFBD-C46958425EAB}"/>
              </a:ext>
            </a:extLst>
          </p:cNvPr>
          <p:cNvSpPr/>
          <p:nvPr/>
        </p:nvSpPr>
        <p:spPr>
          <a:xfrm rot="10800000">
            <a:off x="11049789" y="4562219"/>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4" name="Isosceles Triangle 33">
            <a:extLst>
              <a:ext uri="{FF2B5EF4-FFF2-40B4-BE49-F238E27FC236}">
                <a16:creationId xmlns:a16="http://schemas.microsoft.com/office/drawing/2014/main" id="{7E47E2D6-D3F8-4638-9CAE-FA8B69463083}"/>
              </a:ext>
            </a:extLst>
          </p:cNvPr>
          <p:cNvSpPr/>
          <p:nvPr/>
        </p:nvSpPr>
        <p:spPr>
          <a:xfrm rot="10800000">
            <a:off x="11049789" y="5382800"/>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5" name="Isosceles Triangle 34">
            <a:extLst>
              <a:ext uri="{FF2B5EF4-FFF2-40B4-BE49-F238E27FC236}">
                <a16:creationId xmlns:a16="http://schemas.microsoft.com/office/drawing/2014/main" id="{ADD34A6E-3105-4817-A0BF-E43343A49D5F}"/>
              </a:ext>
            </a:extLst>
          </p:cNvPr>
          <p:cNvSpPr/>
          <p:nvPr/>
        </p:nvSpPr>
        <p:spPr>
          <a:xfrm rot="10800000">
            <a:off x="11049789" y="3493088"/>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6" name="Isosceles Triangle 35">
            <a:extLst>
              <a:ext uri="{FF2B5EF4-FFF2-40B4-BE49-F238E27FC236}">
                <a16:creationId xmlns:a16="http://schemas.microsoft.com/office/drawing/2014/main" id="{97A66422-DEA3-42FB-9BAA-D5489F457D1A}"/>
              </a:ext>
            </a:extLst>
          </p:cNvPr>
          <p:cNvSpPr/>
          <p:nvPr/>
        </p:nvSpPr>
        <p:spPr>
          <a:xfrm rot="10800000">
            <a:off x="11049789" y="4840448"/>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9" name="Isosceles Triangle 18">
            <a:extLst>
              <a:ext uri="{FF2B5EF4-FFF2-40B4-BE49-F238E27FC236}">
                <a16:creationId xmlns:a16="http://schemas.microsoft.com/office/drawing/2014/main" id="{58604C09-19E2-46D5-ADE6-B930F64D1031}"/>
              </a:ext>
            </a:extLst>
          </p:cNvPr>
          <p:cNvSpPr/>
          <p:nvPr/>
        </p:nvSpPr>
        <p:spPr>
          <a:xfrm rot="10800000">
            <a:off x="11055539" y="5104571"/>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4045464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237CD098-8BDD-4F18-A22D-C9DB8CA7BDA0}"/>
              </a:ext>
            </a:extLst>
          </p:cNvPr>
          <p:cNvSpPr txBox="1"/>
          <p:nvPr/>
        </p:nvSpPr>
        <p:spPr>
          <a:xfrm>
            <a:off x="4694665" y="6073926"/>
            <a:ext cx="2358360" cy="246221"/>
          </a:xfrm>
          <a:prstGeom prst="rect">
            <a:avLst/>
          </a:prstGeom>
          <a:noFill/>
        </p:spPr>
        <p:txBody>
          <a:bodyPr wrap="square" rtlCol="0">
            <a:spAutoFit/>
          </a:bodyPr>
          <a:lstStyle/>
          <a:p>
            <a:r>
              <a:rPr lang="en-NZ" sz="1000" i="1" dirty="0"/>
              <a:t>Accepted by Wellington City Council</a:t>
            </a:r>
            <a:endParaRPr lang="en-NZ" sz="1400" i="1" dirty="0"/>
          </a:p>
        </p:txBody>
      </p:sp>
      <p:grpSp>
        <p:nvGrpSpPr>
          <p:cNvPr id="7" name="Group 6">
            <a:extLst>
              <a:ext uri="{FF2B5EF4-FFF2-40B4-BE49-F238E27FC236}">
                <a16:creationId xmlns:a16="http://schemas.microsoft.com/office/drawing/2014/main" id="{55B8C4B7-7769-47A8-A49D-79B20A95E03F}"/>
              </a:ext>
            </a:extLst>
          </p:cNvPr>
          <p:cNvGrpSpPr/>
          <p:nvPr/>
        </p:nvGrpSpPr>
        <p:grpSpPr>
          <a:xfrm>
            <a:off x="2219325" y="2217767"/>
            <a:ext cx="8534399" cy="2938625"/>
            <a:chOff x="437887" y="4400637"/>
            <a:chExt cx="6204858" cy="3337958"/>
          </a:xfrm>
        </p:grpSpPr>
        <p:sp>
          <p:nvSpPr>
            <p:cNvPr id="8" name="Rectangle 7">
              <a:extLst>
                <a:ext uri="{FF2B5EF4-FFF2-40B4-BE49-F238E27FC236}">
                  <a16:creationId xmlns:a16="http://schemas.microsoft.com/office/drawing/2014/main" id="{89D091FA-CCFD-4D8A-815D-B3EE6FCD0422}"/>
                </a:ext>
              </a:extLst>
            </p:cNvPr>
            <p:cNvSpPr/>
            <p:nvPr/>
          </p:nvSpPr>
          <p:spPr>
            <a:xfrm>
              <a:off x="437887" y="4400637"/>
              <a:ext cx="3114027" cy="970180"/>
            </a:xfrm>
            <a:prstGeom prst="rect">
              <a:avLst/>
            </a:prstGeom>
            <a:solidFill>
              <a:srgbClr val="FFDB00">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9" name="Rectangle 8">
              <a:extLst>
                <a:ext uri="{FF2B5EF4-FFF2-40B4-BE49-F238E27FC236}">
                  <a16:creationId xmlns:a16="http://schemas.microsoft.com/office/drawing/2014/main" id="{38BD4CF7-6DDE-450B-8D6A-5D49537F35EE}"/>
                </a:ext>
              </a:extLst>
            </p:cNvPr>
            <p:cNvSpPr/>
            <p:nvPr/>
          </p:nvSpPr>
          <p:spPr>
            <a:xfrm>
              <a:off x="3551917" y="4400637"/>
              <a:ext cx="3090828" cy="978881"/>
            </a:xfrm>
            <a:prstGeom prst="rect">
              <a:avLst/>
            </a:prstGeom>
            <a:solidFill>
              <a:srgbClr val="1CB3BC">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0" name="Rectangle 9">
              <a:extLst>
                <a:ext uri="{FF2B5EF4-FFF2-40B4-BE49-F238E27FC236}">
                  <a16:creationId xmlns:a16="http://schemas.microsoft.com/office/drawing/2014/main" id="{132013D2-ED41-482F-A8CA-6A0698A1D124}"/>
                </a:ext>
              </a:extLst>
            </p:cNvPr>
            <p:cNvSpPr/>
            <p:nvPr/>
          </p:nvSpPr>
          <p:spPr>
            <a:xfrm>
              <a:off x="3551916" y="5375434"/>
              <a:ext cx="3090828" cy="2363161"/>
            </a:xfrm>
            <a:prstGeom prst="rect">
              <a:avLst/>
            </a:prstGeom>
            <a:solidFill>
              <a:srgbClr val="8EC742">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1" name="Rectangle 10">
              <a:extLst>
                <a:ext uri="{FF2B5EF4-FFF2-40B4-BE49-F238E27FC236}">
                  <a16:creationId xmlns:a16="http://schemas.microsoft.com/office/drawing/2014/main" id="{2B00D674-5A36-47D4-BF1A-096BD33F8465}"/>
                </a:ext>
              </a:extLst>
            </p:cNvPr>
            <p:cNvSpPr/>
            <p:nvPr/>
          </p:nvSpPr>
          <p:spPr>
            <a:xfrm>
              <a:off x="437887" y="5369476"/>
              <a:ext cx="3114030" cy="2363160"/>
            </a:xfrm>
            <a:prstGeom prst="rect">
              <a:avLst/>
            </a:prstGeom>
            <a:solidFill>
              <a:srgbClr val="F69021">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aphicFrame>
        <p:nvGraphicFramePr>
          <p:cNvPr id="18" name="Chart 17">
            <a:extLst>
              <a:ext uri="{FF2B5EF4-FFF2-40B4-BE49-F238E27FC236}">
                <a16:creationId xmlns:a16="http://schemas.microsoft.com/office/drawing/2014/main" id="{D5322CC7-3F3E-494D-B584-3A4543AE48E5}"/>
              </a:ext>
            </a:extLst>
          </p:cNvPr>
          <p:cNvGraphicFramePr/>
          <p:nvPr>
            <p:extLst>
              <p:ext uri="{D42A27DB-BD31-4B8C-83A1-F6EECF244321}">
                <p14:modId xmlns:p14="http://schemas.microsoft.com/office/powerpoint/2010/main" val="342942700"/>
              </p:ext>
            </p:extLst>
          </p:nvPr>
        </p:nvGraphicFramePr>
        <p:xfrm>
          <a:off x="533400" y="812992"/>
          <a:ext cx="11172826" cy="475744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D76B98E0-6DE0-48E5-B6A3-8FD92E43189D}"/>
              </a:ext>
            </a:extLst>
          </p:cNvPr>
          <p:cNvSpPr>
            <a:spLocks noGrp="1"/>
          </p:cNvSpPr>
          <p:nvPr>
            <p:ph type="title"/>
          </p:nvPr>
        </p:nvSpPr>
        <p:spPr/>
        <p:txBody>
          <a:bodyPr>
            <a:normAutofit fontScale="90000"/>
          </a:bodyPr>
          <a:lstStyle/>
          <a:p>
            <a:pPr>
              <a:lnSpc>
                <a:spcPct val="100000"/>
              </a:lnSpc>
            </a:pPr>
            <a:r>
              <a:rPr lang="en-NZ" sz="1300" dirty="0"/>
              <a:t>WELLINGTON CITY INTUITIVE ASSOCIATION: </a:t>
            </a:r>
            <a:r>
              <a:rPr lang="en-NZ" sz="1300" b="0" dirty="0"/>
              <a:t>This slide provides another way to map the data from the sorting exercise. The yellow and orange quadrants are key areas to focus on. The yellow quadrant represents items which respondents are more likely to sort correctly but the association could be much stronger. The orange quadrant represents items that are more likely to be sorted incorrectly and so we need to challenge residents. Overall, Wellington City respondents intuitively know those items they can recycle, with the exception of meat trays and books. It is the items they can’t recycle which tend to trip them up, with clear evidence of wish-cycling.</a:t>
            </a:r>
            <a:endParaRPr lang="en-NZ" sz="1600" dirty="0">
              <a:highlight>
                <a:srgbClr val="FFFF00"/>
              </a:highlight>
            </a:endParaRPr>
          </a:p>
        </p:txBody>
      </p:sp>
      <p:sp>
        <p:nvSpPr>
          <p:cNvPr id="4" name="Arrow: Up-Down 3">
            <a:extLst>
              <a:ext uri="{FF2B5EF4-FFF2-40B4-BE49-F238E27FC236}">
                <a16:creationId xmlns:a16="http://schemas.microsoft.com/office/drawing/2014/main" id="{7CAF57B6-D26B-4BB4-AA2E-B7598F25A8AE}"/>
              </a:ext>
            </a:extLst>
          </p:cNvPr>
          <p:cNvSpPr/>
          <p:nvPr/>
        </p:nvSpPr>
        <p:spPr>
          <a:xfrm rot="5400000">
            <a:off x="6228594" y="1776616"/>
            <a:ext cx="350762" cy="8166100"/>
          </a:xfrm>
          <a:prstGeom prst="upDownArrow">
            <a:avLst/>
          </a:prstGeom>
          <a:solidFill>
            <a:srgbClr val="1CB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NZ" sz="1100" dirty="0"/>
          </a:p>
        </p:txBody>
      </p:sp>
      <p:sp>
        <p:nvSpPr>
          <p:cNvPr id="5" name="Rectangle 4">
            <a:extLst>
              <a:ext uri="{FF2B5EF4-FFF2-40B4-BE49-F238E27FC236}">
                <a16:creationId xmlns:a16="http://schemas.microsoft.com/office/drawing/2014/main" id="{46150BEC-A1CB-4C0D-80EC-89A411443F9B}"/>
              </a:ext>
            </a:extLst>
          </p:cNvPr>
          <p:cNvSpPr/>
          <p:nvPr/>
        </p:nvSpPr>
        <p:spPr>
          <a:xfrm>
            <a:off x="10613390" y="5505723"/>
            <a:ext cx="1124392" cy="707886"/>
          </a:xfrm>
          <a:prstGeom prst="rect">
            <a:avLst/>
          </a:prstGeom>
        </p:spPr>
        <p:txBody>
          <a:bodyPr wrap="square">
            <a:spAutoFit/>
          </a:bodyPr>
          <a:lstStyle/>
          <a:p>
            <a:r>
              <a:rPr lang="en-NZ" sz="1000" dirty="0">
                <a:solidFill>
                  <a:srgbClr val="000000"/>
                </a:solidFill>
                <a:latin typeface="Calibri" panose="020F0502020204030204" pitchFamily="34" charset="0"/>
              </a:rPr>
              <a:t>Items more intuitively associated with  its recyclability</a:t>
            </a:r>
            <a:endParaRPr lang="en-NZ" sz="1000" dirty="0"/>
          </a:p>
        </p:txBody>
      </p:sp>
      <p:sp>
        <p:nvSpPr>
          <p:cNvPr id="6" name="Rectangle 5">
            <a:extLst>
              <a:ext uri="{FF2B5EF4-FFF2-40B4-BE49-F238E27FC236}">
                <a16:creationId xmlns:a16="http://schemas.microsoft.com/office/drawing/2014/main" id="{96578B46-70B4-4586-AC8A-C612EC7536DA}"/>
              </a:ext>
            </a:extLst>
          </p:cNvPr>
          <p:cNvSpPr/>
          <p:nvPr/>
        </p:nvSpPr>
        <p:spPr>
          <a:xfrm>
            <a:off x="1220462" y="5505723"/>
            <a:ext cx="1100463" cy="707886"/>
          </a:xfrm>
          <a:prstGeom prst="rect">
            <a:avLst/>
          </a:prstGeom>
        </p:spPr>
        <p:txBody>
          <a:bodyPr wrap="square">
            <a:spAutoFit/>
          </a:bodyPr>
          <a:lstStyle/>
          <a:p>
            <a:pPr algn="r"/>
            <a:r>
              <a:rPr lang="en-NZ" sz="1000" dirty="0">
                <a:solidFill>
                  <a:srgbClr val="000000"/>
                </a:solidFill>
                <a:latin typeface="Calibri" panose="020F0502020204030204" pitchFamily="34" charset="0"/>
              </a:rPr>
              <a:t>Items less intuitively associated with its recyclability</a:t>
            </a:r>
            <a:endParaRPr lang="en-NZ" sz="1000" dirty="0"/>
          </a:p>
        </p:txBody>
      </p:sp>
      <p:sp>
        <p:nvSpPr>
          <p:cNvPr id="12" name="TextBox 11">
            <a:extLst>
              <a:ext uri="{FF2B5EF4-FFF2-40B4-BE49-F238E27FC236}">
                <a16:creationId xmlns:a16="http://schemas.microsoft.com/office/drawing/2014/main" id="{5B383DC7-8D23-40D2-8828-66820A463E6A}"/>
              </a:ext>
            </a:extLst>
          </p:cNvPr>
          <p:cNvSpPr txBox="1"/>
          <p:nvPr/>
        </p:nvSpPr>
        <p:spPr>
          <a:xfrm>
            <a:off x="-1" y="6378546"/>
            <a:ext cx="6828639" cy="461665"/>
          </a:xfrm>
          <a:prstGeom prst="rect">
            <a:avLst/>
          </a:prstGeom>
          <a:noFill/>
        </p:spPr>
        <p:txBody>
          <a:bodyPr wrap="square" rtlCol="0">
            <a:spAutoFit/>
          </a:bodyPr>
          <a:lstStyle/>
          <a:p>
            <a:r>
              <a:rPr lang="en-NZ" sz="1200" dirty="0"/>
              <a:t>Base: All respondents with a council kerbside collection (Wellington City n=285)</a:t>
            </a:r>
          </a:p>
          <a:p>
            <a:r>
              <a:rPr lang="en-NZ" sz="1200" dirty="0"/>
              <a:t>Source: C4</a:t>
            </a:r>
          </a:p>
        </p:txBody>
      </p:sp>
      <p:sp>
        <p:nvSpPr>
          <p:cNvPr id="14" name="TextBox 106">
            <a:extLst>
              <a:ext uri="{FF2B5EF4-FFF2-40B4-BE49-F238E27FC236}">
                <a16:creationId xmlns:a16="http://schemas.microsoft.com/office/drawing/2014/main" id="{A3094879-86E6-48C5-8ED3-B6C5C208E30B}"/>
              </a:ext>
            </a:extLst>
          </p:cNvPr>
          <p:cNvSpPr txBox="1"/>
          <p:nvPr/>
        </p:nvSpPr>
        <p:spPr>
          <a:xfrm>
            <a:off x="2474524" y="1782194"/>
            <a:ext cx="2192781" cy="553998"/>
          </a:xfrm>
          <a:prstGeom prst="rect">
            <a:avLst/>
          </a:prstGeom>
          <a:solidFill>
            <a:schemeClr val="bg1"/>
          </a:solidFill>
          <a:ln w="28575">
            <a:solidFill>
              <a:srgbClr val="FFDB00"/>
            </a:solidFill>
          </a:ln>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dirty="0">
                <a:latin typeface="Calibri" panose="020F0502020204030204" pitchFamily="34" charset="0"/>
              </a:rPr>
              <a:t>A lot of people are correct about these items, however the association doesn’t come to mind easily</a:t>
            </a:r>
          </a:p>
        </p:txBody>
      </p:sp>
      <p:sp>
        <p:nvSpPr>
          <p:cNvPr id="15" name="TextBox 106">
            <a:extLst>
              <a:ext uri="{FF2B5EF4-FFF2-40B4-BE49-F238E27FC236}">
                <a16:creationId xmlns:a16="http://schemas.microsoft.com/office/drawing/2014/main" id="{ED867578-501E-4AD0-96B1-66894C00B137}"/>
              </a:ext>
            </a:extLst>
          </p:cNvPr>
          <p:cNvSpPr txBox="1"/>
          <p:nvPr/>
        </p:nvSpPr>
        <p:spPr>
          <a:xfrm>
            <a:off x="9406012" y="2897271"/>
            <a:ext cx="2543101" cy="400110"/>
          </a:xfrm>
          <a:prstGeom prst="rect">
            <a:avLst/>
          </a:prstGeom>
          <a:solidFill>
            <a:schemeClr val="bg1"/>
          </a:solidFill>
          <a:ln w="28575">
            <a:solidFill>
              <a:srgbClr val="1CB3BC"/>
            </a:solidFill>
          </a:ln>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dirty="0">
                <a:latin typeface="Calibri" panose="020F0502020204030204" pitchFamily="34" charset="0"/>
              </a:rPr>
              <a:t>A lot of people are correct about these items, and the association comes to mind easily</a:t>
            </a:r>
          </a:p>
        </p:txBody>
      </p:sp>
      <p:sp>
        <p:nvSpPr>
          <p:cNvPr id="16" name="TextBox 106">
            <a:extLst>
              <a:ext uri="{FF2B5EF4-FFF2-40B4-BE49-F238E27FC236}">
                <a16:creationId xmlns:a16="http://schemas.microsoft.com/office/drawing/2014/main" id="{6A1A9183-D29B-4886-8D3C-BF99EA431928}"/>
              </a:ext>
            </a:extLst>
          </p:cNvPr>
          <p:cNvSpPr txBox="1"/>
          <p:nvPr/>
        </p:nvSpPr>
        <p:spPr>
          <a:xfrm>
            <a:off x="8690105" y="4124029"/>
            <a:ext cx="1549270" cy="861774"/>
          </a:xfrm>
          <a:prstGeom prst="rect">
            <a:avLst/>
          </a:prstGeom>
          <a:solidFill>
            <a:schemeClr val="bg1"/>
          </a:solidFill>
          <a:ln w="28575">
            <a:solidFill>
              <a:srgbClr val="8EC742"/>
            </a:solidFill>
          </a:ln>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dirty="0">
                <a:latin typeface="Calibri" panose="020F0502020204030204" pitchFamily="34" charset="0"/>
              </a:rPr>
              <a:t>Fewer people are correct about these items, but for those who do the association comes more easily</a:t>
            </a:r>
          </a:p>
        </p:txBody>
      </p:sp>
      <p:sp>
        <p:nvSpPr>
          <p:cNvPr id="17" name="TextBox 106">
            <a:extLst>
              <a:ext uri="{FF2B5EF4-FFF2-40B4-BE49-F238E27FC236}">
                <a16:creationId xmlns:a16="http://schemas.microsoft.com/office/drawing/2014/main" id="{8159E71A-A331-42C0-A87F-A1E0A1E83744}"/>
              </a:ext>
            </a:extLst>
          </p:cNvPr>
          <p:cNvSpPr txBox="1"/>
          <p:nvPr/>
        </p:nvSpPr>
        <p:spPr>
          <a:xfrm>
            <a:off x="4195240" y="4529797"/>
            <a:ext cx="2192781" cy="553998"/>
          </a:xfrm>
          <a:prstGeom prst="rect">
            <a:avLst/>
          </a:prstGeom>
          <a:solidFill>
            <a:schemeClr val="bg1"/>
          </a:solidFill>
          <a:ln w="28575">
            <a:solidFill>
              <a:srgbClr val="F69021"/>
            </a:solidFill>
          </a:ln>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dirty="0">
                <a:latin typeface="Calibri" panose="020F0502020204030204" pitchFamily="34" charset="0"/>
              </a:rPr>
              <a:t>Fewer people are correct about these items, and the association doesn’t come to mind easily</a:t>
            </a:r>
          </a:p>
        </p:txBody>
      </p:sp>
      <p:sp>
        <p:nvSpPr>
          <p:cNvPr id="19" name="Oval 18">
            <a:extLst>
              <a:ext uri="{FF2B5EF4-FFF2-40B4-BE49-F238E27FC236}">
                <a16:creationId xmlns:a16="http://schemas.microsoft.com/office/drawing/2014/main" id="{3F7B59CC-4DCA-4AF7-9B8E-61777B96B2D3}"/>
              </a:ext>
            </a:extLst>
          </p:cNvPr>
          <p:cNvSpPr/>
          <p:nvPr/>
        </p:nvSpPr>
        <p:spPr>
          <a:xfrm>
            <a:off x="6874081" y="6145584"/>
            <a:ext cx="116790" cy="116790"/>
          </a:xfrm>
          <a:prstGeom prst="ellipse">
            <a:avLst/>
          </a:prstGeom>
          <a:solidFill>
            <a:srgbClr val="F69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TextBox 22">
            <a:extLst>
              <a:ext uri="{FF2B5EF4-FFF2-40B4-BE49-F238E27FC236}">
                <a16:creationId xmlns:a16="http://schemas.microsoft.com/office/drawing/2014/main" id="{5362271E-C10E-4BA3-8AF3-79C3FD29506C}"/>
              </a:ext>
            </a:extLst>
          </p:cNvPr>
          <p:cNvSpPr txBox="1"/>
          <p:nvPr/>
        </p:nvSpPr>
        <p:spPr>
          <a:xfrm>
            <a:off x="6994586" y="6071772"/>
            <a:ext cx="2358360" cy="246221"/>
          </a:xfrm>
          <a:prstGeom prst="rect">
            <a:avLst/>
          </a:prstGeom>
          <a:noFill/>
        </p:spPr>
        <p:txBody>
          <a:bodyPr wrap="square" rtlCol="0">
            <a:spAutoFit/>
          </a:bodyPr>
          <a:lstStyle/>
          <a:p>
            <a:r>
              <a:rPr lang="en-NZ" sz="1000" i="1" dirty="0"/>
              <a:t>Not accepted by Wellington City Council</a:t>
            </a:r>
            <a:endParaRPr lang="en-NZ" sz="1400" i="1" dirty="0"/>
          </a:p>
        </p:txBody>
      </p:sp>
      <p:sp>
        <p:nvSpPr>
          <p:cNvPr id="24" name="Oval 23">
            <a:extLst>
              <a:ext uri="{FF2B5EF4-FFF2-40B4-BE49-F238E27FC236}">
                <a16:creationId xmlns:a16="http://schemas.microsoft.com/office/drawing/2014/main" id="{E2DD721F-90C5-4907-B66A-D1478B63EC0B}"/>
              </a:ext>
            </a:extLst>
          </p:cNvPr>
          <p:cNvSpPr/>
          <p:nvPr/>
        </p:nvSpPr>
        <p:spPr>
          <a:xfrm>
            <a:off x="4559875" y="6151711"/>
            <a:ext cx="116790" cy="116790"/>
          </a:xfrm>
          <a:prstGeom prst="ellipse">
            <a:avLst/>
          </a:prstGeom>
          <a:solidFill>
            <a:srgbClr val="1CB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Rectangle 24">
            <a:extLst>
              <a:ext uri="{FF2B5EF4-FFF2-40B4-BE49-F238E27FC236}">
                <a16:creationId xmlns:a16="http://schemas.microsoft.com/office/drawing/2014/main" id="{1421D0E1-E0E2-4AF9-830D-3CE9483F6CAB}"/>
              </a:ext>
            </a:extLst>
          </p:cNvPr>
          <p:cNvSpPr/>
          <p:nvPr/>
        </p:nvSpPr>
        <p:spPr>
          <a:xfrm>
            <a:off x="0" y="1280241"/>
            <a:ext cx="12192000" cy="46166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TextBox 26">
            <a:extLst>
              <a:ext uri="{FF2B5EF4-FFF2-40B4-BE49-F238E27FC236}">
                <a16:creationId xmlns:a16="http://schemas.microsoft.com/office/drawing/2014/main" id="{29E3BE70-D8E8-4D8F-B93D-D3995E28765C}"/>
              </a:ext>
            </a:extLst>
          </p:cNvPr>
          <p:cNvSpPr txBox="1"/>
          <p:nvPr/>
        </p:nvSpPr>
        <p:spPr>
          <a:xfrm>
            <a:off x="1368445" y="1354725"/>
            <a:ext cx="8944082" cy="307777"/>
          </a:xfrm>
          <a:prstGeom prst="rect">
            <a:avLst/>
          </a:prstGeom>
          <a:noFill/>
        </p:spPr>
        <p:txBody>
          <a:bodyPr wrap="square" rtlCol="0">
            <a:spAutoFit/>
          </a:bodyPr>
          <a:lstStyle/>
          <a:p>
            <a:pPr algn="ctr"/>
            <a:r>
              <a:rPr lang="en-NZ" sz="1400" b="1" i="1" dirty="0">
                <a:solidFill>
                  <a:schemeClr val="tx1">
                    <a:lumMod val="85000"/>
                    <a:lumOff val="15000"/>
                  </a:schemeClr>
                </a:solidFill>
              </a:rPr>
              <a:t>Wellington City - Intuitive association with recyclability</a:t>
            </a:r>
          </a:p>
        </p:txBody>
      </p:sp>
      <p:sp>
        <p:nvSpPr>
          <p:cNvPr id="28" name="Rectangle 27">
            <a:extLst>
              <a:ext uri="{FF2B5EF4-FFF2-40B4-BE49-F238E27FC236}">
                <a16:creationId xmlns:a16="http://schemas.microsoft.com/office/drawing/2014/main" id="{B2C85A00-3CD0-4B4A-BFDC-AEBB28AD87FB}"/>
              </a:ext>
            </a:extLst>
          </p:cNvPr>
          <p:cNvSpPr/>
          <p:nvPr/>
        </p:nvSpPr>
        <p:spPr>
          <a:xfrm>
            <a:off x="370973" y="3196375"/>
            <a:ext cx="1181020" cy="769441"/>
          </a:xfrm>
          <a:prstGeom prst="rect">
            <a:avLst/>
          </a:prstGeom>
        </p:spPr>
        <p:txBody>
          <a:bodyPr wrap="square">
            <a:spAutoFit/>
          </a:bodyPr>
          <a:lstStyle/>
          <a:p>
            <a:pPr algn="ctr">
              <a:defRPr sz="1100" b="0" i="0" u="none" strike="noStrike" kern="1200" baseline="0">
                <a:solidFill>
                  <a:prstClr val="black">
                    <a:lumMod val="65000"/>
                    <a:lumOff val="35000"/>
                  </a:prstClr>
                </a:solidFill>
                <a:latin typeface="+mn-lt"/>
                <a:ea typeface="+mn-ea"/>
                <a:cs typeface="+mn-cs"/>
              </a:defRPr>
            </a:pPr>
            <a:r>
              <a:rPr lang="en-NZ" dirty="0"/>
              <a:t>% who correctly identify if the item can be recycled or not</a:t>
            </a:r>
          </a:p>
        </p:txBody>
      </p:sp>
    </p:spTree>
    <p:extLst>
      <p:ext uri="{BB962C8B-B14F-4D97-AF65-F5344CB8AC3E}">
        <p14:creationId xmlns:p14="http://schemas.microsoft.com/office/powerpoint/2010/main" val="3901041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ADEF-08D1-4EA7-B083-22CDC8528F82}"/>
              </a:ext>
            </a:extLst>
          </p:cNvPr>
          <p:cNvSpPr>
            <a:spLocks noGrp="1"/>
          </p:cNvSpPr>
          <p:nvPr>
            <p:ph type="title"/>
          </p:nvPr>
        </p:nvSpPr>
        <p:spPr/>
        <p:txBody>
          <a:bodyPr>
            <a:normAutofit fontScale="90000"/>
          </a:bodyPr>
          <a:lstStyle/>
          <a:p>
            <a:pPr>
              <a:lnSpc>
                <a:spcPct val="100000"/>
              </a:lnSpc>
            </a:pPr>
            <a:r>
              <a:rPr lang="en-NZ" sz="1400" dirty="0"/>
              <a:t>NUMBER OF ITEMS CORRECT: </a:t>
            </a:r>
            <a:r>
              <a:rPr lang="en-NZ" sz="1400" b="0" dirty="0"/>
              <a:t>A count of correct responses was generated for each respondent. On average Wellington City respondents get one in three of the items incorrect (this is in line with the national sample). This indicates the potential for contamination and ‘wish-cycling’ is high. NZ Europeans, women, and those with personal recycling bins get more items correct than other Wellington City respondents, whereas Asian New Zealanders, those in lower-income households, and men get fewer correct.</a:t>
            </a:r>
            <a:endParaRPr lang="en-NZ" sz="1600" dirty="0"/>
          </a:p>
        </p:txBody>
      </p:sp>
      <p:graphicFrame>
        <p:nvGraphicFramePr>
          <p:cNvPr id="4" name="Chart 3">
            <a:extLst>
              <a:ext uri="{FF2B5EF4-FFF2-40B4-BE49-F238E27FC236}">
                <a16:creationId xmlns:a16="http://schemas.microsoft.com/office/drawing/2014/main" id="{E203D57D-0D58-4139-8640-D004836A852D}"/>
              </a:ext>
            </a:extLst>
          </p:cNvPr>
          <p:cNvGraphicFramePr/>
          <p:nvPr>
            <p:extLst>
              <p:ext uri="{D42A27DB-BD31-4B8C-83A1-F6EECF244321}">
                <p14:modId xmlns:p14="http://schemas.microsoft.com/office/powerpoint/2010/main" val="3906215021"/>
              </p:ext>
            </p:extLst>
          </p:nvPr>
        </p:nvGraphicFramePr>
        <p:xfrm>
          <a:off x="581025" y="1790700"/>
          <a:ext cx="11144250" cy="38766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6F6F1ED-BC24-4201-B594-C7D059C642A9}"/>
              </a:ext>
            </a:extLst>
          </p:cNvPr>
          <p:cNvSpPr txBox="1"/>
          <p:nvPr/>
        </p:nvSpPr>
        <p:spPr>
          <a:xfrm>
            <a:off x="45261" y="6396335"/>
            <a:ext cx="8905792" cy="461665"/>
          </a:xfrm>
          <a:prstGeom prst="rect">
            <a:avLst/>
          </a:prstGeom>
          <a:noFill/>
        </p:spPr>
        <p:txBody>
          <a:bodyPr wrap="square" rtlCol="0">
            <a:spAutoFit/>
          </a:bodyPr>
          <a:lstStyle/>
          <a:p>
            <a:r>
              <a:rPr lang="en-NZ" sz="1200" dirty="0"/>
              <a:t>Base: All who recycle (excl. private collection) [New Zealand (n=1,628); Wellington (n=285)]</a:t>
            </a:r>
          </a:p>
          <a:p>
            <a:r>
              <a:rPr lang="en-NZ" sz="1200" dirty="0"/>
              <a:t>Source: C4</a:t>
            </a:r>
          </a:p>
        </p:txBody>
      </p:sp>
      <p:sp>
        <p:nvSpPr>
          <p:cNvPr id="6" name="Rectangle 5">
            <a:extLst>
              <a:ext uri="{FF2B5EF4-FFF2-40B4-BE49-F238E27FC236}">
                <a16:creationId xmlns:a16="http://schemas.microsoft.com/office/drawing/2014/main" id="{2675E636-95E8-4EAF-A5F4-76D3D6687BB8}"/>
              </a:ext>
            </a:extLst>
          </p:cNvPr>
          <p:cNvSpPr/>
          <p:nvPr/>
        </p:nvSpPr>
        <p:spPr>
          <a:xfrm>
            <a:off x="760094" y="2263377"/>
            <a:ext cx="3116581" cy="1394223"/>
          </a:xfrm>
          <a:prstGeom prst="rect">
            <a:avLst/>
          </a:prstGeom>
          <a:solidFill>
            <a:schemeClr val="bg1">
              <a:lumMod val="95000"/>
            </a:schemeClr>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extBox 6">
            <a:extLst>
              <a:ext uri="{FF2B5EF4-FFF2-40B4-BE49-F238E27FC236}">
                <a16:creationId xmlns:a16="http://schemas.microsoft.com/office/drawing/2014/main" id="{4D24D611-A5E1-484E-A3DA-5BFB3DF619B0}"/>
              </a:ext>
            </a:extLst>
          </p:cNvPr>
          <p:cNvSpPr txBox="1"/>
          <p:nvPr/>
        </p:nvSpPr>
        <p:spPr>
          <a:xfrm>
            <a:off x="760094" y="2344751"/>
            <a:ext cx="3116581" cy="276999"/>
          </a:xfrm>
          <a:prstGeom prst="rect">
            <a:avLst/>
          </a:prstGeom>
          <a:noFill/>
        </p:spPr>
        <p:txBody>
          <a:bodyPr wrap="square" rtlCol="0">
            <a:spAutoFit/>
          </a:bodyPr>
          <a:lstStyle/>
          <a:p>
            <a:pPr algn="ctr"/>
            <a:r>
              <a:rPr lang="en-NZ" sz="1200" b="1" dirty="0"/>
              <a:t>Mean number of items correct</a:t>
            </a:r>
          </a:p>
        </p:txBody>
      </p:sp>
      <p:sp>
        <p:nvSpPr>
          <p:cNvPr id="8" name="Oval 7">
            <a:extLst>
              <a:ext uri="{FF2B5EF4-FFF2-40B4-BE49-F238E27FC236}">
                <a16:creationId xmlns:a16="http://schemas.microsoft.com/office/drawing/2014/main" id="{3A200F37-38EC-4F3D-AD14-E36940A46435}"/>
              </a:ext>
            </a:extLst>
          </p:cNvPr>
          <p:cNvSpPr/>
          <p:nvPr/>
        </p:nvSpPr>
        <p:spPr>
          <a:xfrm>
            <a:off x="1209675" y="2775572"/>
            <a:ext cx="472440" cy="472440"/>
          </a:xfrm>
          <a:prstGeom prst="ellipse">
            <a:avLst/>
          </a:prstGeom>
          <a:solidFill>
            <a:srgbClr val="8EC742"/>
          </a:solidFill>
          <a:ln>
            <a:solidFill>
              <a:srgbClr val="8EC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Box 8">
            <a:extLst>
              <a:ext uri="{FF2B5EF4-FFF2-40B4-BE49-F238E27FC236}">
                <a16:creationId xmlns:a16="http://schemas.microsoft.com/office/drawing/2014/main" id="{20A24077-D4AB-45EA-84F5-780ABE77C78C}"/>
              </a:ext>
            </a:extLst>
          </p:cNvPr>
          <p:cNvSpPr txBox="1"/>
          <p:nvPr/>
        </p:nvSpPr>
        <p:spPr>
          <a:xfrm>
            <a:off x="1133052" y="2847730"/>
            <a:ext cx="600996" cy="338554"/>
          </a:xfrm>
          <a:prstGeom prst="rect">
            <a:avLst/>
          </a:prstGeom>
          <a:noFill/>
        </p:spPr>
        <p:txBody>
          <a:bodyPr wrap="square" rtlCol="0">
            <a:spAutoFit/>
          </a:bodyPr>
          <a:lstStyle/>
          <a:p>
            <a:pPr algn="ctr"/>
            <a:r>
              <a:rPr lang="en-NZ" sz="1600" dirty="0"/>
              <a:t>20.9</a:t>
            </a:r>
          </a:p>
        </p:txBody>
      </p:sp>
      <p:sp>
        <p:nvSpPr>
          <p:cNvPr id="10" name="Oval 9">
            <a:extLst>
              <a:ext uri="{FF2B5EF4-FFF2-40B4-BE49-F238E27FC236}">
                <a16:creationId xmlns:a16="http://schemas.microsoft.com/office/drawing/2014/main" id="{79B9DFA3-8E78-49A3-9E7F-87970389491E}"/>
              </a:ext>
            </a:extLst>
          </p:cNvPr>
          <p:cNvSpPr/>
          <p:nvPr/>
        </p:nvSpPr>
        <p:spPr>
          <a:xfrm>
            <a:off x="2876550" y="2775572"/>
            <a:ext cx="472440" cy="472440"/>
          </a:xfrm>
          <a:prstGeom prst="ellipse">
            <a:avLst/>
          </a:prstGeom>
          <a:solidFill>
            <a:srgbClr val="F69021"/>
          </a:solidFill>
          <a:ln>
            <a:solidFill>
              <a:srgbClr val="F69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TextBox 10">
            <a:extLst>
              <a:ext uri="{FF2B5EF4-FFF2-40B4-BE49-F238E27FC236}">
                <a16:creationId xmlns:a16="http://schemas.microsoft.com/office/drawing/2014/main" id="{5208F5A7-BF86-4C31-83CD-992A04294622}"/>
              </a:ext>
            </a:extLst>
          </p:cNvPr>
          <p:cNvSpPr txBox="1"/>
          <p:nvPr/>
        </p:nvSpPr>
        <p:spPr>
          <a:xfrm>
            <a:off x="2849916" y="2839553"/>
            <a:ext cx="600996" cy="338554"/>
          </a:xfrm>
          <a:prstGeom prst="rect">
            <a:avLst/>
          </a:prstGeom>
          <a:noFill/>
        </p:spPr>
        <p:txBody>
          <a:bodyPr wrap="square" rtlCol="0">
            <a:spAutoFit/>
          </a:bodyPr>
          <a:lstStyle/>
          <a:p>
            <a:r>
              <a:rPr lang="en-NZ" sz="1600" dirty="0"/>
              <a:t>20.8</a:t>
            </a:r>
          </a:p>
        </p:txBody>
      </p:sp>
      <p:sp>
        <p:nvSpPr>
          <p:cNvPr id="12" name="TextBox 11">
            <a:extLst>
              <a:ext uri="{FF2B5EF4-FFF2-40B4-BE49-F238E27FC236}">
                <a16:creationId xmlns:a16="http://schemas.microsoft.com/office/drawing/2014/main" id="{0B577E91-FECE-4739-9AA0-7A089691F415}"/>
              </a:ext>
            </a:extLst>
          </p:cNvPr>
          <p:cNvSpPr txBox="1"/>
          <p:nvPr/>
        </p:nvSpPr>
        <p:spPr>
          <a:xfrm>
            <a:off x="651509" y="3345170"/>
            <a:ext cx="1767841" cy="276999"/>
          </a:xfrm>
          <a:prstGeom prst="rect">
            <a:avLst/>
          </a:prstGeom>
          <a:noFill/>
        </p:spPr>
        <p:txBody>
          <a:bodyPr wrap="square" rtlCol="0">
            <a:spAutoFit/>
          </a:bodyPr>
          <a:lstStyle/>
          <a:p>
            <a:pPr algn="ctr"/>
            <a:r>
              <a:rPr lang="en-NZ" sz="1200" dirty="0"/>
              <a:t>Wellington</a:t>
            </a:r>
          </a:p>
        </p:txBody>
      </p:sp>
      <p:sp>
        <p:nvSpPr>
          <p:cNvPr id="13" name="TextBox 12">
            <a:extLst>
              <a:ext uri="{FF2B5EF4-FFF2-40B4-BE49-F238E27FC236}">
                <a16:creationId xmlns:a16="http://schemas.microsoft.com/office/drawing/2014/main" id="{CA9AA049-00E7-4A7A-BA4D-411F3F1EBAC4}"/>
              </a:ext>
            </a:extLst>
          </p:cNvPr>
          <p:cNvSpPr txBox="1"/>
          <p:nvPr/>
        </p:nvSpPr>
        <p:spPr>
          <a:xfrm>
            <a:off x="2228849" y="3345169"/>
            <a:ext cx="1767842" cy="276999"/>
          </a:xfrm>
          <a:prstGeom prst="rect">
            <a:avLst/>
          </a:prstGeom>
          <a:noFill/>
        </p:spPr>
        <p:txBody>
          <a:bodyPr wrap="square" rtlCol="0">
            <a:spAutoFit/>
          </a:bodyPr>
          <a:lstStyle/>
          <a:p>
            <a:pPr algn="ctr"/>
            <a:r>
              <a:rPr lang="en-NZ" sz="1200" dirty="0"/>
              <a:t>New Zealand</a:t>
            </a:r>
          </a:p>
        </p:txBody>
      </p:sp>
      <p:sp>
        <p:nvSpPr>
          <p:cNvPr id="14" name="Rectangle 13">
            <a:extLst>
              <a:ext uri="{FF2B5EF4-FFF2-40B4-BE49-F238E27FC236}">
                <a16:creationId xmlns:a16="http://schemas.microsoft.com/office/drawing/2014/main" id="{736DAF36-7172-4245-A824-4E319856DD60}"/>
              </a:ext>
            </a:extLst>
          </p:cNvPr>
          <p:cNvSpPr/>
          <p:nvPr/>
        </p:nvSpPr>
        <p:spPr>
          <a:xfrm>
            <a:off x="0" y="1280241"/>
            <a:ext cx="12192000" cy="46166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TextBox 14">
            <a:extLst>
              <a:ext uri="{FF2B5EF4-FFF2-40B4-BE49-F238E27FC236}">
                <a16:creationId xmlns:a16="http://schemas.microsoft.com/office/drawing/2014/main" id="{3E6CE56E-5428-458F-ADE9-F54E1DF67F14}"/>
              </a:ext>
            </a:extLst>
          </p:cNvPr>
          <p:cNvSpPr txBox="1"/>
          <p:nvPr/>
        </p:nvSpPr>
        <p:spPr>
          <a:xfrm>
            <a:off x="1368445" y="1354725"/>
            <a:ext cx="8944082" cy="307777"/>
          </a:xfrm>
          <a:prstGeom prst="rect">
            <a:avLst/>
          </a:prstGeom>
          <a:noFill/>
        </p:spPr>
        <p:txBody>
          <a:bodyPr wrap="square" rtlCol="0">
            <a:spAutoFit/>
          </a:bodyPr>
          <a:lstStyle/>
          <a:p>
            <a:pPr algn="ctr"/>
            <a:r>
              <a:rPr lang="en-NZ" sz="1400" b="1" i="1" dirty="0">
                <a:solidFill>
                  <a:schemeClr val="tx1">
                    <a:lumMod val="85000"/>
                    <a:lumOff val="15000"/>
                  </a:schemeClr>
                </a:solidFill>
              </a:rPr>
              <a:t>Number of items correctly identified as being recyclable or not</a:t>
            </a:r>
          </a:p>
        </p:txBody>
      </p:sp>
      <p:sp>
        <p:nvSpPr>
          <p:cNvPr id="16" name="Rectangle 15">
            <a:extLst>
              <a:ext uri="{FF2B5EF4-FFF2-40B4-BE49-F238E27FC236}">
                <a16:creationId xmlns:a16="http://schemas.microsoft.com/office/drawing/2014/main" id="{292BE0BF-1E43-4D14-86F4-ABFF76121FB8}"/>
              </a:ext>
            </a:extLst>
          </p:cNvPr>
          <p:cNvSpPr/>
          <p:nvPr/>
        </p:nvSpPr>
        <p:spPr>
          <a:xfrm>
            <a:off x="324693" y="5670588"/>
            <a:ext cx="11469787" cy="719319"/>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1200" u="sng" dirty="0">
                <a:solidFill>
                  <a:srgbClr val="5B5C60"/>
                </a:solidFill>
              </a:rPr>
              <a:t>Demographic differences:</a:t>
            </a:r>
            <a:endParaRPr lang="en-NZ" sz="1200" b="1" i="1" dirty="0">
              <a:solidFill>
                <a:srgbClr val="5B5C60"/>
              </a:solidFill>
              <a:latin typeface="Calibri" panose="020F0502020204030204" pitchFamily="34" charset="0"/>
            </a:endParaRPr>
          </a:p>
        </p:txBody>
      </p:sp>
      <p:graphicFrame>
        <p:nvGraphicFramePr>
          <p:cNvPr id="3" name="Table 2">
            <a:extLst>
              <a:ext uri="{FF2B5EF4-FFF2-40B4-BE49-F238E27FC236}">
                <a16:creationId xmlns:a16="http://schemas.microsoft.com/office/drawing/2014/main" id="{3151180A-9CC5-4179-AE04-EC62D605E8D6}"/>
              </a:ext>
            </a:extLst>
          </p:cNvPr>
          <p:cNvGraphicFramePr>
            <a:graphicFrameLocks noGrp="1"/>
          </p:cNvGraphicFramePr>
          <p:nvPr>
            <p:extLst>
              <p:ext uri="{D42A27DB-BD31-4B8C-83A1-F6EECF244321}">
                <p14:modId xmlns:p14="http://schemas.microsoft.com/office/powerpoint/2010/main" val="1706913916"/>
              </p:ext>
            </p:extLst>
          </p:nvPr>
        </p:nvGraphicFramePr>
        <p:xfrm>
          <a:off x="7010023" y="5661602"/>
          <a:ext cx="5534734" cy="731520"/>
        </p:xfrm>
        <a:graphic>
          <a:graphicData uri="http://schemas.openxmlformats.org/drawingml/2006/table">
            <a:tbl>
              <a:tblPr firstRow="1" bandRow="1">
                <a:tableStyleId>{5C22544A-7EE6-4342-B048-85BDC9FD1C3A}</a:tableStyleId>
              </a:tblPr>
              <a:tblGrid>
                <a:gridCol w="2767367">
                  <a:extLst>
                    <a:ext uri="{9D8B030D-6E8A-4147-A177-3AD203B41FA5}">
                      <a16:colId xmlns:a16="http://schemas.microsoft.com/office/drawing/2014/main" val="399865491"/>
                    </a:ext>
                  </a:extLst>
                </a:gridCol>
                <a:gridCol w="2767367">
                  <a:extLst>
                    <a:ext uri="{9D8B030D-6E8A-4147-A177-3AD203B41FA5}">
                      <a16:colId xmlns:a16="http://schemas.microsoft.com/office/drawing/2014/main" val="2108606279"/>
                    </a:ext>
                  </a:extLst>
                </a:gridCol>
              </a:tblGrid>
              <a:tr h="270000">
                <a:tc gridSpan="2">
                  <a:txBody>
                    <a:bodyPr/>
                    <a:lstStyle/>
                    <a:p>
                      <a:r>
                        <a:rPr lang="en-NZ" sz="1200" b="0" kern="1200" dirty="0">
                          <a:solidFill>
                            <a:srgbClr val="5B5C60"/>
                          </a:solidFill>
                          <a:latin typeface="+mn-lt"/>
                          <a:ea typeface="+mn-ea"/>
                          <a:cs typeface="+mn-cs"/>
                        </a:rPr>
                        <a:t>Lower than average (20.9) mean number correct: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NZ" dirty="0"/>
                    </a:p>
                  </a:txBody>
                  <a:tcPr/>
                </a:tc>
                <a:extLst>
                  <a:ext uri="{0D108BD9-81ED-4DB2-BD59-A6C34878D82A}">
                    <a16:rowId xmlns:a16="http://schemas.microsoft.com/office/drawing/2014/main" val="3631902007"/>
                  </a:ext>
                </a:extLst>
              </a:tr>
              <a:tr h="450000">
                <a:tc>
                  <a:txBody>
                    <a:bodyPr/>
                    <a:lstStyle/>
                    <a:p>
                      <a:pPr marL="171450" indent="-171450">
                        <a:buFont typeface="Arial" panose="020B0604020202020204" pitchFamily="34" charset="0"/>
                        <a:buChar char="•"/>
                      </a:pPr>
                      <a:r>
                        <a:rPr lang="en-NZ" sz="1200" kern="1200" dirty="0">
                          <a:solidFill>
                            <a:srgbClr val="5B5C60"/>
                          </a:solidFill>
                          <a:latin typeface="+mn-lt"/>
                          <a:ea typeface="+mn-ea"/>
                          <a:cs typeface="+mn-cs"/>
                        </a:rPr>
                        <a:t>Asian New Zealanders (18.9)</a:t>
                      </a:r>
                    </a:p>
                    <a:p>
                      <a:pPr marL="171450" indent="-171450">
                        <a:buFont typeface="Arial" panose="020B0604020202020204" pitchFamily="34" charset="0"/>
                        <a:buChar char="•"/>
                      </a:pPr>
                      <a:r>
                        <a:rPr lang="en-NZ" sz="1200" kern="1200" dirty="0">
                          <a:solidFill>
                            <a:srgbClr val="5B5C60"/>
                          </a:solidFill>
                          <a:latin typeface="+mn-lt"/>
                          <a:ea typeface="+mn-ea"/>
                          <a:cs typeface="+mn-cs"/>
                        </a:rPr>
                        <a:t>Household income under $50k (19.5)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NZ" sz="1200" kern="1200" dirty="0">
                          <a:solidFill>
                            <a:srgbClr val="5B5C60"/>
                          </a:solidFill>
                          <a:latin typeface="+mn-lt"/>
                          <a:ea typeface="+mn-ea"/>
                          <a:cs typeface="+mn-cs"/>
                        </a:rPr>
                        <a:t>Men (20.0)</a:t>
                      </a:r>
                    </a:p>
                    <a:p>
                      <a:endParaRPr lang="en-NZ" sz="1200" kern="1200" dirty="0">
                        <a:solidFill>
                          <a:srgbClr val="5B5C60"/>
                        </a:solidFill>
                        <a:latin typeface="+mn-lt"/>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6196069"/>
                  </a:ext>
                </a:extLst>
              </a:tr>
            </a:tbl>
          </a:graphicData>
        </a:graphic>
      </p:graphicFrame>
      <p:graphicFrame>
        <p:nvGraphicFramePr>
          <p:cNvPr id="19" name="Table 18">
            <a:extLst>
              <a:ext uri="{FF2B5EF4-FFF2-40B4-BE49-F238E27FC236}">
                <a16:creationId xmlns:a16="http://schemas.microsoft.com/office/drawing/2014/main" id="{0EEA49AC-6333-4542-9695-8F72A82068F2}"/>
              </a:ext>
            </a:extLst>
          </p:cNvPr>
          <p:cNvGraphicFramePr>
            <a:graphicFrameLocks noGrp="1"/>
          </p:cNvGraphicFramePr>
          <p:nvPr>
            <p:extLst>
              <p:ext uri="{D42A27DB-BD31-4B8C-83A1-F6EECF244321}">
                <p14:modId xmlns:p14="http://schemas.microsoft.com/office/powerpoint/2010/main" val="190772672"/>
              </p:ext>
            </p:extLst>
          </p:nvPr>
        </p:nvGraphicFramePr>
        <p:xfrm>
          <a:off x="2128466" y="5687138"/>
          <a:ext cx="4645198" cy="731520"/>
        </p:xfrm>
        <a:graphic>
          <a:graphicData uri="http://schemas.openxmlformats.org/drawingml/2006/table">
            <a:tbl>
              <a:tblPr firstRow="1" bandRow="1">
                <a:tableStyleId>{5C22544A-7EE6-4342-B048-85BDC9FD1C3A}</a:tableStyleId>
              </a:tblPr>
              <a:tblGrid>
                <a:gridCol w="2322599">
                  <a:extLst>
                    <a:ext uri="{9D8B030D-6E8A-4147-A177-3AD203B41FA5}">
                      <a16:colId xmlns:a16="http://schemas.microsoft.com/office/drawing/2014/main" val="399865491"/>
                    </a:ext>
                  </a:extLst>
                </a:gridCol>
                <a:gridCol w="2322599">
                  <a:extLst>
                    <a:ext uri="{9D8B030D-6E8A-4147-A177-3AD203B41FA5}">
                      <a16:colId xmlns:a16="http://schemas.microsoft.com/office/drawing/2014/main" val="2108606279"/>
                    </a:ext>
                  </a:extLst>
                </a:gridCol>
              </a:tblGrid>
              <a:tr h="270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dirty="0">
                          <a:ln>
                            <a:noFill/>
                          </a:ln>
                          <a:solidFill>
                            <a:srgbClr val="5B5C60"/>
                          </a:solidFill>
                          <a:effectLst/>
                          <a:uLnTx/>
                          <a:uFillTx/>
                          <a:latin typeface="Calibri" panose="020F0502020204030204"/>
                          <a:ea typeface="+mn-ea"/>
                          <a:cs typeface="+mn-cs"/>
                        </a:rPr>
                        <a:t>Higher than average (20.9) mean number correct: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NZ" dirty="0"/>
                    </a:p>
                  </a:txBody>
                  <a:tcPr/>
                </a:tc>
                <a:extLst>
                  <a:ext uri="{0D108BD9-81ED-4DB2-BD59-A6C34878D82A}">
                    <a16:rowId xmlns:a16="http://schemas.microsoft.com/office/drawing/2014/main" val="3631902007"/>
                  </a:ext>
                </a:extLst>
              </a:tr>
              <a:tr h="450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5B5C60"/>
                          </a:solidFill>
                          <a:effectLst/>
                          <a:uLnTx/>
                          <a:uFillTx/>
                          <a:latin typeface="Calibri" panose="020F0502020204030204"/>
                          <a:ea typeface="+mn-ea"/>
                          <a:cs typeface="+mn-cs"/>
                        </a:rPr>
                        <a:t>NZ European / Pākehā (21.8)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5B5C60"/>
                          </a:solidFill>
                          <a:effectLst/>
                          <a:uLnTx/>
                          <a:uFillTx/>
                          <a:latin typeface="Calibri" panose="020F0502020204030204"/>
                          <a:ea typeface="+mn-ea"/>
                          <a:cs typeface="+mn-cs"/>
                        </a:rPr>
                        <a:t>Women (21.7)</a:t>
                      </a:r>
                      <a:endParaRPr kumimoji="0" lang="en-NZ"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5B5C60"/>
                          </a:solidFill>
                          <a:effectLst/>
                          <a:uLnTx/>
                          <a:uFillTx/>
                          <a:latin typeface="Calibri" panose="020F0502020204030204"/>
                          <a:ea typeface="+mn-ea"/>
                          <a:cs typeface="+mn-cs"/>
                        </a:rPr>
                        <a:t>Those with personal bins (21.1)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6196069"/>
                  </a:ext>
                </a:extLst>
              </a:tr>
            </a:tbl>
          </a:graphicData>
        </a:graphic>
      </p:graphicFrame>
      <p:cxnSp>
        <p:nvCxnSpPr>
          <p:cNvPr id="21" name="Straight Connector 20">
            <a:extLst>
              <a:ext uri="{FF2B5EF4-FFF2-40B4-BE49-F238E27FC236}">
                <a16:creationId xmlns:a16="http://schemas.microsoft.com/office/drawing/2014/main" id="{F1FAC71F-6D6B-4DD9-B293-8BB0BC4434E5}"/>
              </a:ext>
            </a:extLst>
          </p:cNvPr>
          <p:cNvCxnSpPr/>
          <p:nvPr/>
        </p:nvCxnSpPr>
        <p:spPr>
          <a:xfrm>
            <a:off x="6773664" y="5704894"/>
            <a:ext cx="0" cy="633763"/>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706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61ED0-D01E-4031-9819-86FD9FBDDCC4}"/>
              </a:ext>
            </a:extLst>
          </p:cNvPr>
          <p:cNvSpPr>
            <a:spLocks noGrp="1"/>
          </p:cNvSpPr>
          <p:nvPr>
            <p:ph type="title"/>
          </p:nvPr>
        </p:nvSpPr>
        <p:spPr/>
        <p:txBody>
          <a:bodyPr>
            <a:normAutofit fontScale="90000"/>
          </a:bodyPr>
          <a:lstStyle/>
          <a:p>
            <a:pPr>
              <a:lnSpc>
                <a:spcPct val="100000"/>
              </a:lnSpc>
            </a:pPr>
            <a:r>
              <a:rPr lang="en-NZ" sz="1400" dirty="0"/>
              <a:t>PERCEPTIONS OF COMPOSTABLE PACKAGING: </a:t>
            </a:r>
            <a:r>
              <a:rPr lang="en-NZ" sz="1400" b="0" dirty="0"/>
              <a:t>Many respondents hold the view that compostable packaging is better for the environment than plastic packaging. This potentially reveals more around respondents’ concerns on plastic waste, than it necessarily does their support for compostables</a:t>
            </a:r>
            <a:r>
              <a:rPr lang="en-NZ" sz="1400" b="0" baseline="30000" dirty="0"/>
              <a:t>1</a:t>
            </a:r>
            <a:r>
              <a:rPr lang="en-NZ" sz="1400" b="0" dirty="0"/>
              <a:t>. This said, as previously noted, there appears to be a relatively common heuristic that compostable equals recyclable which needs to be challenged. However, Wellington City respondents are less likely than the national sample to think that compostable packaging will break down quickly if littered.</a:t>
            </a:r>
            <a:endParaRPr lang="en-NZ" sz="1600" dirty="0">
              <a:highlight>
                <a:srgbClr val="FFFF00"/>
              </a:highlight>
            </a:endParaRPr>
          </a:p>
        </p:txBody>
      </p:sp>
      <p:sp>
        <p:nvSpPr>
          <p:cNvPr id="4" name="TextBox 3">
            <a:extLst>
              <a:ext uri="{FF2B5EF4-FFF2-40B4-BE49-F238E27FC236}">
                <a16:creationId xmlns:a16="http://schemas.microsoft.com/office/drawing/2014/main" id="{0C7D9367-E648-42FB-A385-B0A867252291}"/>
              </a:ext>
            </a:extLst>
          </p:cNvPr>
          <p:cNvSpPr txBox="1"/>
          <p:nvPr/>
        </p:nvSpPr>
        <p:spPr>
          <a:xfrm>
            <a:off x="0" y="6356689"/>
            <a:ext cx="9859225" cy="553998"/>
          </a:xfrm>
          <a:prstGeom prst="rect">
            <a:avLst/>
          </a:prstGeom>
          <a:noFill/>
        </p:spPr>
        <p:txBody>
          <a:bodyPr wrap="square" rtlCol="0">
            <a:spAutoFit/>
          </a:bodyPr>
          <a:lstStyle/>
          <a:p>
            <a:r>
              <a:rPr lang="en-NZ" sz="1000" dirty="0"/>
              <a:t>Base: All respondents [New Zealand (n=1,741); Wellington City (n=300)]</a:t>
            </a:r>
          </a:p>
          <a:p>
            <a:r>
              <a:rPr lang="en-NZ" sz="1000" dirty="0"/>
              <a:t>Source: E1</a:t>
            </a:r>
          </a:p>
          <a:p>
            <a:r>
              <a:rPr lang="en-NZ" sz="1000" baseline="30000" dirty="0"/>
              <a:t>1</a:t>
            </a:r>
            <a:r>
              <a:rPr lang="en-NZ" sz="1000" dirty="0"/>
              <a:t>Taken from Colmar Brunton’s annual Better Futures report: </a:t>
            </a:r>
            <a:r>
              <a:rPr lang="en-NZ" sz="1000" u="sng" dirty="0">
                <a:hlinkClick r:id="rId3"/>
              </a:rPr>
              <a:t>https://www.colmarbrunton.co.nz/latest-thinking/better-futures/</a:t>
            </a:r>
            <a:endParaRPr lang="en-NZ" sz="1000" dirty="0"/>
          </a:p>
        </p:txBody>
      </p:sp>
      <p:graphicFrame>
        <p:nvGraphicFramePr>
          <p:cNvPr id="5" name="Chart 4">
            <a:extLst>
              <a:ext uri="{FF2B5EF4-FFF2-40B4-BE49-F238E27FC236}">
                <a16:creationId xmlns:a16="http://schemas.microsoft.com/office/drawing/2014/main" id="{C14601A9-CB76-4DC3-AC1B-418CF526738D}"/>
              </a:ext>
            </a:extLst>
          </p:cNvPr>
          <p:cNvGraphicFramePr/>
          <p:nvPr>
            <p:extLst>
              <p:ext uri="{D42A27DB-BD31-4B8C-83A1-F6EECF244321}">
                <p14:modId xmlns:p14="http://schemas.microsoft.com/office/powerpoint/2010/main" val="1690236267"/>
              </p:ext>
            </p:extLst>
          </p:nvPr>
        </p:nvGraphicFramePr>
        <p:xfrm>
          <a:off x="444500" y="1324776"/>
          <a:ext cx="11468100" cy="5075974"/>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7466C6EA-49AE-4E4C-AC3C-2A14562ADEB4}"/>
              </a:ext>
            </a:extLst>
          </p:cNvPr>
          <p:cNvSpPr/>
          <p:nvPr/>
        </p:nvSpPr>
        <p:spPr>
          <a:xfrm>
            <a:off x="939800" y="4979226"/>
            <a:ext cx="2436380" cy="646331"/>
          </a:xfrm>
          <a:prstGeom prst="rect">
            <a:avLst/>
          </a:prstGeom>
        </p:spPr>
        <p:txBody>
          <a:bodyPr wrap="square">
            <a:spAutoFit/>
          </a:bodyPr>
          <a:lstStyle/>
          <a:p>
            <a:pPr algn="ctr"/>
            <a:r>
              <a:rPr lang="en-NZ" sz="1200" b="1" dirty="0">
                <a:solidFill>
                  <a:srgbClr val="000000"/>
                </a:solidFill>
                <a:latin typeface="Calibri" panose="020F0502020204030204" pitchFamily="34" charset="0"/>
              </a:rPr>
              <a:t>Compostable packaging is better for the environment than plastic packaging</a:t>
            </a:r>
            <a:r>
              <a:rPr lang="en-NZ" sz="1200" dirty="0"/>
              <a:t> </a:t>
            </a:r>
          </a:p>
        </p:txBody>
      </p:sp>
      <p:sp>
        <p:nvSpPr>
          <p:cNvPr id="7" name="Rectangle 6">
            <a:extLst>
              <a:ext uri="{FF2B5EF4-FFF2-40B4-BE49-F238E27FC236}">
                <a16:creationId xmlns:a16="http://schemas.microsoft.com/office/drawing/2014/main" id="{2E06C81C-27DB-40E1-8D95-D73285708BF8}"/>
              </a:ext>
            </a:extLst>
          </p:cNvPr>
          <p:cNvSpPr/>
          <p:nvPr/>
        </p:nvSpPr>
        <p:spPr>
          <a:xfrm>
            <a:off x="4684280" y="5071560"/>
            <a:ext cx="3048000" cy="461665"/>
          </a:xfrm>
          <a:prstGeom prst="rect">
            <a:avLst/>
          </a:prstGeom>
        </p:spPr>
        <p:txBody>
          <a:bodyPr wrap="square">
            <a:spAutoFit/>
          </a:bodyPr>
          <a:lstStyle/>
          <a:p>
            <a:pPr algn="ctr"/>
            <a:r>
              <a:rPr lang="en-NZ" sz="1200" b="1" dirty="0">
                <a:solidFill>
                  <a:srgbClr val="000000"/>
                </a:solidFill>
                <a:latin typeface="Calibri" panose="020F0502020204030204" pitchFamily="34" charset="0"/>
              </a:rPr>
              <a:t>Compostable packaging will compost in a landfill with no negative impacts </a:t>
            </a:r>
          </a:p>
        </p:txBody>
      </p:sp>
      <p:sp>
        <p:nvSpPr>
          <p:cNvPr id="8" name="Rectangle 7">
            <a:extLst>
              <a:ext uri="{FF2B5EF4-FFF2-40B4-BE49-F238E27FC236}">
                <a16:creationId xmlns:a16="http://schemas.microsoft.com/office/drawing/2014/main" id="{096F99FB-9249-4F4F-BC4A-64AFD447440E}"/>
              </a:ext>
            </a:extLst>
          </p:cNvPr>
          <p:cNvSpPr/>
          <p:nvPr/>
        </p:nvSpPr>
        <p:spPr>
          <a:xfrm>
            <a:off x="8902700" y="5071560"/>
            <a:ext cx="2844800" cy="461665"/>
          </a:xfrm>
          <a:prstGeom prst="rect">
            <a:avLst/>
          </a:prstGeom>
        </p:spPr>
        <p:txBody>
          <a:bodyPr wrap="square">
            <a:spAutoFit/>
          </a:bodyPr>
          <a:lstStyle/>
          <a:p>
            <a:pPr algn="ctr"/>
            <a:r>
              <a:rPr lang="en-NZ" sz="1200" b="1" dirty="0">
                <a:solidFill>
                  <a:srgbClr val="000000"/>
                </a:solidFill>
                <a:latin typeface="Calibri" panose="020F0502020204030204" pitchFamily="34" charset="0"/>
              </a:rPr>
              <a:t>Compostable packaging will break down quickly if littered</a:t>
            </a:r>
            <a:r>
              <a:rPr lang="en-NZ" sz="1200" dirty="0"/>
              <a:t> </a:t>
            </a:r>
          </a:p>
        </p:txBody>
      </p:sp>
      <p:sp>
        <p:nvSpPr>
          <p:cNvPr id="9" name="Rectangle 8">
            <a:extLst>
              <a:ext uri="{FF2B5EF4-FFF2-40B4-BE49-F238E27FC236}">
                <a16:creationId xmlns:a16="http://schemas.microsoft.com/office/drawing/2014/main" id="{12A33E0C-B6B1-4C00-B2BB-E2D64526B758}"/>
              </a:ext>
            </a:extLst>
          </p:cNvPr>
          <p:cNvSpPr/>
          <p:nvPr/>
        </p:nvSpPr>
        <p:spPr>
          <a:xfrm>
            <a:off x="0" y="1729146"/>
            <a:ext cx="12192000" cy="5232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TextBox 9">
            <a:extLst>
              <a:ext uri="{FF2B5EF4-FFF2-40B4-BE49-F238E27FC236}">
                <a16:creationId xmlns:a16="http://schemas.microsoft.com/office/drawing/2014/main" id="{02CF091A-5744-4C39-A4D2-2254232E2337}"/>
              </a:ext>
            </a:extLst>
          </p:cNvPr>
          <p:cNvSpPr txBox="1"/>
          <p:nvPr/>
        </p:nvSpPr>
        <p:spPr>
          <a:xfrm>
            <a:off x="0" y="1758827"/>
            <a:ext cx="939800" cy="523220"/>
          </a:xfrm>
          <a:prstGeom prst="rect">
            <a:avLst/>
          </a:prstGeom>
          <a:noFill/>
        </p:spPr>
        <p:txBody>
          <a:bodyPr wrap="square" rtlCol="0">
            <a:spAutoFit/>
          </a:bodyPr>
          <a:lstStyle/>
          <a:p>
            <a:pPr algn="ctr"/>
            <a:r>
              <a:rPr lang="en-NZ" sz="1400" i="1" dirty="0"/>
              <a:t>% Nett Agree</a:t>
            </a:r>
          </a:p>
        </p:txBody>
      </p:sp>
      <p:sp>
        <p:nvSpPr>
          <p:cNvPr id="11" name="TextBox 10">
            <a:extLst>
              <a:ext uri="{FF2B5EF4-FFF2-40B4-BE49-F238E27FC236}">
                <a16:creationId xmlns:a16="http://schemas.microsoft.com/office/drawing/2014/main" id="{3A24F9A9-9022-4496-A7E7-20BC41815268}"/>
              </a:ext>
            </a:extLst>
          </p:cNvPr>
          <p:cNvSpPr txBox="1"/>
          <p:nvPr/>
        </p:nvSpPr>
        <p:spPr>
          <a:xfrm>
            <a:off x="939800" y="1841148"/>
            <a:ext cx="939800" cy="307777"/>
          </a:xfrm>
          <a:prstGeom prst="rect">
            <a:avLst/>
          </a:prstGeom>
          <a:noFill/>
        </p:spPr>
        <p:txBody>
          <a:bodyPr wrap="square" rtlCol="0">
            <a:spAutoFit/>
          </a:bodyPr>
          <a:lstStyle/>
          <a:p>
            <a:pPr algn="ctr"/>
            <a:r>
              <a:rPr lang="en-NZ" sz="1400" i="1" dirty="0"/>
              <a:t>70</a:t>
            </a:r>
          </a:p>
        </p:txBody>
      </p:sp>
      <p:sp>
        <p:nvSpPr>
          <p:cNvPr id="12" name="TextBox 11">
            <a:extLst>
              <a:ext uri="{FF2B5EF4-FFF2-40B4-BE49-F238E27FC236}">
                <a16:creationId xmlns:a16="http://schemas.microsoft.com/office/drawing/2014/main" id="{DFEE84BD-67C0-4FC2-8414-CC4922B3CD1E}"/>
              </a:ext>
            </a:extLst>
          </p:cNvPr>
          <p:cNvSpPr txBox="1"/>
          <p:nvPr/>
        </p:nvSpPr>
        <p:spPr>
          <a:xfrm>
            <a:off x="2335790" y="1837195"/>
            <a:ext cx="939800" cy="307777"/>
          </a:xfrm>
          <a:prstGeom prst="rect">
            <a:avLst/>
          </a:prstGeom>
          <a:noFill/>
        </p:spPr>
        <p:txBody>
          <a:bodyPr wrap="square" rtlCol="0">
            <a:spAutoFit/>
          </a:bodyPr>
          <a:lstStyle/>
          <a:p>
            <a:pPr algn="ctr"/>
            <a:r>
              <a:rPr lang="en-NZ" sz="1400" i="1" dirty="0"/>
              <a:t>74</a:t>
            </a:r>
          </a:p>
        </p:txBody>
      </p:sp>
      <p:sp>
        <p:nvSpPr>
          <p:cNvPr id="14" name="TextBox 13">
            <a:extLst>
              <a:ext uri="{FF2B5EF4-FFF2-40B4-BE49-F238E27FC236}">
                <a16:creationId xmlns:a16="http://schemas.microsoft.com/office/drawing/2014/main" id="{C2B16804-B21A-455D-8669-C1223F6DA183}"/>
              </a:ext>
            </a:extLst>
          </p:cNvPr>
          <p:cNvSpPr txBox="1"/>
          <p:nvPr/>
        </p:nvSpPr>
        <p:spPr>
          <a:xfrm>
            <a:off x="5055610" y="1841148"/>
            <a:ext cx="939800" cy="307777"/>
          </a:xfrm>
          <a:prstGeom prst="rect">
            <a:avLst/>
          </a:prstGeom>
          <a:noFill/>
        </p:spPr>
        <p:txBody>
          <a:bodyPr wrap="square" rtlCol="0">
            <a:spAutoFit/>
          </a:bodyPr>
          <a:lstStyle/>
          <a:p>
            <a:pPr algn="ctr"/>
            <a:r>
              <a:rPr lang="en-NZ" sz="1400" i="1" dirty="0"/>
              <a:t>35</a:t>
            </a:r>
          </a:p>
        </p:txBody>
      </p:sp>
      <p:sp>
        <p:nvSpPr>
          <p:cNvPr id="15" name="TextBox 14">
            <a:extLst>
              <a:ext uri="{FF2B5EF4-FFF2-40B4-BE49-F238E27FC236}">
                <a16:creationId xmlns:a16="http://schemas.microsoft.com/office/drawing/2014/main" id="{03BB60D0-0AB7-4B4B-8A84-8DF8E6FDD4CE}"/>
              </a:ext>
            </a:extLst>
          </p:cNvPr>
          <p:cNvSpPr txBox="1"/>
          <p:nvPr/>
        </p:nvSpPr>
        <p:spPr>
          <a:xfrm>
            <a:off x="6451600" y="1837195"/>
            <a:ext cx="939800" cy="307777"/>
          </a:xfrm>
          <a:prstGeom prst="rect">
            <a:avLst/>
          </a:prstGeom>
          <a:noFill/>
        </p:spPr>
        <p:txBody>
          <a:bodyPr wrap="square" rtlCol="0">
            <a:spAutoFit/>
          </a:bodyPr>
          <a:lstStyle/>
          <a:p>
            <a:pPr algn="ctr"/>
            <a:r>
              <a:rPr lang="en-NZ" sz="1400" i="1" dirty="0"/>
              <a:t>36</a:t>
            </a:r>
          </a:p>
        </p:txBody>
      </p:sp>
      <p:sp>
        <p:nvSpPr>
          <p:cNvPr id="16" name="TextBox 15">
            <a:extLst>
              <a:ext uri="{FF2B5EF4-FFF2-40B4-BE49-F238E27FC236}">
                <a16:creationId xmlns:a16="http://schemas.microsoft.com/office/drawing/2014/main" id="{1DD43E95-EF04-43B7-AFAB-5BEA2948C0CB}"/>
              </a:ext>
            </a:extLst>
          </p:cNvPr>
          <p:cNvSpPr txBox="1"/>
          <p:nvPr/>
        </p:nvSpPr>
        <p:spPr>
          <a:xfrm>
            <a:off x="9148723" y="1848040"/>
            <a:ext cx="939800" cy="307777"/>
          </a:xfrm>
          <a:prstGeom prst="rect">
            <a:avLst/>
          </a:prstGeom>
          <a:noFill/>
        </p:spPr>
        <p:txBody>
          <a:bodyPr wrap="square" rtlCol="0">
            <a:spAutoFit/>
          </a:bodyPr>
          <a:lstStyle/>
          <a:p>
            <a:pPr algn="ctr"/>
            <a:r>
              <a:rPr lang="en-NZ" sz="1400" i="1" dirty="0"/>
              <a:t>19</a:t>
            </a:r>
          </a:p>
        </p:txBody>
      </p:sp>
      <p:sp>
        <p:nvSpPr>
          <p:cNvPr id="17" name="TextBox 16">
            <a:extLst>
              <a:ext uri="{FF2B5EF4-FFF2-40B4-BE49-F238E27FC236}">
                <a16:creationId xmlns:a16="http://schemas.microsoft.com/office/drawing/2014/main" id="{B683515F-7618-4FAC-AF76-2A6ED5BA6274}"/>
              </a:ext>
            </a:extLst>
          </p:cNvPr>
          <p:cNvSpPr txBox="1"/>
          <p:nvPr/>
        </p:nvSpPr>
        <p:spPr>
          <a:xfrm>
            <a:off x="10554205" y="1848041"/>
            <a:ext cx="939800" cy="307777"/>
          </a:xfrm>
          <a:prstGeom prst="rect">
            <a:avLst/>
          </a:prstGeom>
          <a:noFill/>
        </p:spPr>
        <p:txBody>
          <a:bodyPr wrap="square" rtlCol="0">
            <a:spAutoFit/>
          </a:bodyPr>
          <a:lstStyle/>
          <a:p>
            <a:pPr algn="ctr"/>
            <a:r>
              <a:rPr lang="en-NZ" sz="1400" i="1" dirty="0"/>
              <a:t>24</a:t>
            </a:r>
          </a:p>
        </p:txBody>
      </p:sp>
      <p:sp>
        <p:nvSpPr>
          <p:cNvPr id="18" name="Rectangle 17">
            <a:extLst>
              <a:ext uri="{FF2B5EF4-FFF2-40B4-BE49-F238E27FC236}">
                <a16:creationId xmlns:a16="http://schemas.microsoft.com/office/drawing/2014/main" id="{F71C042A-D92D-4027-B5DD-0BB0BC1B5B2C}"/>
              </a:ext>
            </a:extLst>
          </p:cNvPr>
          <p:cNvSpPr/>
          <p:nvPr/>
        </p:nvSpPr>
        <p:spPr>
          <a:xfrm>
            <a:off x="0" y="1280241"/>
            <a:ext cx="12192000" cy="46166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TextBox 18">
            <a:extLst>
              <a:ext uri="{FF2B5EF4-FFF2-40B4-BE49-F238E27FC236}">
                <a16:creationId xmlns:a16="http://schemas.microsoft.com/office/drawing/2014/main" id="{47CA3549-9D0A-4311-8007-F7FFD5D60422}"/>
              </a:ext>
            </a:extLst>
          </p:cNvPr>
          <p:cNvSpPr txBox="1"/>
          <p:nvPr/>
        </p:nvSpPr>
        <p:spPr>
          <a:xfrm>
            <a:off x="1368445" y="1354725"/>
            <a:ext cx="8944082" cy="307777"/>
          </a:xfrm>
          <a:prstGeom prst="rect">
            <a:avLst/>
          </a:prstGeom>
          <a:noFill/>
        </p:spPr>
        <p:txBody>
          <a:bodyPr wrap="square" rtlCol="0">
            <a:spAutoFit/>
          </a:bodyPr>
          <a:lstStyle/>
          <a:p>
            <a:pPr algn="ctr"/>
            <a:r>
              <a:rPr lang="en-NZ" sz="1400" b="1" i="1" dirty="0">
                <a:solidFill>
                  <a:schemeClr val="tx1">
                    <a:lumMod val="85000"/>
                    <a:lumOff val="15000"/>
                  </a:schemeClr>
                </a:solidFill>
              </a:rPr>
              <a:t>Perceptions of compostable packaging</a:t>
            </a:r>
          </a:p>
        </p:txBody>
      </p:sp>
      <p:grpSp>
        <p:nvGrpSpPr>
          <p:cNvPr id="21" name="Group 20">
            <a:extLst>
              <a:ext uri="{FF2B5EF4-FFF2-40B4-BE49-F238E27FC236}">
                <a16:creationId xmlns:a16="http://schemas.microsoft.com/office/drawing/2014/main" id="{4D6F40F3-1E8B-468A-95CB-A9CEA5D3DD69}"/>
              </a:ext>
            </a:extLst>
          </p:cNvPr>
          <p:cNvGrpSpPr/>
          <p:nvPr/>
        </p:nvGrpSpPr>
        <p:grpSpPr>
          <a:xfrm>
            <a:off x="7963406" y="6428501"/>
            <a:ext cx="2134609" cy="400110"/>
            <a:chOff x="8692595" y="6370982"/>
            <a:chExt cx="2134609" cy="400110"/>
          </a:xfrm>
        </p:grpSpPr>
        <p:sp>
          <p:nvSpPr>
            <p:cNvPr id="22" name="Isosceles Triangle 21">
              <a:extLst>
                <a:ext uri="{FF2B5EF4-FFF2-40B4-BE49-F238E27FC236}">
                  <a16:creationId xmlns:a16="http://schemas.microsoft.com/office/drawing/2014/main" id="{DA948D67-DDC2-4737-A52E-9358B62E4DFC}"/>
                </a:ext>
              </a:extLst>
            </p:cNvPr>
            <p:cNvSpPr/>
            <p:nvPr/>
          </p:nvSpPr>
          <p:spPr>
            <a:xfrm>
              <a:off x="8692595" y="6518838"/>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Isosceles Triangle 22">
              <a:extLst>
                <a:ext uri="{FF2B5EF4-FFF2-40B4-BE49-F238E27FC236}">
                  <a16:creationId xmlns:a16="http://schemas.microsoft.com/office/drawing/2014/main" id="{C279C23C-4800-4F07-9FCD-537BA3E8653C}"/>
                </a:ext>
              </a:extLst>
            </p:cNvPr>
            <p:cNvSpPr/>
            <p:nvPr/>
          </p:nvSpPr>
          <p:spPr>
            <a:xfrm rot="10800000">
              <a:off x="8809706" y="6521058"/>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TextBox 23">
              <a:extLst>
                <a:ext uri="{FF2B5EF4-FFF2-40B4-BE49-F238E27FC236}">
                  <a16:creationId xmlns:a16="http://schemas.microsoft.com/office/drawing/2014/main" id="{63A335F9-ADBE-44C3-8225-B9EECFAD8407}"/>
                </a:ext>
              </a:extLst>
            </p:cNvPr>
            <p:cNvSpPr txBox="1"/>
            <p:nvPr/>
          </p:nvSpPr>
          <p:spPr>
            <a:xfrm>
              <a:off x="8928621" y="6370982"/>
              <a:ext cx="1898583" cy="400110"/>
            </a:xfrm>
            <a:prstGeom prst="rect">
              <a:avLst/>
            </a:prstGeom>
            <a:noFill/>
          </p:spPr>
          <p:txBody>
            <a:bodyPr wrap="square" rtlCol="0">
              <a:spAutoFit/>
            </a:bodyPr>
            <a:lstStyle/>
            <a:p>
              <a:r>
                <a:rPr lang="en-NZ" sz="1000" dirty="0"/>
                <a:t>Significantly higher / lower than New Zealand average</a:t>
              </a:r>
            </a:p>
          </p:txBody>
        </p:sp>
      </p:grpSp>
      <p:sp>
        <p:nvSpPr>
          <p:cNvPr id="25" name="Isosceles Triangle 24">
            <a:extLst>
              <a:ext uri="{FF2B5EF4-FFF2-40B4-BE49-F238E27FC236}">
                <a16:creationId xmlns:a16="http://schemas.microsoft.com/office/drawing/2014/main" id="{503B17C6-2896-4D50-81F5-956FB2DB69F6}"/>
              </a:ext>
            </a:extLst>
          </p:cNvPr>
          <p:cNvSpPr/>
          <p:nvPr/>
        </p:nvSpPr>
        <p:spPr>
          <a:xfrm rot="10800000">
            <a:off x="9776311" y="1933049"/>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Rectangle 26">
            <a:extLst>
              <a:ext uri="{FF2B5EF4-FFF2-40B4-BE49-F238E27FC236}">
                <a16:creationId xmlns:a16="http://schemas.microsoft.com/office/drawing/2014/main" id="{E455AB6A-EFAE-4DF9-ACD6-0E7DF9D62EB1}"/>
              </a:ext>
            </a:extLst>
          </p:cNvPr>
          <p:cNvSpPr/>
          <p:nvPr/>
        </p:nvSpPr>
        <p:spPr>
          <a:xfrm>
            <a:off x="304800" y="6006164"/>
            <a:ext cx="11469787" cy="246403"/>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rgbClr val="5B5C60"/>
                </a:solidFill>
              </a:rPr>
              <a:t>Wellington City respondents aged over 50 (78%) are more likely to agree that ‘</a:t>
            </a:r>
            <a:r>
              <a:rPr lang="en-US" sz="1200" i="1" dirty="0">
                <a:solidFill>
                  <a:srgbClr val="5B5C60"/>
                </a:solidFill>
              </a:rPr>
              <a:t>Compostable packaging is better for the environment than plastic packaging</a:t>
            </a:r>
            <a:r>
              <a:rPr lang="en-NZ" sz="1200" i="1" dirty="0">
                <a:solidFill>
                  <a:srgbClr val="5B5C60"/>
                </a:solidFill>
              </a:rPr>
              <a:t>’. </a:t>
            </a:r>
            <a:endParaRPr lang="en-NZ" sz="1200" b="1" i="1" dirty="0">
              <a:solidFill>
                <a:srgbClr val="5B5C60"/>
              </a:solidFill>
              <a:latin typeface="Calibri" panose="020F0502020204030204" pitchFamily="34" charset="0"/>
            </a:endParaRPr>
          </a:p>
        </p:txBody>
      </p:sp>
    </p:spTree>
    <p:extLst>
      <p:ext uri="{BB962C8B-B14F-4D97-AF65-F5344CB8AC3E}">
        <p14:creationId xmlns:p14="http://schemas.microsoft.com/office/powerpoint/2010/main" val="1998528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761CA584-AD6B-4883-869A-5D7EE1000EBC}"/>
              </a:ext>
            </a:extLst>
          </p:cNvPr>
          <p:cNvSpPr>
            <a:spLocks noGrp="1"/>
          </p:cNvSpPr>
          <p:nvPr>
            <p:ph type="body" sz="quarter" idx="13"/>
          </p:nvPr>
        </p:nvSpPr>
        <p:spPr/>
        <p:txBody>
          <a:bodyPr/>
          <a:lstStyle/>
          <a:p>
            <a:r>
              <a:rPr lang="en-NZ" dirty="0"/>
              <a:t>Self-Reported Recycling Behaviours</a:t>
            </a:r>
          </a:p>
        </p:txBody>
      </p:sp>
      <p:sp>
        <p:nvSpPr>
          <p:cNvPr id="18" name="Text Placeholder 17">
            <a:extLst>
              <a:ext uri="{FF2B5EF4-FFF2-40B4-BE49-F238E27FC236}">
                <a16:creationId xmlns:a16="http://schemas.microsoft.com/office/drawing/2014/main" id="{DA8474D7-9F49-496C-A75F-406FAFEF4DCB}"/>
              </a:ext>
            </a:extLst>
          </p:cNvPr>
          <p:cNvSpPr>
            <a:spLocks noGrp="1"/>
          </p:cNvSpPr>
          <p:nvPr>
            <p:ph type="body" sz="quarter" idx="14"/>
          </p:nvPr>
        </p:nvSpPr>
        <p:spPr/>
        <p:txBody>
          <a:bodyPr/>
          <a:lstStyle/>
          <a:p>
            <a:r>
              <a:rPr lang="en-NZ" dirty="0"/>
              <a:t>Recycling Symbols</a:t>
            </a:r>
          </a:p>
        </p:txBody>
      </p:sp>
      <p:sp>
        <p:nvSpPr>
          <p:cNvPr id="19" name="Text Placeholder 18">
            <a:extLst>
              <a:ext uri="{FF2B5EF4-FFF2-40B4-BE49-F238E27FC236}">
                <a16:creationId xmlns:a16="http://schemas.microsoft.com/office/drawing/2014/main" id="{B1A35A8E-6006-4A51-A7D0-AC899B68A33D}"/>
              </a:ext>
            </a:extLst>
          </p:cNvPr>
          <p:cNvSpPr>
            <a:spLocks noGrp="1"/>
          </p:cNvSpPr>
          <p:nvPr>
            <p:ph type="body" sz="quarter" idx="15"/>
          </p:nvPr>
        </p:nvSpPr>
        <p:spPr/>
        <p:txBody>
          <a:bodyPr/>
          <a:lstStyle/>
          <a:p>
            <a:r>
              <a:rPr lang="en-NZ" dirty="0"/>
              <a:t>Behaviour Change Prompts</a:t>
            </a:r>
          </a:p>
        </p:txBody>
      </p:sp>
      <p:sp>
        <p:nvSpPr>
          <p:cNvPr id="20" name="Text Placeholder 19">
            <a:extLst>
              <a:ext uri="{FF2B5EF4-FFF2-40B4-BE49-F238E27FC236}">
                <a16:creationId xmlns:a16="http://schemas.microsoft.com/office/drawing/2014/main" id="{4028F958-D704-4879-8BE3-007CF6D94935}"/>
              </a:ext>
            </a:extLst>
          </p:cNvPr>
          <p:cNvSpPr>
            <a:spLocks noGrp="1"/>
          </p:cNvSpPr>
          <p:nvPr>
            <p:ph type="body" sz="quarter" idx="16"/>
          </p:nvPr>
        </p:nvSpPr>
        <p:spPr/>
        <p:txBody>
          <a:bodyPr/>
          <a:lstStyle/>
          <a:p>
            <a:r>
              <a:rPr lang="en-NZ" dirty="0"/>
              <a:t>Messaging on Recycling Correctly</a:t>
            </a:r>
          </a:p>
        </p:txBody>
      </p:sp>
      <p:sp>
        <p:nvSpPr>
          <p:cNvPr id="21" name="Text Placeholder 20">
            <a:extLst>
              <a:ext uri="{FF2B5EF4-FFF2-40B4-BE49-F238E27FC236}">
                <a16:creationId xmlns:a16="http://schemas.microsoft.com/office/drawing/2014/main" id="{012116D5-8F72-4C5D-92D3-02BF45D3A7F4}"/>
              </a:ext>
            </a:extLst>
          </p:cNvPr>
          <p:cNvSpPr>
            <a:spLocks noGrp="1"/>
          </p:cNvSpPr>
          <p:nvPr>
            <p:ph type="body" sz="quarter" idx="17"/>
          </p:nvPr>
        </p:nvSpPr>
        <p:spPr/>
        <p:txBody>
          <a:bodyPr/>
          <a:lstStyle/>
          <a:p>
            <a:r>
              <a:rPr lang="en-NZ" dirty="0"/>
              <a:t>Plastic Free July</a:t>
            </a:r>
          </a:p>
        </p:txBody>
      </p:sp>
      <p:sp>
        <p:nvSpPr>
          <p:cNvPr id="3" name="Text Placeholder 2">
            <a:extLst>
              <a:ext uri="{FF2B5EF4-FFF2-40B4-BE49-F238E27FC236}">
                <a16:creationId xmlns:a16="http://schemas.microsoft.com/office/drawing/2014/main" id="{8F07DDE8-C91B-4734-AEBE-D82C6FEF4719}"/>
              </a:ext>
            </a:extLst>
          </p:cNvPr>
          <p:cNvSpPr>
            <a:spLocks noGrp="1"/>
          </p:cNvSpPr>
          <p:nvPr>
            <p:ph type="body" sz="quarter" idx="18"/>
          </p:nvPr>
        </p:nvSpPr>
        <p:spPr/>
        <p:txBody>
          <a:bodyPr/>
          <a:lstStyle/>
          <a:p>
            <a:r>
              <a:rPr lang="en-NZ" dirty="0"/>
              <a:t>Demographic Profile</a:t>
            </a:r>
          </a:p>
        </p:txBody>
      </p:sp>
      <p:sp>
        <p:nvSpPr>
          <p:cNvPr id="15" name="Title 14">
            <a:extLst>
              <a:ext uri="{FF2B5EF4-FFF2-40B4-BE49-F238E27FC236}">
                <a16:creationId xmlns:a16="http://schemas.microsoft.com/office/drawing/2014/main" id="{645CC32D-9AEF-4F16-A0BE-E7035695E09F}"/>
              </a:ext>
            </a:extLst>
          </p:cNvPr>
          <p:cNvSpPr>
            <a:spLocks noGrp="1"/>
          </p:cNvSpPr>
          <p:nvPr>
            <p:ph type="title"/>
          </p:nvPr>
        </p:nvSpPr>
        <p:spPr>
          <a:xfrm>
            <a:off x="236604" y="2444544"/>
            <a:ext cx="4668674" cy="1527175"/>
          </a:xfrm>
        </p:spPr>
        <p:txBody>
          <a:bodyPr/>
          <a:lstStyle/>
          <a:p>
            <a:r>
              <a:rPr lang="en-NZ" dirty="0"/>
              <a:t>Contents (2)</a:t>
            </a:r>
          </a:p>
        </p:txBody>
      </p:sp>
    </p:spTree>
    <p:extLst>
      <p:ext uri="{BB962C8B-B14F-4D97-AF65-F5344CB8AC3E}">
        <p14:creationId xmlns:p14="http://schemas.microsoft.com/office/powerpoint/2010/main" val="910567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6B518-86D7-45CF-8BDC-45D84BBFDDFD}"/>
              </a:ext>
            </a:extLst>
          </p:cNvPr>
          <p:cNvSpPr>
            <a:spLocks noGrp="1"/>
          </p:cNvSpPr>
          <p:nvPr>
            <p:ph type="title"/>
          </p:nvPr>
        </p:nvSpPr>
        <p:spPr/>
        <p:txBody>
          <a:bodyPr/>
          <a:lstStyle/>
          <a:p>
            <a:r>
              <a:rPr lang="en-NZ" dirty="0"/>
              <a:t>Self-Reported Recycling Behaviours</a:t>
            </a:r>
          </a:p>
        </p:txBody>
      </p:sp>
    </p:spTree>
    <p:extLst>
      <p:ext uri="{BB962C8B-B14F-4D97-AF65-F5344CB8AC3E}">
        <p14:creationId xmlns:p14="http://schemas.microsoft.com/office/powerpoint/2010/main" val="3144613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E99D19-AAC4-47F5-9909-06EE0ADA0928}"/>
              </a:ext>
            </a:extLst>
          </p:cNvPr>
          <p:cNvSpPr/>
          <p:nvPr/>
        </p:nvSpPr>
        <p:spPr>
          <a:xfrm>
            <a:off x="778283" y="1463194"/>
            <a:ext cx="10677495" cy="47190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10" name="Chart 9">
            <a:extLst>
              <a:ext uri="{FF2B5EF4-FFF2-40B4-BE49-F238E27FC236}">
                <a16:creationId xmlns:a16="http://schemas.microsoft.com/office/drawing/2014/main" id="{879B8C8D-B145-4EEF-A6ED-EA29495C59E4}"/>
              </a:ext>
            </a:extLst>
          </p:cNvPr>
          <p:cNvGraphicFramePr/>
          <p:nvPr/>
        </p:nvGraphicFramePr>
        <p:xfrm>
          <a:off x="5321679" y="2007590"/>
          <a:ext cx="5126121" cy="392843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2337B742-DE1E-4E9D-BDF2-64745B964F58}"/>
              </a:ext>
            </a:extLst>
          </p:cNvPr>
          <p:cNvSpPr>
            <a:spLocks noGrp="1"/>
          </p:cNvSpPr>
          <p:nvPr>
            <p:ph type="title"/>
          </p:nvPr>
        </p:nvSpPr>
        <p:spPr/>
        <p:txBody>
          <a:bodyPr>
            <a:normAutofit/>
          </a:bodyPr>
          <a:lstStyle/>
          <a:p>
            <a:pPr>
              <a:lnSpc>
                <a:spcPct val="100000"/>
              </a:lnSpc>
            </a:pPr>
            <a:r>
              <a:rPr lang="en-NZ" sz="1400" dirty="0"/>
              <a:t>DEFAULT BEHAVIOUR WHEN UNSURE OF RECYCLABILITY: </a:t>
            </a:r>
            <a:r>
              <a:rPr lang="en-NZ" sz="1400" b="0" dirty="0"/>
              <a:t>The majority of Wellington City respondents err on the side of caution when they are unsure of an item’s recyclability (and put it in the rubbish). This is in line with the national sample. Positively, this lessens the likelihood of ‘wish-cycling’, but at the same time could result in recyclables going to landfill.</a:t>
            </a:r>
          </a:p>
        </p:txBody>
      </p:sp>
      <p:graphicFrame>
        <p:nvGraphicFramePr>
          <p:cNvPr id="5" name="Chart 4">
            <a:extLst>
              <a:ext uri="{FF2B5EF4-FFF2-40B4-BE49-F238E27FC236}">
                <a16:creationId xmlns:a16="http://schemas.microsoft.com/office/drawing/2014/main" id="{BD055475-CA9A-4D00-82E0-21D0092FACE5}"/>
              </a:ext>
            </a:extLst>
          </p:cNvPr>
          <p:cNvGraphicFramePr/>
          <p:nvPr/>
        </p:nvGraphicFramePr>
        <p:xfrm>
          <a:off x="1223226" y="2200937"/>
          <a:ext cx="4597200" cy="3927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C8F330A-72CC-4D8C-9B6A-AE87AF7F36BC}"/>
              </a:ext>
            </a:extLst>
          </p:cNvPr>
          <p:cNvSpPr txBox="1"/>
          <p:nvPr/>
        </p:nvSpPr>
        <p:spPr>
          <a:xfrm>
            <a:off x="2520757" y="2129825"/>
            <a:ext cx="2002138" cy="369332"/>
          </a:xfrm>
          <a:prstGeom prst="rect">
            <a:avLst/>
          </a:prstGeom>
          <a:noFill/>
        </p:spPr>
        <p:txBody>
          <a:bodyPr wrap="square" rtlCol="0">
            <a:spAutoFit/>
          </a:bodyPr>
          <a:lstStyle/>
          <a:p>
            <a:pPr algn="ctr"/>
            <a:r>
              <a:rPr lang="en-NZ" dirty="0"/>
              <a:t>Wellington City</a:t>
            </a:r>
          </a:p>
        </p:txBody>
      </p:sp>
      <p:sp>
        <p:nvSpPr>
          <p:cNvPr id="8" name="TextBox 7">
            <a:extLst>
              <a:ext uri="{FF2B5EF4-FFF2-40B4-BE49-F238E27FC236}">
                <a16:creationId xmlns:a16="http://schemas.microsoft.com/office/drawing/2014/main" id="{F8BE120A-5F41-4E87-8057-701B8514689A}"/>
              </a:ext>
            </a:extLst>
          </p:cNvPr>
          <p:cNvSpPr txBox="1"/>
          <p:nvPr/>
        </p:nvSpPr>
        <p:spPr>
          <a:xfrm>
            <a:off x="7757611" y="2086924"/>
            <a:ext cx="2350818" cy="369332"/>
          </a:xfrm>
          <a:prstGeom prst="rect">
            <a:avLst/>
          </a:prstGeom>
          <a:noFill/>
        </p:spPr>
        <p:txBody>
          <a:bodyPr wrap="square" rtlCol="0">
            <a:spAutoFit/>
          </a:bodyPr>
          <a:lstStyle/>
          <a:p>
            <a:pPr algn="ctr"/>
            <a:r>
              <a:rPr lang="en-NZ" dirty="0"/>
              <a:t>New Zealand</a:t>
            </a:r>
          </a:p>
        </p:txBody>
      </p:sp>
      <p:sp>
        <p:nvSpPr>
          <p:cNvPr id="9" name="TextBox 8">
            <a:extLst>
              <a:ext uri="{FF2B5EF4-FFF2-40B4-BE49-F238E27FC236}">
                <a16:creationId xmlns:a16="http://schemas.microsoft.com/office/drawing/2014/main" id="{F145180A-4781-427F-8BCB-61A982CD3572}"/>
              </a:ext>
            </a:extLst>
          </p:cNvPr>
          <p:cNvSpPr txBox="1"/>
          <p:nvPr/>
        </p:nvSpPr>
        <p:spPr>
          <a:xfrm>
            <a:off x="61846" y="6408244"/>
            <a:ext cx="5831960" cy="461665"/>
          </a:xfrm>
          <a:prstGeom prst="rect">
            <a:avLst/>
          </a:prstGeom>
          <a:noFill/>
        </p:spPr>
        <p:txBody>
          <a:bodyPr wrap="square" rtlCol="0">
            <a:spAutoFit/>
          </a:bodyPr>
          <a:lstStyle/>
          <a:p>
            <a:r>
              <a:rPr lang="en-NZ" sz="1200" dirty="0"/>
              <a:t>Base: All respondents who recycle [New Zealand (n=1,649); Wellington City (n=279)]</a:t>
            </a:r>
          </a:p>
          <a:p>
            <a:r>
              <a:rPr lang="en-NZ" sz="1200" dirty="0"/>
              <a:t>Source: C13</a:t>
            </a:r>
          </a:p>
        </p:txBody>
      </p:sp>
      <p:sp>
        <p:nvSpPr>
          <p:cNvPr id="17" name="Rectangle 16">
            <a:extLst>
              <a:ext uri="{FF2B5EF4-FFF2-40B4-BE49-F238E27FC236}">
                <a16:creationId xmlns:a16="http://schemas.microsoft.com/office/drawing/2014/main" id="{9458489B-4189-416D-AC36-9949BC301AF6}"/>
              </a:ext>
            </a:extLst>
          </p:cNvPr>
          <p:cNvSpPr/>
          <p:nvPr/>
        </p:nvSpPr>
        <p:spPr>
          <a:xfrm>
            <a:off x="778283" y="1463194"/>
            <a:ext cx="10677493" cy="36933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TextBox 18">
            <a:extLst>
              <a:ext uri="{FF2B5EF4-FFF2-40B4-BE49-F238E27FC236}">
                <a16:creationId xmlns:a16="http://schemas.microsoft.com/office/drawing/2014/main" id="{19E6601B-7415-473A-9E5C-D3FB71BBF31A}"/>
              </a:ext>
            </a:extLst>
          </p:cNvPr>
          <p:cNvSpPr txBox="1"/>
          <p:nvPr/>
        </p:nvSpPr>
        <p:spPr>
          <a:xfrm>
            <a:off x="778284" y="1484415"/>
            <a:ext cx="10677493" cy="307777"/>
          </a:xfrm>
          <a:prstGeom prst="rect">
            <a:avLst/>
          </a:prstGeom>
          <a:noFill/>
        </p:spPr>
        <p:txBody>
          <a:bodyPr wrap="square" rtlCol="0">
            <a:spAutoFit/>
          </a:bodyPr>
          <a:lstStyle/>
          <a:p>
            <a:pPr algn="ctr">
              <a:defRPr sz="1862" b="0" i="0" u="none" strike="noStrike" kern="1200" spc="0" baseline="0">
                <a:solidFill>
                  <a:prstClr val="black">
                    <a:lumMod val="65000"/>
                    <a:lumOff val="35000"/>
                  </a:prstClr>
                </a:solidFill>
                <a:latin typeface="+mn-lt"/>
                <a:ea typeface="+mn-ea"/>
                <a:cs typeface="+mn-cs"/>
              </a:defRPr>
            </a:pPr>
            <a:r>
              <a:rPr lang="en-NZ" sz="1400" b="1" i="1" dirty="0">
                <a:solidFill>
                  <a:schemeClr val="tx1">
                    <a:lumMod val="85000"/>
                    <a:lumOff val="15000"/>
                  </a:schemeClr>
                </a:solidFill>
              </a:rPr>
              <a:t>What do you generally do with a plastic container that has no information on it about as to whether it can be recycled or not?</a:t>
            </a:r>
            <a:endParaRPr lang="en-US" sz="1400" b="1" i="1" dirty="0">
              <a:solidFill>
                <a:schemeClr val="tx1">
                  <a:lumMod val="85000"/>
                  <a:lumOff val="15000"/>
                </a:schemeClr>
              </a:solidFill>
            </a:endParaRPr>
          </a:p>
        </p:txBody>
      </p:sp>
      <p:grpSp>
        <p:nvGrpSpPr>
          <p:cNvPr id="11" name="Group 10">
            <a:extLst>
              <a:ext uri="{FF2B5EF4-FFF2-40B4-BE49-F238E27FC236}">
                <a16:creationId xmlns:a16="http://schemas.microsoft.com/office/drawing/2014/main" id="{7A55B2B3-FA89-4309-AE0B-4292D4546CE8}"/>
              </a:ext>
            </a:extLst>
          </p:cNvPr>
          <p:cNvGrpSpPr/>
          <p:nvPr/>
        </p:nvGrpSpPr>
        <p:grpSpPr>
          <a:xfrm>
            <a:off x="6096000" y="6507612"/>
            <a:ext cx="4065953" cy="276999"/>
            <a:chOff x="6816170" y="6470673"/>
            <a:chExt cx="4065953" cy="276999"/>
          </a:xfrm>
        </p:grpSpPr>
        <p:sp>
          <p:nvSpPr>
            <p:cNvPr id="12" name="Isosceles Triangle 11">
              <a:extLst>
                <a:ext uri="{FF2B5EF4-FFF2-40B4-BE49-F238E27FC236}">
                  <a16:creationId xmlns:a16="http://schemas.microsoft.com/office/drawing/2014/main" id="{6E921608-8712-4F49-BD57-DAA0DB35ABD1}"/>
                </a:ext>
              </a:extLst>
            </p:cNvPr>
            <p:cNvSpPr/>
            <p:nvPr/>
          </p:nvSpPr>
          <p:spPr>
            <a:xfrm>
              <a:off x="6816170" y="6547413"/>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Isosceles Triangle 12">
              <a:extLst>
                <a:ext uri="{FF2B5EF4-FFF2-40B4-BE49-F238E27FC236}">
                  <a16:creationId xmlns:a16="http://schemas.microsoft.com/office/drawing/2014/main" id="{D465A596-CEB0-4D36-9CE6-0B0B783CC2CA}"/>
                </a:ext>
              </a:extLst>
            </p:cNvPr>
            <p:cNvSpPr/>
            <p:nvPr/>
          </p:nvSpPr>
          <p:spPr>
            <a:xfrm rot="10800000">
              <a:off x="6933281" y="6549633"/>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TextBox 13">
              <a:extLst>
                <a:ext uri="{FF2B5EF4-FFF2-40B4-BE49-F238E27FC236}">
                  <a16:creationId xmlns:a16="http://schemas.microsoft.com/office/drawing/2014/main" id="{2958A244-CCA7-414F-868F-5F4487C1C6D1}"/>
                </a:ext>
              </a:extLst>
            </p:cNvPr>
            <p:cNvSpPr txBox="1"/>
            <p:nvPr/>
          </p:nvSpPr>
          <p:spPr>
            <a:xfrm>
              <a:off x="7074028" y="6470673"/>
              <a:ext cx="3808095" cy="276999"/>
            </a:xfrm>
            <a:prstGeom prst="rect">
              <a:avLst/>
            </a:prstGeom>
            <a:noFill/>
          </p:spPr>
          <p:txBody>
            <a:bodyPr wrap="square" rtlCol="0">
              <a:spAutoFit/>
            </a:bodyPr>
            <a:lstStyle/>
            <a:p>
              <a:r>
                <a:rPr lang="en-NZ" sz="1200" dirty="0"/>
                <a:t>Significantly higher / lower than New Zealand average</a:t>
              </a:r>
            </a:p>
          </p:txBody>
        </p:sp>
      </p:grpSp>
    </p:spTree>
    <p:extLst>
      <p:ext uri="{BB962C8B-B14F-4D97-AF65-F5344CB8AC3E}">
        <p14:creationId xmlns:p14="http://schemas.microsoft.com/office/powerpoint/2010/main" val="1525481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4519-01A3-4588-A325-B57ACFB0C4E8}"/>
              </a:ext>
            </a:extLst>
          </p:cNvPr>
          <p:cNvSpPr>
            <a:spLocks noGrp="1"/>
          </p:cNvSpPr>
          <p:nvPr>
            <p:ph type="title"/>
          </p:nvPr>
        </p:nvSpPr>
        <p:spPr>
          <a:xfrm>
            <a:off x="203199" y="138224"/>
            <a:ext cx="10212040" cy="999460"/>
          </a:xfrm>
        </p:spPr>
        <p:txBody>
          <a:bodyPr>
            <a:normAutofit/>
          </a:bodyPr>
          <a:lstStyle/>
          <a:p>
            <a:pPr>
              <a:lnSpc>
                <a:spcPct val="100000"/>
              </a:lnSpc>
            </a:pPr>
            <a:r>
              <a:rPr lang="en-NZ" sz="1400" dirty="0"/>
              <a:t>RINSING OF RECYCLABLES: </a:t>
            </a:r>
            <a:r>
              <a:rPr lang="en-NZ" sz="1400" b="0" dirty="0"/>
              <a:t>Respondents who ever recycle were asked how often they perform various recycling behaviours. For Wellington City respondents who recycle, almost all of them generally / always rinse the items listed. They are also more likely than the national sample to rinse each of the items. </a:t>
            </a:r>
          </a:p>
        </p:txBody>
      </p:sp>
      <p:sp>
        <p:nvSpPr>
          <p:cNvPr id="4" name="TextBox 3">
            <a:extLst>
              <a:ext uri="{FF2B5EF4-FFF2-40B4-BE49-F238E27FC236}">
                <a16:creationId xmlns:a16="http://schemas.microsoft.com/office/drawing/2014/main" id="{CA1828BC-5AE7-4A28-84C0-9ED74622FB96}"/>
              </a:ext>
            </a:extLst>
          </p:cNvPr>
          <p:cNvSpPr txBox="1"/>
          <p:nvPr/>
        </p:nvSpPr>
        <p:spPr>
          <a:xfrm>
            <a:off x="0" y="6396335"/>
            <a:ext cx="5788368" cy="461665"/>
          </a:xfrm>
          <a:prstGeom prst="rect">
            <a:avLst/>
          </a:prstGeom>
          <a:noFill/>
        </p:spPr>
        <p:txBody>
          <a:bodyPr wrap="square" rtlCol="0">
            <a:spAutoFit/>
          </a:bodyPr>
          <a:lstStyle/>
          <a:p>
            <a:r>
              <a:rPr lang="en-NZ" sz="1200" dirty="0"/>
              <a:t>Base: All who recycle, excl. those who never use / recycle each item</a:t>
            </a:r>
          </a:p>
          <a:p>
            <a:r>
              <a:rPr lang="en-NZ" sz="1200" dirty="0"/>
              <a:t>Source: C6</a:t>
            </a:r>
          </a:p>
        </p:txBody>
      </p:sp>
      <p:graphicFrame>
        <p:nvGraphicFramePr>
          <p:cNvPr id="5" name="Chart 4">
            <a:extLst>
              <a:ext uri="{FF2B5EF4-FFF2-40B4-BE49-F238E27FC236}">
                <a16:creationId xmlns:a16="http://schemas.microsoft.com/office/drawing/2014/main" id="{290D0D40-842F-4CFC-BD6D-FD76A3B8D7FC}"/>
              </a:ext>
            </a:extLst>
          </p:cNvPr>
          <p:cNvGraphicFramePr/>
          <p:nvPr>
            <p:extLst>
              <p:ext uri="{D42A27DB-BD31-4B8C-83A1-F6EECF244321}">
                <p14:modId xmlns:p14="http://schemas.microsoft.com/office/powerpoint/2010/main" val="2275848"/>
              </p:ext>
            </p:extLst>
          </p:nvPr>
        </p:nvGraphicFramePr>
        <p:xfrm>
          <a:off x="576721" y="1785323"/>
          <a:ext cx="9655913" cy="400560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02FE0974-5880-4E96-A888-CC2A5234F819}"/>
              </a:ext>
            </a:extLst>
          </p:cNvPr>
          <p:cNvSpPr txBox="1"/>
          <p:nvPr/>
        </p:nvSpPr>
        <p:spPr>
          <a:xfrm>
            <a:off x="9709092" y="1774838"/>
            <a:ext cx="2762308" cy="253916"/>
          </a:xfrm>
          <a:prstGeom prst="rect">
            <a:avLst/>
          </a:prstGeom>
          <a:noFill/>
        </p:spPr>
        <p:txBody>
          <a:bodyPr wrap="square" rtlCol="0">
            <a:spAutoFit/>
          </a:bodyPr>
          <a:lstStyle/>
          <a:p>
            <a:pPr algn="ctr"/>
            <a:r>
              <a:rPr lang="en-NZ" sz="1050" b="1" dirty="0"/>
              <a:t>% nett always / generally</a:t>
            </a:r>
          </a:p>
        </p:txBody>
      </p:sp>
      <p:graphicFrame>
        <p:nvGraphicFramePr>
          <p:cNvPr id="7" name="Table 6">
            <a:extLst>
              <a:ext uri="{FF2B5EF4-FFF2-40B4-BE49-F238E27FC236}">
                <a16:creationId xmlns:a16="http://schemas.microsoft.com/office/drawing/2014/main" id="{45C23ABB-F32F-4262-B181-78CDD5E29235}"/>
              </a:ext>
            </a:extLst>
          </p:cNvPr>
          <p:cNvGraphicFramePr>
            <a:graphicFrameLocks noGrp="1"/>
          </p:cNvGraphicFramePr>
          <p:nvPr>
            <p:extLst>
              <p:ext uri="{D42A27DB-BD31-4B8C-83A1-F6EECF244321}">
                <p14:modId xmlns:p14="http://schemas.microsoft.com/office/powerpoint/2010/main" val="1832831768"/>
              </p:ext>
            </p:extLst>
          </p:nvPr>
        </p:nvGraphicFramePr>
        <p:xfrm>
          <a:off x="11202016" y="2363258"/>
          <a:ext cx="477481" cy="3369135"/>
        </p:xfrm>
        <a:graphic>
          <a:graphicData uri="http://schemas.openxmlformats.org/drawingml/2006/table">
            <a:tbl>
              <a:tblPr firstRow="1" bandRow="1">
                <a:tableStyleId>{2D5ABB26-0587-4C30-8999-92F81FD0307C}</a:tableStyleId>
              </a:tblPr>
              <a:tblGrid>
                <a:gridCol w="477481">
                  <a:extLst>
                    <a:ext uri="{9D8B030D-6E8A-4147-A177-3AD203B41FA5}">
                      <a16:colId xmlns:a16="http://schemas.microsoft.com/office/drawing/2014/main" val="4055745296"/>
                    </a:ext>
                  </a:extLst>
                </a:gridCol>
              </a:tblGrid>
              <a:tr h="673827">
                <a:tc>
                  <a:txBody>
                    <a:bodyPr/>
                    <a:lstStyle/>
                    <a:p>
                      <a:pPr algn="ctr"/>
                      <a:r>
                        <a:rPr lang="en-NZ" dirty="0"/>
                        <a:t>81</a:t>
                      </a:r>
                    </a:p>
                  </a:txBody>
                  <a:tcPr/>
                </a:tc>
                <a:extLst>
                  <a:ext uri="{0D108BD9-81ED-4DB2-BD59-A6C34878D82A}">
                    <a16:rowId xmlns:a16="http://schemas.microsoft.com/office/drawing/2014/main" val="2668861268"/>
                  </a:ext>
                </a:extLst>
              </a:tr>
              <a:tr h="673827">
                <a:tc>
                  <a:txBody>
                    <a:bodyPr/>
                    <a:lstStyle/>
                    <a:p>
                      <a:pPr algn="ctr"/>
                      <a:r>
                        <a:rPr lang="en-NZ" dirty="0"/>
                        <a:t>82</a:t>
                      </a:r>
                    </a:p>
                  </a:txBody>
                  <a:tcPr/>
                </a:tc>
                <a:extLst>
                  <a:ext uri="{0D108BD9-81ED-4DB2-BD59-A6C34878D82A}">
                    <a16:rowId xmlns:a16="http://schemas.microsoft.com/office/drawing/2014/main" val="4081651683"/>
                  </a:ext>
                </a:extLst>
              </a:tr>
              <a:tr h="673827">
                <a:tc>
                  <a:txBody>
                    <a:bodyPr/>
                    <a:lstStyle/>
                    <a:p>
                      <a:pPr algn="ctr"/>
                      <a:r>
                        <a:rPr lang="en-NZ" dirty="0"/>
                        <a:t>82</a:t>
                      </a:r>
                    </a:p>
                  </a:txBody>
                  <a:tcPr/>
                </a:tc>
                <a:extLst>
                  <a:ext uri="{0D108BD9-81ED-4DB2-BD59-A6C34878D82A}">
                    <a16:rowId xmlns:a16="http://schemas.microsoft.com/office/drawing/2014/main" val="4148388478"/>
                  </a:ext>
                </a:extLst>
              </a:tr>
              <a:tr h="673827">
                <a:tc>
                  <a:txBody>
                    <a:bodyPr/>
                    <a:lstStyle/>
                    <a:p>
                      <a:pPr algn="ctr"/>
                      <a:r>
                        <a:rPr lang="en-NZ" dirty="0"/>
                        <a:t>78</a:t>
                      </a:r>
                    </a:p>
                  </a:txBody>
                  <a:tcPr/>
                </a:tc>
                <a:extLst>
                  <a:ext uri="{0D108BD9-81ED-4DB2-BD59-A6C34878D82A}">
                    <a16:rowId xmlns:a16="http://schemas.microsoft.com/office/drawing/2014/main" val="2329661716"/>
                  </a:ext>
                </a:extLst>
              </a:tr>
              <a:tr h="673827">
                <a:tc>
                  <a:txBody>
                    <a:bodyPr/>
                    <a:lstStyle/>
                    <a:p>
                      <a:pPr algn="ctr"/>
                      <a:r>
                        <a:rPr lang="en-NZ" dirty="0"/>
                        <a:t>70</a:t>
                      </a:r>
                    </a:p>
                  </a:txBody>
                  <a:tcPr/>
                </a:tc>
                <a:extLst>
                  <a:ext uri="{0D108BD9-81ED-4DB2-BD59-A6C34878D82A}">
                    <a16:rowId xmlns:a16="http://schemas.microsoft.com/office/drawing/2014/main" val="1084143221"/>
                  </a:ext>
                </a:extLst>
              </a:tr>
            </a:tbl>
          </a:graphicData>
        </a:graphic>
      </p:graphicFrame>
      <p:graphicFrame>
        <p:nvGraphicFramePr>
          <p:cNvPr id="8" name="Table 7">
            <a:extLst>
              <a:ext uri="{FF2B5EF4-FFF2-40B4-BE49-F238E27FC236}">
                <a16:creationId xmlns:a16="http://schemas.microsoft.com/office/drawing/2014/main" id="{660115A5-3130-4FF9-88AB-CE4B8DE91367}"/>
              </a:ext>
            </a:extLst>
          </p:cNvPr>
          <p:cNvGraphicFramePr>
            <a:graphicFrameLocks noGrp="1"/>
          </p:cNvGraphicFramePr>
          <p:nvPr>
            <p:extLst>
              <p:ext uri="{D42A27DB-BD31-4B8C-83A1-F6EECF244321}">
                <p14:modId xmlns:p14="http://schemas.microsoft.com/office/powerpoint/2010/main" val="69189920"/>
              </p:ext>
            </p:extLst>
          </p:nvPr>
        </p:nvGraphicFramePr>
        <p:xfrm>
          <a:off x="512503" y="2414514"/>
          <a:ext cx="1511013" cy="3190875"/>
        </p:xfrm>
        <a:graphic>
          <a:graphicData uri="http://schemas.openxmlformats.org/drawingml/2006/table">
            <a:tbl>
              <a:tblPr firstRow="1" bandRow="1">
                <a:tableStyleId>{5C22544A-7EE6-4342-B048-85BDC9FD1C3A}</a:tableStyleId>
              </a:tblPr>
              <a:tblGrid>
                <a:gridCol w="1511013">
                  <a:extLst>
                    <a:ext uri="{9D8B030D-6E8A-4147-A177-3AD203B41FA5}">
                      <a16:colId xmlns:a16="http://schemas.microsoft.com/office/drawing/2014/main" val="1735022540"/>
                    </a:ext>
                  </a:extLst>
                </a:gridCol>
              </a:tblGrid>
              <a:tr h="638175">
                <a:tc>
                  <a:txBody>
                    <a:bodyPr/>
                    <a:lstStyle/>
                    <a:p>
                      <a:pPr algn="r"/>
                      <a:r>
                        <a:rPr lang="en-NZ" sz="1100" b="0" dirty="0">
                          <a:solidFill>
                            <a:srgbClr val="5B5C60"/>
                          </a:solidFill>
                        </a:rPr>
                        <a:t>Yoghurt containers </a:t>
                      </a:r>
                    </a:p>
                    <a:p>
                      <a:pPr algn="r"/>
                      <a:r>
                        <a:rPr lang="en-NZ" sz="900" b="0" dirty="0">
                          <a:solidFill>
                            <a:srgbClr val="5B5C60"/>
                          </a:solidFill>
                        </a:rPr>
                        <a:t>(n=254)</a:t>
                      </a:r>
                    </a:p>
                  </a:txBody>
                  <a:tcPr>
                    <a:solidFill>
                      <a:schemeClr val="bg1"/>
                    </a:solidFill>
                  </a:tcPr>
                </a:tc>
                <a:extLst>
                  <a:ext uri="{0D108BD9-81ED-4DB2-BD59-A6C34878D82A}">
                    <a16:rowId xmlns:a16="http://schemas.microsoft.com/office/drawing/2014/main" val="4049588055"/>
                  </a:ext>
                </a:extLst>
              </a:tr>
              <a:tr h="638175">
                <a:tc>
                  <a:txBody>
                    <a:bodyPr/>
                    <a:lstStyle/>
                    <a:p>
                      <a:pPr algn="r"/>
                      <a:r>
                        <a:rPr lang="en-NZ" sz="1100" b="0" dirty="0">
                          <a:solidFill>
                            <a:srgbClr val="5B5C60"/>
                          </a:solidFill>
                        </a:rPr>
                        <a:t>Milk bottles </a:t>
                      </a:r>
                    </a:p>
                    <a:p>
                      <a:pPr algn="r"/>
                      <a:r>
                        <a:rPr lang="en-NZ" sz="900" b="0" dirty="0">
                          <a:solidFill>
                            <a:srgbClr val="5B5C60"/>
                          </a:solidFill>
                        </a:rPr>
                        <a:t>(n=271)</a:t>
                      </a:r>
                    </a:p>
                  </a:txBody>
                  <a:tcPr>
                    <a:solidFill>
                      <a:schemeClr val="bg1"/>
                    </a:solidFill>
                  </a:tcPr>
                </a:tc>
                <a:extLst>
                  <a:ext uri="{0D108BD9-81ED-4DB2-BD59-A6C34878D82A}">
                    <a16:rowId xmlns:a16="http://schemas.microsoft.com/office/drawing/2014/main" val="2223657216"/>
                  </a:ext>
                </a:extLst>
              </a:tr>
              <a:tr h="638175">
                <a:tc>
                  <a:txBody>
                    <a:bodyPr/>
                    <a:lstStyle/>
                    <a:p>
                      <a:pPr algn="r"/>
                      <a:r>
                        <a:rPr lang="en-NZ" sz="1100" b="0" dirty="0">
                          <a:solidFill>
                            <a:srgbClr val="5B5C60"/>
                          </a:solidFill>
                        </a:rPr>
                        <a:t>Tomato sauce bottles </a:t>
                      </a:r>
                    </a:p>
                    <a:p>
                      <a:pPr algn="r"/>
                      <a:r>
                        <a:rPr lang="en-NZ" sz="900" b="0" dirty="0">
                          <a:solidFill>
                            <a:srgbClr val="5B5C60"/>
                          </a:solidFill>
                        </a:rPr>
                        <a:t>(n=257)</a:t>
                      </a:r>
                    </a:p>
                  </a:txBody>
                  <a:tcPr>
                    <a:solidFill>
                      <a:schemeClr val="bg1"/>
                    </a:solidFill>
                  </a:tcPr>
                </a:tc>
                <a:extLst>
                  <a:ext uri="{0D108BD9-81ED-4DB2-BD59-A6C34878D82A}">
                    <a16:rowId xmlns:a16="http://schemas.microsoft.com/office/drawing/2014/main" val="4281563672"/>
                  </a:ext>
                </a:extLst>
              </a:tr>
              <a:tr h="638175">
                <a:tc>
                  <a:txBody>
                    <a:bodyPr/>
                    <a:lstStyle/>
                    <a:p>
                      <a:pPr algn="r"/>
                      <a:r>
                        <a:rPr lang="en-NZ" sz="1100" b="0" dirty="0">
                          <a:solidFill>
                            <a:srgbClr val="5B5C60"/>
                          </a:solidFill>
                        </a:rPr>
                        <a:t>Margarine tubs </a:t>
                      </a:r>
                    </a:p>
                    <a:p>
                      <a:pPr algn="r"/>
                      <a:r>
                        <a:rPr lang="en-NZ" sz="900" b="0" dirty="0">
                          <a:solidFill>
                            <a:srgbClr val="5B5C60"/>
                          </a:solidFill>
                        </a:rPr>
                        <a:t>(n=255)</a:t>
                      </a:r>
                    </a:p>
                  </a:txBody>
                  <a:tcPr>
                    <a:solidFill>
                      <a:schemeClr val="bg1"/>
                    </a:solidFill>
                  </a:tcPr>
                </a:tc>
                <a:extLst>
                  <a:ext uri="{0D108BD9-81ED-4DB2-BD59-A6C34878D82A}">
                    <a16:rowId xmlns:a16="http://schemas.microsoft.com/office/drawing/2014/main" val="1512007624"/>
                  </a:ext>
                </a:extLst>
              </a:tr>
              <a:tr h="638175">
                <a:tc>
                  <a:txBody>
                    <a:bodyPr/>
                    <a:lstStyle/>
                    <a:p>
                      <a:pPr algn="r"/>
                      <a:r>
                        <a:rPr lang="en-NZ" sz="1100" b="0" dirty="0">
                          <a:solidFill>
                            <a:srgbClr val="5B5C60"/>
                          </a:solidFill>
                        </a:rPr>
                        <a:t>Soft drink bottles </a:t>
                      </a:r>
                    </a:p>
                    <a:p>
                      <a:pPr algn="r"/>
                      <a:r>
                        <a:rPr lang="en-NZ" sz="900" b="0" dirty="0">
                          <a:solidFill>
                            <a:srgbClr val="5B5C60"/>
                          </a:solidFill>
                        </a:rPr>
                        <a:t>(n=277)</a:t>
                      </a:r>
                    </a:p>
                  </a:txBody>
                  <a:tcPr>
                    <a:solidFill>
                      <a:schemeClr val="bg1"/>
                    </a:solidFill>
                  </a:tcPr>
                </a:tc>
                <a:extLst>
                  <a:ext uri="{0D108BD9-81ED-4DB2-BD59-A6C34878D82A}">
                    <a16:rowId xmlns:a16="http://schemas.microsoft.com/office/drawing/2014/main" val="3811167938"/>
                  </a:ext>
                </a:extLst>
              </a:tr>
            </a:tbl>
          </a:graphicData>
        </a:graphic>
      </p:graphicFrame>
      <p:sp>
        <p:nvSpPr>
          <p:cNvPr id="9" name="TextBox 8">
            <a:extLst>
              <a:ext uri="{FF2B5EF4-FFF2-40B4-BE49-F238E27FC236}">
                <a16:creationId xmlns:a16="http://schemas.microsoft.com/office/drawing/2014/main" id="{74C4B36E-0822-408C-B169-FFD9681E8C71}"/>
              </a:ext>
            </a:extLst>
          </p:cNvPr>
          <p:cNvSpPr txBox="1"/>
          <p:nvPr/>
        </p:nvSpPr>
        <p:spPr>
          <a:xfrm>
            <a:off x="11090246" y="1999836"/>
            <a:ext cx="701020" cy="369332"/>
          </a:xfrm>
          <a:prstGeom prst="rect">
            <a:avLst/>
          </a:prstGeom>
          <a:noFill/>
        </p:spPr>
        <p:txBody>
          <a:bodyPr wrap="square" rtlCol="0">
            <a:spAutoFit/>
          </a:bodyPr>
          <a:lstStyle/>
          <a:p>
            <a:pPr algn="ctr"/>
            <a:r>
              <a:rPr lang="en-NZ" sz="900" dirty="0"/>
              <a:t>New Zealand</a:t>
            </a:r>
          </a:p>
        </p:txBody>
      </p:sp>
      <p:graphicFrame>
        <p:nvGraphicFramePr>
          <p:cNvPr id="10" name="Table 9">
            <a:extLst>
              <a:ext uri="{FF2B5EF4-FFF2-40B4-BE49-F238E27FC236}">
                <a16:creationId xmlns:a16="http://schemas.microsoft.com/office/drawing/2014/main" id="{19420111-3C92-448B-B85C-275D501F55C4}"/>
              </a:ext>
            </a:extLst>
          </p:cNvPr>
          <p:cNvGraphicFramePr>
            <a:graphicFrameLocks noGrp="1"/>
          </p:cNvGraphicFramePr>
          <p:nvPr>
            <p:extLst>
              <p:ext uri="{D42A27DB-BD31-4B8C-83A1-F6EECF244321}">
                <p14:modId xmlns:p14="http://schemas.microsoft.com/office/powerpoint/2010/main" val="2908319147"/>
              </p:ext>
            </p:extLst>
          </p:nvPr>
        </p:nvGraphicFramePr>
        <p:xfrm>
          <a:off x="10519324" y="2363258"/>
          <a:ext cx="477481" cy="3369135"/>
        </p:xfrm>
        <a:graphic>
          <a:graphicData uri="http://schemas.openxmlformats.org/drawingml/2006/table">
            <a:tbl>
              <a:tblPr firstRow="1" bandRow="1">
                <a:tableStyleId>{2D5ABB26-0587-4C30-8999-92F81FD0307C}</a:tableStyleId>
              </a:tblPr>
              <a:tblGrid>
                <a:gridCol w="477481">
                  <a:extLst>
                    <a:ext uri="{9D8B030D-6E8A-4147-A177-3AD203B41FA5}">
                      <a16:colId xmlns:a16="http://schemas.microsoft.com/office/drawing/2014/main" val="4055745296"/>
                    </a:ext>
                  </a:extLst>
                </a:gridCol>
              </a:tblGrid>
              <a:tr h="673827">
                <a:tc>
                  <a:txBody>
                    <a:bodyPr/>
                    <a:lstStyle/>
                    <a:p>
                      <a:pPr algn="ctr"/>
                      <a:r>
                        <a:rPr lang="en-NZ" dirty="0"/>
                        <a:t>91</a:t>
                      </a:r>
                    </a:p>
                  </a:txBody>
                  <a:tcPr/>
                </a:tc>
                <a:extLst>
                  <a:ext uri="{0D108BD9-81ED-4DB2-BD59-A6C34878D82A}">
                    <a16:rowId xmlns:a16="http://schemas.microsoft.com/office/drawing/2014/main" val="2668861268"/>
                  </a:ext>
                </a:extLst>
              </a:tr>
              <a:tr h="673827">
                <a:tc>
                  <a:txBody>
                    <a:bodyPr/>
                    <a:lstStyle/>
                    <a:p>
                      <a:pPr algn="ctr"/>
                      <a:r>
                        <a:rPr lang="en-NZ" dirty="0"/>
                        <a:t>90</a:t>
                      </a:r>
                    </a:p>
                  </a:txBody>
                  <a:tcPr/>
                </a:tc>
                <a:extLst>
                  <a:ext uri="{0D108BD9-81ED-4DB2-BD59-A6C34878D82A}">
                    <a16:rowId xmlns:a16="http://schemas.microsoft.com/office/drawing/2014/main" val="4081651683"/>
                  </a:ext>
                </a:extLst>
              </a:tr>
              <a:tr h="673827">
                <a:tc>
                  <a:txBody>
                    <a:bodyPr/>
                    <a:lstStyle/>
                    <a:p>
                      <a:pPr algn="ctr"/>
                      <a:r>
                        <a:rPr lang="en-NZ" dirty="0"/>
                        <a:t>90</a:t>
                      </a:r>
                    </a:p>
                  </a:txBody>
                  <a:tcPr/>
                </a:tc>
                <a:extLst>
                  <a:ext uri="{0D108BD9-81ED-4DB2-BD59-A6C34878D82A}">
                    <a16:rowId xmlns:a16="http://schemas.microsoft.com/office/drawing/2014/main" val="4148388478"/>
                  </a:ext>
                </a:extLst>
              </a:tr>
              <a:tr h="673827">
                <a:tc>
                  <a:txBody>
                    <a:bodyPr/>
                    <a:lstStyle/>
                    <a:p>
                      <a:pPr algn="ctr"/>
                      <a:r>
                        <a:rPr lang="en-NZ" dirty="0"/>
                        <a:t>85</a:t>
                      </a:r>
                    </a:p>
                  </a:txBody>
                  <a:tcPr/>
                </a:tc>
                <a:extLst>
                  <a:ext uri="{0D108BD9-81ED-4DB2-BD59-A6C34878D82A}">
                    <a16:rowId xmlns:a16="http://schemas.microsoft.com/office/drawing/2014/main" val="2329661716"/>
                  </a:ext>
                </a:extLst>
              </a:tr>
              <a:tr h="673827">
                <a:tc>
                  <a:txBody>
                    <a:bodyPr/>
                    <a:lstStyle/>
                    <a:p>
                      <a:pPr algn="ctr"/>
                      <a:r>
                        <a:rPr lang="en-NZ" dirty="0"/>
                        <a:t>77</a:t>
                      </a:r>
                    </a:p>
                  </a:txBody>
                  <a:tcPr/>
                </a:tc>
                <a:extLst>
                  <a:ext uri="{0D108BD9-81ED-4DB2-BD59-A6C34878D82A}">
                    <a16:rowId xmlns:a16="http://schemas.microsoft.com/office/drawing/2014/main" val="1084143221"/>
                  </a:ext>
                </a:extLst>
              </a:tr>
            </a:tbl>
          </a:graphicData>
        </a:graphic>
      </p:graphicFrame>
      <p:sp>
        <p:nvSpPr>
          <p:cNvPr id="11" name="TextBox 10">
            <a:extLst>
              <a:ext uri="{FF2B5EF4-FFF2-40B4-BE49-F238E27FC236}">
                <a16:creationId xmlns:a16="http://schemas.microsoft.com/office/drawing/2014/main" id="{004F4A75-7357-492A-B85A-AF5D9AC7B196}"/>
              </a:ext>
            </a:extLst>
          </p:cNvPr>
          <p:cNvSpPr txBox="1"/>
          <p:nvPr/>
        </p:nvSpPr>
        <p:spPr>
          <a:xfrm>
            <a:off x="10267360" y="1999836"/>
            <a:ext cx="981408" cy="230832"/>
          </a:xfrm>
          <a:prstGeom prst="rect">
            <a:avLst/>
          </a:prstGeom>
          <a:noFill/>
        </p:spPr>
        <p:txBody>
          <a:bodyPr wrap="square" rtlCol="0">
            <a:spAutoFit/>
          </a:bodyPr>
          <a:lstStyle/>
          <a:p>
            <a:pPr algn="ctr"/>
            <a:r>
              <a:rPr lang="en-NZ" sz="900" dirty="0"/>
              <a:t>Wellington City</a:t>
            </a:r>
          </a:p>
        </p:txBody>
      </p:sp>
      <p:sp>
        <p:nvSpPr>
          <p:cNvPr id="12" name="Rectangle 11">
            <a:extLst>
              <a:ext uri="{FF2B5EF4-FFF2-40B4-BE49-F238E27FC236}">
                <a16:creationId xmlns:a16="http://schemas.microsoft.com/office/drawing/2014/main" id="{4B7A85E9-552D-46F0-8A38-D5D446243FF7}"/>
              </a:ext>
            </a:extLst>
          </p:cNvPr>
          <p:cNvSpPr/>
          <p:nvPr/>
        </p:nvSpPr>
        <p:spPr>
          <a:xfrm>
            <a:off x="0" y="1280241"/>
            <a:ext cx="12192000" cy="46166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TextBox 12">
            <a:extLst>
              <a:ext uri="{FF2B5EF4-FFF2-40B4-BE49-F238E27FC236}">
                <a16:creationId xmlns:a16="http://schemas.microsoft.com/office/drawing/2014/main" id="{4C1DD75D-303B-4579-90FA-C106EBA7A171}"/>
              </a:ext>
            </a:extLst>
          </p:cNvPr>
          <p:cNvSpPr txBox="1"/>
          <p:nvPr/>
        </p:nvSpPr>
        <p:spPr>
          <a:xfrm>
            <a:off x="1368445" y="1354725"/>
            <a:ext cx="8944082" cy="307777"/>
          </a:xfrm>
          <a:prstGeom prst="rect">
            <a:avLst/>
          </a:prstGeom>
          <a:noFill/>
        </p:spPr>
        <p:txBody>
          <a:bodyPr wrap="square" rtlCol="0">
            <a:spAutoFit/>
          </a:bodyPr>
          <a:lstStyle/>
          <a:p>
            <a:pPr algn="ctr"/>
            <a:r>
              <a:rPr lang="en-NZ" sz="1400" b="1" i="1" dirty="0">
                <a:solidFill>
                  <a:schemeClr val="tx1">
                    <a:lumMod val="85000"/>
                    <a:lumOff val="15000"/>
                  </a:schemeClr>
                </a:solidFill>
              </a:rPr>
              <a:t>Do you wash or rinse the following items before you recycle them?</a:t>
            </a:r>
          </a:p>
        </p:txBody>
      </p:sp>
      <p:grpSp>
        <p:nvGrpSpPr>
          <p:cNvPr id="14" name="Group 13">
            <a:extLst>
              <a:ext uri="{FF2B5EF4-FFF2-40B4-BE49-F238E27FC236}">
                <a16:creationId xmlns:a16="http://schemas.microsoft.com/office/drawing/2014/main" id="{29DED907-04B4-4E16-B625-F1C994E5E8F8}"/>
              </a:ext>
            </a:extLst>
          </p:cNvPr>
          <p:cNvGrpSpPr/>
          <p:nvPr/>
        </p:nvGrpSpPr>
        <p:grpSpPr>
          <a:xfrm>
            <a:off x="6096000" y="6507612"/>
            <a:ext cx="4065953" cy="276999"/>
            <a:chOff x="6816170" y="6470673"/>
            <a:chExt cx="4065953" cy="276999"/>
          </a:xfrm>
        </p:grpSpPr>
        <p:sp>
          <p:nvSpPr>
            <p:cNvPr id="15" name="Isosceles Triangle 14">
              <a:extLst>
                <a:ext uri="{FF2B5EF4-FFF2-40B4-BE49-F238E27FC236}">
                  <a16:creationId xmlns:a16="http://schemas.microsoft.com/office/drawing/2014/main" id="{14D60943-239A-4BD0-843B-F7995DBBB983}"/>
                </a:ext>
              </a:extLst>
            </p:cNvPr>
            <p:cNvSpPr/>
            <p:nvPr/>
          </p:nvSpPr>
          <p:spPr>
            <a:xfrm>
              <a:off x="6816170" y="6547413"/>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Isosceles Triangle 15">
              <a:extLst>
                <a:ext uri="{FF2B5EF4-FFF2-40B4-BE49-F238E27FC236}">
                  <a16:creationId xmlns:a16="http://schemas.microsoft.com/office/drawing/2014/main" id="{E61EB03B-F228-4647-8989-EBB0567676BF}"/>
                </a:ext>
              </a:extLst>
            </p:cNvPr>
            <p:cNvSpPr/>
            <p:nvPr/>
          </p:nvSpPr>
          <p:spPr>
            <a:xfrm rot="10800000">
              <a:off x="6933281" y="6549633"/>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TextBox 16">
              <a:extLst>
                <a:ext uri="{FF2B5EF4-FFF2-40B4-BE49-F238E27FC236}">
                  <a16:creationId xmlns:a16="http://schemas.microsoft.com/office/drawing/2014/main" id="{207FDBC6-9ADF-4153-BC33-85E587967A6B}"/>
                </a:ext>
              </a:extLst>
            </p:cNvPr>
            <p:cNvSpPr txBox="1"/>
            <p:nvPr/>
          </p:nvSpPr>
          <p:spPr>
            <a:xfrm>
              <a:off x="7074028" y="6470673"/>
              <a:ext cx="3808095" cy="276999"/>
            </a:xfrm>
            <a:prstGeom prst="rect">
              <a:avLst/>
            </a:prstGeom>
            <a:noFill/>
          </p:spPr>
          <p:txBody>
            <a:bodyPr wrap="square" rtlCol="0">
              <a:spAutoFit/>
            </a:bodyPr>
            <a:lstStyle/>
            <a:p>
              <a:r>
                <a:rPr lang="en-NZ" sz="1200" dirty="0"/>
                <a:t>Significantly higher / lower than New Zealand average</a:t>
              </a:r>
            </a:p>
          </p:txBody>
        </p:sp>
      </p:grpSp>
      <p:sp>
        <p:nvSpPr>
          <p:cNvPr id="18" name="Isosceles Triangle 17">
            <a:extLst>
              <a:ext uri="{FF2B5EF4-FFF2-40B4-BE49-F238E27FC236}">
                <a16:creationId xmlns:a16="http://schemas.microsoft.com/office/drawing/2014/main" id="{4A3D4B63-AB61-4FBD-AA8A-964645DDD415}"/>
              </a:ext>
            </a:extLst>
          </p:cNvPr>
          <p:cNvSpPr/>
          <p:nvPr/>
        </p:nvSpPr>
        <p:spPr>
          <a:xfrm>
            <a:off x="10678165" y="4280059"/>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Isosceles Triangle 18">
            <a:extLst>
              <a:ext uri="{FF2B5EF4-FFF2-40B4-BE49-F238E27FC236}">
                <a16:creationId xmlns:a16="http://schemas.microsoft.com/office/drawing/2014/main" id="{2D5F3B33-A836-4219-BD3E-951CBECFEBBE}"/>
              </a:ext>
            </a:extLst>
          </p:cNvPr>
          <p:cNvSpPr/>
          <p:nvPr/>
        </p:nvSpPr>
        <p:spPr>
          <a:xfrm>
            <a:off x="10678165" y="3612570"/>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Isosceles Triangle 19">
            <a:extLst>
              <a:ext uri="{FF2B5EF4-FFF2-40B4-BE49-F238E27FC236}">
                <a16:creationId xmlns:a16="http://schemas.microsoft.com/office/drawing/2014/main" id="{27080121-D712-467B-858E-83DB6B7DD5FA}"/>
              </a:ext>
            </a:extLst>
          </p:cNvPr>
          <p:cNvSpPr/>
          <p:nvPr/>
        </p:nvSpPr>
        <p:spPr>
          <a:xfrm>
            <a:off x="10678165" y="4937347"/>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Isosceles Triangle 20">
            <a:extLst>
              <a:ext uri="{FF2B5EF4-FFF2-40B4-BE49-F238E27FC236}">
                <a16:creationId xmlns:a16="http://schemas.microsoft.com/office/drawing/2014/main" id="{B1028392-F772-460B-92C5-76E5D4CE826A}"/>
              </a:ext>
            </a:extLst>
          </p:cNvPr>
          <p:cNvSpPr/>
          <p:nvPr/>
        </p:nvSpPr>
        <p:spPr>
          <a:xfrm>
            <a:off x="10678165" y="2955282"/>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Isosceles Triangle 21">
            <a:extLst>
              <a:ext uri="{FF2B5EF4-FFF2-40B4-BE49-F238E27FC236}">
                <a16:creationId xmlns:a16="http://schemas.microsoft.com/office/drawing/2014/main" id="{7572BAF4-07A4-414F-B5EF-311AAA2059A5}"/>
              </a:ext>
            </a:extLst>
          </p:cNvPr>
          <p:cNvSpPr/>
          <p:nvPr/>
        </p:nvSpPr>
        <p:spPr>
          <a:xfrm>
            <a:off x="10685565" y="2299521"/>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3" name="Table 22">
            <a:extLst>
              <a:ext uri="{FF2B5EF4-FFF2-40B4-BE49-F238E27FC236}">
                <a16:creationId xmlns:a16="http://schemas.microsoft.com/office/drawing/2014/main" id="{BF1AB555-7683-45FB-8DD4-F43121E4B3FE}"/>
              </a:ext>
            </a:extLst>
          </p:cNvPr>
          <p:cNvGraphicFramePr>
            <a:graphicFrameLocks noGrp="1"/>
          </p:cNvGraphicFramePr>
          <p:nvPr>
            <p:extLst>
              <p:ext uri="{D42A27DB-BD31-4B8C-83A1-F6EECF244321}">
                <p14:modId xmlns:p14="http://schemas.microsoft.com/office/powerpoint/2010/main" val="1770585348"/>
              </p:ext>
            </p:extLst>
          </p:nvPr>
        </p:nvGraphicFramePr>
        <p:xfrm>
          <a:off x="203199" y="5763558"/>
          <a:ext cx="11747500" cy="457200"/>
        </p:xfrm>
        <a:graphic>
          <a:graphicData uri="http://schemas.openxmlformats.org/drawingml/2006/table">
            <a:tbl>
              <a:tblPr firstRow="1" bandRow="1">
                <a:tableStyleId>{5C22544A-7EE6-4342-B048-85BDC9FD1C3A}</a:tableStyleId>
              </a:tblPr>
              <a:tblGrid>
                <a:gridCol w="2936875">
                  <a:extLst>
                    <a:ext uri="{9D8B030D-6E8A-4147-A177-3AD203B41FA5}">
                      <a16:colId xmlns:a16="http://schemas.microsoft.com/office/drawing/2014/main" val="876302033"/>
                    </a:ext>
                  </a:extLst>
                </a:gridCol>
                <a:gridCol w="2936875">
                  <a:extLst>
                    <a:ext uri="{9D8B030D-6E8A-4147-A177-3AD203B41FA5}">
                      <a16:colId xmlns:a16="http://schemas.microsoft.com/office/drawing/2014/main" val="2948073206"/>
                    </a:ext>
                  </a:extLst>
                </a:gridCol>
                <a:gridCol w="2936875">
                  <a:extLst>
                    <a:ext uri="{9D8B030D-6E8A-4147-A177-3AD203B41FA5}">
                      <a16:colId xmlns:a16="http://schemas.microsoft.com/office/drawing/2014/main" val="2209585519"/>
                    </a:ext>
                  </a:extLst>
                </a:gridCol>
                <a:gridCol w="2936875">
                  <a:extLst>
                    <a:ext uri="{9D8B030D-6E8A-4147-A177-3AD203B41FA5}">
                      <a16:colId xmlns:a16="http://schemas.microsoft.com/office/drawing/2014/main" val="1546931929"/>
                    </a:ext>
                  </a:extLst>
                </a:gridCol>
              </a:tblGrid>
              <a:tr h="370840">
                <a:tc>
                  <a:txBody>
                    <a:bodyPr/>
                    <a:lstStyle/>
                    <a:p>
                      <a:pPr algn="ctr"/>
                      <a:r>
                        <a:rPr lang="en-NZ" sz="1200" b="1" u="sng" kern="1200" dirty="0">
                          <a:solidFill>
                            <a:srgbClr val="5B5C60"/>
                          </a:solidFill>
                          <a:latin typeface="+mn-lt"/>
                          <a:ea typeface="+mn-ea"/>
                          <a:cs typeface="+mn-cs"/>
                        </a:rPr>
                        <a:t>Demographic differences:</a:t>
                      </a:r>
                    </a:p>
                  </a:txBody>
                  <a:tcPr anchor="ctr">
                    <a:lnL w="12700" cap="flat" cmpd="sng" algn="ctr">
                      <a:solidFill>
                        <a:srgbClr val="7F8085"/>
                      </a:solidFill>
                      <a:prstDash val="solid"/>
                      <a:round/>
                      <a:headEnd type="none" w="med" len="med"/>
                      <a:tailEnd type="none" w="med" len="med"/>
                    </a:lnL>
                    <a:lnT w="12700" cap="flat" cmpd="sng" algn="ctr">
                      <a:solidFill>
                        <a:srgbClr val="7F8085"/>
                      </a:solidFill>
                      <a:prstDash val="solid"/>
                      <a:round/>
                      <a:headEnd type="none" w="med" len="med"/>
                      <a:tailEnd type="none" w="med" len="med"/>
                    </a:lnT>
                    <a:lnB w="12700" cap="flat" cmpd="sng" algn="ctr">
                      <a:solidFill>
                        <a:srgbClr val="7F8085"/>
                      </a:solidFill>
                      <a:prstDash val="solid"/>
                      <a:round/>
                      <a:headEnd type="none" w="med" len="med"/>
                      <a:tailEnd type="none" w="med" len="med"/>
                    </a:lnB>
                    <a:solidFill>
                      <a:srgbClr val="F2F2F2"/>
                    </a:solidFill>
                  </a:tcPr>
                </a:tc>
                <a:tc>
                  <a:txBody>
                    <a:bodyPr/>
                    <a:lstStyle/>
                    <a:p>
                      <a:pPr algn="ctr"/>
                      <a:r>
                        <a:rPr lang="en-NZ" sz="1200" b="0" u="none" kern="1200" dirty="0">
                          <a:solidFill>
                            <a:srgbClr val="5B5C60"/>
                          </a:solidFill>
                          <a:latin typeface="+mn-lt"/>
                          <a:ea typeface="+mn-ea"/>
                          <a:cs typeface="+mn-cs"/>
                        </a:rPr>
                        <a:t>Those aged 18-29 are </a:t>
                      </a:r>
                      <a:r>
                        <a:rPr lang="en-NZ" sz="1200" b="1" u="sng" kern="1200" dirty="0">
                          <a:solidFill>
                            <a:srgbClr val="5B5C60"/>
                          </a:solidFill>
                          <a:latin typeface="+mn-lt"/>
                          <a:ea typeface="+mn-ea"/>
                          <a:cs typeface="+mn-cs"/>
                        </a:rPr>
                        <a:t>less</a:t>
                      </a:r>
                      <a:r>
                        <a:rPr lang="en-NZ" sz="1200" b="0" u="none" kern="1200" dirty="0">
                          <a:solidFill>
                            <a:srgbClr val="5B5C60"/>
                          </a:solidFill>
                          <a:latin typeface="+mn-lt"/>
                          <a:ea typeface="+mn-ea"/>
                          <a:cs typeface="+mn-cs"/>
                        </a:rPr>
                        <a:t> likely than average to rinse milk bottles (76% vs. 90%)</a:t>
                      </a:r>
                    </a:p>
                  </a:txBody>
                  <a:tcPr anchor="ctr">
                    <a:lnT w="12700" cap="flat" cmpd="sng" algn="ctr">
                      <a:solidFill>
                        <a:srgbClr val="7F8085"/>
                      </a:solidFill>
                      <a:prstDash val="solid"/>
                      <a:round/>
                      <a:headEnd type="none" w="med" len="med"/>
                      <a:tailEnd type="none" w="med" len="med"/>
                    </a:lnT>
                    <a:lnB w="12700" cap="flat" cmpd="sng" algn="ctr">
                      <a:solidFill>
                        <a:srgbClr val="7F8085"/>
                      </a:solidFill>
                      <a:prstDash val="solid"/>
                      <a:round/>
                      <a:headEnd type="none" w="med" len="med"/>
                      <a:tailEnd type="none" w="med" len="med"/>
                    </a:lnB>
                    <a:solidFill>
                      <a:srgbClr val="F2F2F2"/>
                    </a:solidFill>
                  </a:tcPr>
                </a:tc>
                <a:tc>
                  <a:txBody>
                    <a:bodyPr/>
                    <a:lstStyle/>
                    <a:p>
                      <a:pPr algn="ctr"/>
                      <a:r>
                        <a:rPr lang="en-NZ" sz="1200" b="0" u="none" kern="1200" dirty="0">
                          <a:solidFill>
                            <a:srgbClr val="5B5C60"/>
                          </a:solidFill>
                          <a:latin typeface="+mn-lt"/>
                          <a:ea typeface="+mn-ea"/>
                          <a:cs typeface="+mn-cs"/>
                        </a:rPr>
                        <a:t>Advocates are </a:t>
                      </a:r>
                      <a:r>
                        <a:rPr lang="en-NZ" sz="1200" b="1" u="sng" kern="1200" dirty="0">
                          <a:solidFill>
                            <a:srgbClr val="5B5C60"/>
                          </a:solidFill>
                          <a:latin typeface="+mn-lt"/>
                          <a:ea typeface="+mn-ea"/>
                          <a:cs typeface="+mn-cs"/>
                        </a:rPr>
                        <a:t>more</a:t>
                      </a:r>
                      <a:r>
                        <a:rPr lang="en-NZ" sz="1200" b="0" u="none" kern="1200" dirty="0">
                          <a:solidFill>
                            <a:srgbClr val="5B5C60"/>
                          </a:solidFill>
                          <a:latin typeface="+mn-lt"/>
                          <a:ea typeface="+mn-ea"/>
                          <a:cs typeface="+mn-cs"/>
                        </a:rPr>
                        <a:t> likely than average to rinse soft drink bottles (93% vs. 77%)</a:t>
                      </a:r>
                    </a:p>
                  </a:txBody>
                  <a:tcPr anchor="ctr">
                    <a:lnT w="12700" cap="flat" cmpd="sng" algn="ctr">
                      <a:solidFill>
                        <a:srgbClr val="7F8085"/>
                      </a:solidFill>
                      <a:prstDash val="solid"/>
                      <a:round/>
                      <a:headEnd type="none" w="med" len="med"/>
                      <a:tailEnd type="none" w="med" len="med"/>
                    </a:lnT>
                    <a:lnB w="12700" cap="flat" cmpd="sng" algn="ctr">
                      <a:solidFill>
                        <a:srgbClr val="7F8085"/>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200" b="0" u="none" kern="1200" dirty="0">
                          <a:solidFill>
                            <a:srgbClr val="5B5C60"/>
                          </a:solidFill>
                          <a:latin typeface="+mn-lt"/>
                          <a:ea typeface="+mn-ea"/>
                          <a:cs typeface="+mn-cs"/>
                        </a:rPr>
                        <a:t>Deniers are </a:t>
                      </a:r>
                      <a:r>
                        <a:rPr lang="en-NZ" sz="1200" b="1" u="sng" kern="1200" dirty="0">
                          <a:solidFill>
                            <a:srgbClr val="5B5C60"/>
                          </a:solidFill>
                          <a:latin typeface="+mn-lt"/>
                          <a:ea typeface="+mn-ea"/>
                          <a:cs typeface="+mn-cs"/>
                        </a:rPr>
                        <a:t>less</a:t>
                      </a:r>
                      <a:r>
                        <a:rPr lang="en-NZ" sz="1200" b="0" u="none" kern="1200" dirty="0">
                          <a:solidFill>
                            <a:srgbClr val="5B5C60"/>
                          </a:solidFill>
                          <a:latin typeface="+mn-lt"/>
                          <a:ea typeface="+mn-ea"/>
                          <a:cs typeface="+mn-cs"/>
                        </a:rPr>
                        <a:t> likely than average to rinse soft drink bottles (56% vs. 77%)</a:t>
                      </a:r>
                    </a:p>
                  </a:txBody>
                  <a:tcPr anchor="ctr">
                    <a:lnR w="12700" cap="flat" cmpd="sng" algn="ctr">
                      <a:solidFill>
                        <a:srgbClr val="7F8085"/>
                      </a:solidFill>
                      <a:prstDash val="solid"/>
                      <a:round/>
                      <a:headEnd type="none" w="med" len="med"/>
                      <a:tailEnd type="none" w="med" len="med"/>
                    </a:lnR>
                    <a:lnT w="12700" cap="flat" cmpd="sng" algn="ctr">
                      <a:solidFill>
                        <a:srgbClr val="7F8085"/>
                      </a:solidFill>
                      <a:prstDash val="solid"/>
                      <a:round/>
                      <a:headEnd type="none" w="med" len="med"/>
                      <a:tailEnd type="none" w="med" len="med"/>
                    </a:lnT>
                    <a:lnB w="12700" cap="flat" cmpd="sng" algn="ctr">
                      <a:solidFill>
                        <a:srgbClr val="7F8085"/>
                      </a:solidFill>
                      <a:prstDash val="solid"/>
                      <a:round/>
                      <a:headEnd type="none" w="med" len="med"/>
                      <a:tailEnd type="none" w="med" len="med"/>
                    </a:lnB>
                    <a:solidFill>
                      <a:srgbClr val="F2F2F2"/>
                    </a:solidFill>
                  </a:tcPr>
                </a:tc>
                <a:extLst>
                  <a:ext uri="{0D108BD9-81ED-4DB2-BD59-A6C34878D82A}">
                    <a16:rowId xmlns:a16="http://schemas.microsoft.com/office/drawing/2014/main" val="3356562441"/>
                  </a:ext>
                </a:extLst>
              </a:tr>
            </a:tbl>
          </a:graphicData>
        </a:graphic>
      </p:graphicFrame>
    </p:spTree>
    <p:extLst>
      <p:ext uri="{BB962C8B-B14F-4D97-AF65-F5344CB8AC3E}">
        <p14:creationId xmlns:p14="http://schemas.microsoft.com/office/powerpoint/2010/main" val="3899914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31EBA-C77A-4CBA-9051-EC93353DD0A4}"/>
              </a:ext>
            </a:extLst>
          </p:cNvPr>
          <p:cNvSpPr>
            <a:spLocks noGrp="1"/>
          </p:cNvSpPr>
          <p:nvPr>
            <p:ph type="title"/>
          </p:nvPr>
        </p:nvSpPr>
        <p:spPr/>
        <p:txBody>
          <a:bodyPr>
            <a:noAutofit/>
          </a:bodyPr>
          <a:lstStyle/>
          <a:p>
            <a:pPr>
              <a:lnSpc>
                <a:spcPct val="100000"/>
              </a:lnSpc>
            </a:pPr>
            <a:r>
              <a:rPr lang="en-NZ" sz="1400" dirty="0"/>
              <a:t>REMOVING LIDS FROM RECYCLABLES: </a:t>
            </a:r>
            <a:r>
              <a:rPr lang="en-NZ" sz="1400" b="0" dirty="0"/>
              <a:t>Removing lids is a less common behaviour than rinsing amongst Wellington City respondents (albeit there are relatively high levels of performance). However, they are still more likely than the national sample to remove lids from each of the items. </a:t>
            </a:r>
          </a:p>
        </p:txBody>
      </p:sp>
      <p:graphicFrame>
        <p:nvGraphicFramePr>
          <p:cNvPr id="5" name="Chart 4">
            <a:extLst>
              <a:ext uri="{FF2B5EF4-FFF2-40B4-BE49-F238E27FC236}">
                <a16:creationId xmlns:a16="http://schemas.microsoft.com/office/drawing/2014/main" id="{D2A9F285-C801-4A94-B1C9-B7F3F5598A6B}"/>
              </a:ext>
            </a:extLst>
          </p:cNvPr>
          <p:cNvGraphicFramePr/>
          <p:nvPr/>
        </p:nvGraphicFramePr>
        <p:xfrm>
          <a:off x="550501" y="2490957"/>
          <a:ext cx="9917473" cy="33478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952594EA-AB47-4CE6-A2DC-4B0A2B7660B3}"/>
              </a:ext>
            </a:extLst>
          </p:cNvPr>
          <p:cNvGraphicFramePr>
            <a:graphicFrameLocks noGrp="1"/>
          </p:cNvGraphicFramePr>
          <p:nvPr/>
        </p:nvGraphicFramePr>
        <p:xfrm>
          <a:off x="11164018" y="2645054"/>
          <a:ext cx="477481" cy="2688945"/>
        </p:xfrm>
        <a:graphic>
          <a:graphicData uri="http://schemas.openxmlformats.org/drawingml/2006/table">
            <a:tbl>
              <a:tblPr firstRow="1" bandRow="1">
                <a:tableStyleId>{2D5ABB26-0587-4C30-8999-92F81FD0307C}</a:tableStyleId>
              </a:tblPr>
              <a:tblGrid>
                <a:gridCol w="477481">
                  <a:extLst>
                    <a:ext uri="{9D8B030D-6E8A-4147-A177-3AD203B41FA5}">
                      <a16:colId xmlns:a16="http://schemas.microsoft.com/office/drawing/2014/main" val="4055745296"/>
                    </a:ext>
                  </a:extLst>
                </a:gridCol>
              </a:tblGrid>
              <a:tr h="896315">
                <a:tc>
                  <a:txBody>
                    <a:bodyPr/>
                    <a:lstStyle/>
                    <a:p>
                      <a:pPr algn="ctr"/>
                      <a:r>
                        <a:rPr lang="en-NZ" dirty="0"/>
                        <a:t>66</a:t>
                      </a:r>
                    </a:p>
                  </a:txBody>
                  <a:tcPr anchor="ctr"/>
                </a:tc>
                <a:extLst>
                  <a:ext uri="{0D108BD9-81ED-4DB2-BD59-A6C34878D82A}">
                    <a16:rowId xmlns:a16="http://schemas.microsoft.com/office/drawing/2014/main" val="2668861268"/>
                  </a:ext>
                </a:extLst>
              </a:tr>
              <a:tr h="896315">
                <a:tc>
                  <a:txBody>
                    <a:bodyPr/>
                    <a:lstStyle/>
                    <a:p>
                      <a:pPr algn="ctr"/>
                      <a:r>
                        <a:rPr lang="en-NZ" dirty="0"/>
                        <a:t>56</a:t>
                      </a:r>
                    </a:p>
                  </a:txBody>
                  <a:tcPr anchor="ctr"/>
                </a:tc>
                <a:extLst>
                  <a:ext uri="{0D108BD9-81ED-4DB2-BD59-A6C34878D82A}">
                    <a16:rowId xmlns:a16="http://schemas.microsoft.com/office/drawing/2014/main" val="4081651683"/>
                  </a:ext>
                </a:extLst>
              </a:tr>
              <a:tr h="896315">
                <a:tc>
                  <a:txBody>
                    <a:bodyPr/>
                    <a:lstStyle/>
                    <a:p>
                      <a:pPr algn="ctr"/>
                      <a:r>
                        <a:rPr lang="en-NZ" dirty="0"/>
                        <a:t>56</a:t>
                      </a:r>
                    </a:p>
                  </a:txBody>
                  <a:tcPr anchor="ctr"/>
                </a:tc>
                <a:extLst>
                  <a:ext uri="{0D108BD9-81ED-4DB2-BD59-A6C34878D82A}">
                    <a16:rowId xmlns:a16="http://schemas.microsoft.com/office/drawing/2014/main" val="4148388478"/>
                  </a:ext>
                </a:extLst>
              </a:tr>
            </a:tbl>
          </a:graphicData>
        </a:graphic>
      </p:graphicFrame>
      <p:graphicFrame>
        <p:nvGraphicFramePr>
          <p:cNvPr id="8" name="Table 7">
            <a:extLst>
              <a:ext uri="{FF2B5EF4-FFF2-40B4-BE49-F238E27FC236}">
                <a16:creationId xmlns:a16="http://schemas.microsoft.com/office/drawing/2014/main" id="{B0E2B6B0-7DCA-44CA-9B60-68C95C1B015C}"/>
              </a:ext>
            </a:extLst>
          </p:cNvPr>
          <p:cNvGraphicFramePr>
            <a:graphicFrameLocks noGrp="1"/>
          </p:cNvGraphicFramePr>
          <p:nvPr/>
        </p:nvGraphicFramePr>
        <p:xfrm>
          <a:off x="550500" y="2919063"/>
          <a:ext cx="1223591" cy="2648817"/>
        </p:xfrm>
        <a:graphic>
          <a:graphicData uri="http://schemas.openxmlformats.org/drawingml/2006/table">
            <a:tbl>
              <a:tblPr firstRow="1" bandRow="1">
                <a:tableStyleId>{5C22544A-7EE6-4342-B048-85BDC9FD1C3A}</a:tableStyleId>
              </a:tblPr>
              <a:tblGrid>
                <a:gridCol w="1223591">
                  <a:extLst>
                    <a:ext uri="{9D8B030D-6E8A-4147-A177-3AD203B41FA5}">
                      <a16:colId xmlns:a16="http://schemas.microsoft.com/office/drawing/2014/main" val="1735022540"/>
                    </a:ext>
                  </a:extLst>
                </a:gridCol>
              </a:tblGrid>
              <a:tr h="832982">
                <a:tc>
                  <a:txBody>
                    <a:bodyPr/>
                    <a:lstStyle/>
                    <a:p>
                      <a:pPr algn="r"/>
                      <a:r>
                        <a:rPr lang="en-NZ" sz="1100" b="0" dirty="0">
                          <a:solidFill>
                            <a:srgbClr val="5B5C60"/>
                          </a:solidFill>
                        </a:rPr>
                        <a:t>Wine bottles </a:t>
                      </a:r>
                    </a:p>
                    <a:p>
                      <a:pPr algn="r"/>
                      <a:r>
                        <a:rPr lang="en-NZ" sz="900" b="0" dirty="0">
                          <a:solidFill>
                            <a:srgbClr val="5B5C60"/>
                          </a:solidFill>
                        </a:rPr>
                        <a:t>(n=263)</a:t>
                      </a:r>
                    </a:p>
                  </a:txBody>
                  <a:tcPr>
                    <a:solidFill>
                      <a:schemeClr val="bg1"/>
                    </a:solidFill>
                  </a:tcPr>
                </a:tc>
                <a:extLst>
                  <a:ext uri="{0D108BD9-81ED-4DB2-BD59-A6C34878D82A}">
                    <a16:rowId xmlns:a16="http://schemas.microsoft.com/office/drawing/2014/main" val="4049588055"/>
                  </a:ext>
                </a:extLst>
              </a:tr>
              <a:tr h="982853">
                <a:tc>
                  <a:txBody>
                    <a:bodyPr/>
                    <a:lstStyle/>
                    <a:p>
                      <a:pPr marL="0" algn="r" defTabSz="914400" rtl="0" eaLnBrk="1" latinLnBrk="0" hangingPunct="1"/>
                      <a:r>
                        <a:rPr lang="en-NZ" sz="1100" b="0" kern="1200" dirty="0">
                          <a:solidFill>
                            <a:srgbClr val="5B5C60"/>
                          </a:solidFill>
                          <a:latin typeface="+mn-lt"/>
                          <a:ea typeface="+mn-ea"/>
                          <a:cs typeface="+mn-cs"/>
                        </a:rPr>
                        <a:t>Milk bottles</a:t>
                      </a:r>
                    </a:p>
                    <a:p>
                      <a:pPr algn="r"/>
                      <a:r>
                        <a:rPr lang="en-NZ" sz="800" b="0" dirty="0">
                          <a:solidFill>
                            <a:srgbClr val="5B5C60"/>
                          </a:solidFill>
                        </a:rPr>
                        <a:t>(n=273)</a:t>
                      </a:r>
                    </a:p>
                    <a:p>
                      <a:pPr algn="r"/>
                      <a:endParaRPr lang="en-NZ" sz="900" b="0" dirty="0">
                        <a:solidFill>
                          <a:srgbClr val="5B5C60"/>
                        </a:solidFill>
                      </a:endParaRPr>
                    </a:p>
                  </a:txBody>
                  <a:tcPr>
                    <a:solidFill>
                      <a:schemeClr val="bg1"/>
                    </a:solidFill>
                  </a:tcPr>
                </a:tc>
                <a:extLst>
                  <a:ext uri="{0D108BD9-81ED-4DB2-BD59-A6C34878D82A}">
                    <a16:rowId xmlns:a16="http://schemas.microsoft.com/office/drawing/2014/main" val="2223657216"/>
                  </a:ext>
                </a:extLst>
              </a:tr>
              <a:tr h="832982">
                <a:tc>
                  <a:txBody>
                    <a:bodyPr/>
                    <a:lstStyle/>
                    <a:p>
                      <a:pPr marL="0" algn="r" defTabSz="914400" rtl="0" eaLnBrk="1" latinLnBrk="0" hangingPunct="1"/>
                      <a:r>
                        <a:rPr lang="en-NZ" sz="1100" b="0" kern="1200" dirty="0">
                          <a:solidFill>
                            <a:srgbClr val="5B5C60"/>
                          </a:solidFill>
                          <a:latin typeface="+mn-lt"/>
                          <a:ea typeface="+mn-ea"/>
                          <a:cs typeface="+mn-cs"/>
                        </a:rPr>
                        <a:t>Soft drink bottles </a:t>
                      </a:r>
                    </a:p>
                    <a:p>
                      <a:pPr algn="r"/>
                      <a:r>
                        <a:rPr lang="en-NZ" sz="800" b="0" dirty="0">
                          <a:solidFill>
                            <a:srgbClr val="5B5C60"/>
                          </a:solidFill>
                        </a:rPr>
                        <a:t>(n=277)</a:t>
                      </a:r>
                    </a:p>
                    <a:p>
                      <a:pPr algn="r"/>
                      <a:endParaRPr lang="en-NZ" sz="900" b="0" dirty="0">
                        <a:solidFill>
                          <a:srgbClr val="5B5C60"/>
                        </a:solidFill>
                      </a:endParaRPr>
                    </a:p>
                  </a:txBody>
                  <a:tcPr>
                    <a:solidFill>
                      <a:schemeClr val="bg1"/>
                    </a:solidFill>
                  </a:tcPr>
                </a:tc>
                <a:extLst>
                  <a:ext uri="{0D108BD9-81ED-4DB2-BD59-A6C34878D82A}">
                    <a16:rowId xmlns:a16="http://schemas.microsoft.com/office/drawing/2014/main" val="3811167938"/>
                  </a:ext>
                </a:extLst>
              </a:tr>
            </a:tbl>
          </a:graphicData>
        </a:graphic>
      </p:graphicFrame>
      <p:graphicFrame>
        <p:nvGraphicFramePr>
          <p:cNvPr id="9" name="Table 8">
            <a:extLst>
              <a:ext uri="{FF2B5EF4-FFF2-40B4-BE49-F238E27FC236}">
                <a16:creationId xmlns:a16="http://schemas.microsoft.com/office/drawing/2014/main" id="{FB091D60-0A70-4CC2-B52F-26E74FC4AA7A}"/>
              </a:ext>
            </a:extLst>
          </p:cNvPr>
          <p:cNvGraphicFramePr>
            <a:graphicFrameLocks noGrp="1"/>
          </p:cNvGraphicFramePr>
          <p:nvPr/>
        </p:nvGraphicFramePr>
        <p:xfrm>
          <a:off x="10498498" y="2640324"/>
          <a:ext cx="477481" cy="2688945"/>
        </p:xfrm>
        <a:graphic>
          <a:graphicData uri="http://schemas.openxmlformats.org/drawingml/2006/table">
            <a:tbl>
              <a:tblPr firstRow="1" bandRow="1">
                <a:tableStyleId>{2D5ABB26-0587-4C30-8999-92F81FD0307C}</a:tableStyleId>
              </a:tblPr>
              <a:tblGrid>
                <a:gridCol w="477481">
                  <a:extLst>
                    <a:ext uri="{9D8B030D-6E8A-4147-A177-3AD203B41FA5}">
                      <a16:colId xmlns:a16="http://schemas.microsoft.com/office/drawing/2014/main" val="4055745296"/>
                    </a:ext>
                  </a:extLst>
                </a:gridCol>
              </a:tblGrid>
              <a:tr h="896315">
                <a:tc>
                  <a:txBody>
                    <a:bodyPr/>
                    <a:lstStyle/>
                    <a:p>
                      <a:pPr algn="ctr"/>
                      <a:r>
                        <a:rPr lang="en-NZ" dirty="0"/>
                        <a:t>74</a:t>
                      </a:r>
                    </a:p>
                  </a:txBody>
                  <a:tcPr anchor="ctr"/>
                </a:tc>
                <a:extLst>
                  <a:ext uri="{0D108BD9-81ED-4DB2-BD59-A6C34878D82A}">
                    <a16:rowId xmlns:a16="http://schemas.microsoft.com/office/drawing/2014/main" val="2668861268"/>
                  </a:ext>
                </a:extLst>
              </a:tr>
              <a:tr h="896315">
                <a:tc>
                  <a:txBody>
                    <a:bodyPr/>
                    <a:lstStyle/>
                    <a:p>
                      <a:pPr algn="ctr"/>
                      <a:r>
                        <a:rPr lang="en-NZ" dirty="0"/>
                        <a:t>64</a:t>
                      </a:r>
                    </a:p>
                  </a:txBody>
                  <a:tcPr anchor="ctr"/>
                </a:tc>
                <a:extLst>
                  <a:ext uri="{0D108BD9-81ED-4DB2-BD59-A6C34878D82A}">
                    <a16:rowId xmlns:a16="http://schemas.microsoft.com/office/drawing/2014/main" val="4081651683"/>
                  </a:ext>
                </a:extLst>
              </a:tr>
              <a:tr h="896315">
                <a:tc>
                  <a:txBody>
                    <a:bodyPr/>
                    <a:lstStyle/>
                    <a:p>
                      <a:pPr algn="ctr"/>
                      <a:r>
                        <a:rPr lang="en-NZ" dirty="0"/>
                        <a:t>63</a:t>
                      </a:r>
                    </a:p>
                  </a:txBody>
                  <a:tcPr anchor="ctr"/>
                </a:tc>
                <a:extLst>
                  <a:ext uri="{0D108BD9-81ED-4DB2-BD59-A6C34878D82A}">
                    <a16:rowId xmlns:a16="http://schemas.microsoft.com/office/drawing/2014/main" val="4148388478"/>
                  </a:ext>
                </a:extLst>
              </a:tr>
            </a:tbl>
          </a:graphicData>
        </a:graphic>
      </p:graphicFrame>
      <p:sp>
        <p:nvSpPr>
          <p:cNvPr id="10" name="TextBox 9">
            <a:extLst>
              <a:ext uri="{FF2B5EF4-FFF2-40B4-BE49-F238E27FC236}">
                <a16:creationId xmlns:a16="http://schemas.microsoft.com/office/drawing/2014/main" id="{029A088A-ABBB-4B2E-B80F-7CFF0E6B2156}"/>
              </a:ext>
            </a:extLst>
          </p:cNvPr>
          <p:cNvSpPr txBox="1"/>
          <p:nvPr/>
        </p:nvSpPr>
        <p:spPr>
          <a:xfrm>
            <a:off x="10370648" y="1832411"/>
            <a:ext cx="1441070" cy="577081"/>
          </a:xfrm>
          <a:prstGeom prst="rect">
            <a:avLst/>
          </a:prstGeom>
          <a:noFill/>
        </p:spPr>
        <p:txBody>
          <a:bodyPr wrap="square" rtlCol="0">
            <a:spAutoFit/>
          </a:bodyPr>
          <a:lstStyle/>
          <a:p>
            <a:pPr algn="ctr"/>
            <a:r>
              <a:rPr lang="en-NZ" sz="1050" b="1" dirty="0"/>
              <a:t>Nett </a:t>
            </a:r>
          </a:p>
          <a:p>
            <a:pPr algn="ctr"/>
            <a:r>
              <a:rPr lang="en-NZ" sz="1050" b="1" dirty="0"/>
              <a:t>% always/</a:t>
            </a:r>
          </a:p>
          <a:p>
            <a:pPr algn="ctr"/>
            <a:r>
              <a:rPr lang="en-NZ" sz="1050" b="1" dirty="0"/>
              <a:t>generally</a:t>
            </a:r>
          </a:p>
        </p:txBody>
      </p:sp>
      <p:sp>
        <p:nvSpPr>
          <p:cNvPr id="11" name="TextBox 10">
            <a:extLst>
              <a:ext uri="{FF2B5EF4-FFF2-40B4-BE49-F238E27FC236}">
                <a16:creationId xmlns:a16="http://schemas.microsoft.com/office/drawing/2014/main" id="{25347B19-F4B3-462F-9CC4-11B9CC154F53}"/>
              </a:ext>
            </a:extLst>
          </p:cNvPr>
          <p:cNvSpPr txBox="1"/>
          <p:nvPr/>
        </p:nvSpPr>
        <p:spPr>
          <a:xfrm>
            <a:off x="11164019" y="2409492"/>
            <a:ext cx="593010" cy="369332"/>
          </a:xfrm>
          <a:prstGeom prst="rect">
            <a:avLst/>
          </a:prstGeom>
          <a:noFill/>
        </p:spPr>
        <p:txBody>
          <a:bodyPr wrap="square" rtlCol="0">
            <a:spAutoFit/>
          </a:bodyPr>
          <a:lstStyle/>
          <a:p>
            <a:pPr algn="ctr"/>
            <a:r>
              <a:rPr lang="en-NZ" sz="900" dirty="0"/>
              <a:t>New Zealand</a:t>
            </a:r>
          </a:p>
        </p:txBody>
      </p:sp>
      <p:sp>
        <p:nvSpPr>
          <p:cNvPr id="12" name="TextBox 11">
            <a:extLst>
              <a:ext uri="{FF2B5EF4-FFF2-40B4-BE49-F238E27FC236}">
                <a16:creationId xmlns:a16="http://schemas.microsoft.com/office/drawing/2014/main" id="{F47618A3-A794-473C-943F-0B30A6E9B9C4}"/>
              </a:ext>
            </a:extLst>
          </p:cNvPr>
          <p:cNvSpPr txBox="1"/>
          <p:nvPr/>
        </p:nvSpPr>
        <p:spPr>
          <a:xfrm>
            <a:off x="10370648" y="2409492"/>
            <a:ext cx="814368" cy="369332"/>
          </a:xfrm>
          <a:prstGeom prst="rect">
            <a:avLst/>
          </a:prstGeom>
          <a:noFill/>
        </p:spPr>
        <p:txBody>
          <a:bodyPr wrap="square" rtlCol="0">
            <a:spAutoFit/>
          </a:bodyPr>
          <a:lstStyle/>
          <a:p>
            <a:pPr algn="ctr"/>
            <a:r>
              <a:rPr lang="en-NZ" sz="900" dirty="0"/>
              <a:t>Wellington City</a:t>
            </a:r>
          </a:p>
        </p:txBody>
      </p:sp>
      <p:sp>
        <p:nvSpPr>
          <p:cNvPr id="13" name="TextBox 12">
            <a:extLst>
              <a:ext uri="{FF2B5EF4-FFF2-40B4-BE49-F238E27FC236}">
                <a16:creationId xmlns:a16="http://schemas.microsoft.com/office/drawing/2014/main" id="{699A288E-CBE2-41D6-9679-7304CAD1223A}"/>
              </a:ext>
            </a:extLst>
          </p:cNvPr>
          <p:cNvSpPr txBox="1"/>
          <p:nvPr/>
        </p:nvSpPr>
        <p:spPr>
          <a:xfrm>
            <a:off x="0" y="6396335"/>
            <a:ext cx="5788368" cy="461665"/>
          </a:xfrm>
          <a:prstGeom prst="rect">
            <a:avLst/>
          </a:prstGeom>
          <a:noFill/>
        </p:spPr>
        <p:txBody>
          <a:bodyPr wrap="square" rtlCol="0">
            <a:spAutoFit/>
          </a:bodyPr>
          <a:lstStyle/>
          <a:p>
            <a:r>
              <a:rPr lang="en-NZ" sz="1200" dirty="0"/>
              <a:t>Base: All who recycle, excl. those who never use / recycle each item</a:t>
            </a:r>
          </a:p>
          <a:p>
            <a:r>
              <a:rPr lang="en-NZ" sz="1200" dirty="0"/>
              <a:t>Source: C7</a:t>
            </a:r>
          </a:p>
        </p:txBody>
      </p:sp>
      <p:sp>
        <p:nvSpPr>
          <p:cNvPr id="14" name="Rectangle 13">
            <a:extLst>
              <a:ext uri="{FF2B5EF4-FFF2-40B4-BE49-F238E27FC236}">
                <a16:creationId xmlns:a16="http://schemas.microsoft.com/office/drawing/2014/main" id="{749497E5-CD67-40A7-BCC4-5E5032C25A69}"/>
              </a:ext>
            </a:extLst>
          </p:cNvPr>
          <p:cNvSpPr/>
          <p:nvPr/>
        </p:nvSpPr>
        <p:spPr>
          <a:xfrm>
            <a:off x="0" y="1280241"/>
            <a:ext cx="12192000" cy="46166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TextBox 14">
            <a:extLst>
              <a:ext uri="{FF2B5EF4-FFF2-40B4-BE49-F238E27FC236}">
                <a16:creationId xmlns:a16="http://schemas.microsoft.com/office/drawing/2014/main" id="{2A9583A1-6430-4284-B1A2-2E2FC14D1BF0}"/>
              </a:ext>
            </a:extLst>
          </p:cNvPr>
          <p:cNvSpPr txBox="1"/>
          <p:nvPr/>
        </p:nvSpPr>
        <p:spPr>
          <a:xfrm>
            <a:off x="1368445" y="1354725"/>
            <a:ext cx="8944082" cy="307777"/>
          </a:xfrm>
          <a:prstGeom prst="rect">
            <a:avLst/>
          </a:prstGeom>
          <a:noFill/>
        </p:spPr>
        <p:txBody>
          <a:bodyPr wrap="square" rtlCol="0">
            <a:spAutoFit/>
          </a:bodyPr>
          <a:lstStyle/>
          <a:p>
            <a:pPr algn="ctr"/>
            <a:r>
              <a:rPr lang="en-NZ" sz="1400" b="1" i="1" dirty="0">
                <a:solidFill>
                  <a:schemeClr val="tx1">
                    <a:lumMod val="85000"/>
                    <a:lumOff val="15000"/>
                  </a:schemeClr>
                </a:solidFill>
              </a:rPr>
              <a:t>Do you remove the lid from the following items before putting them in your recycling?</a:t>
            </a:r>
          </a:p>
        </p:txBody>
      </p:sp>
      <p:grpSp>
        <p:nvGrpSpPr>
          <p:cNvPr id="16" name="Group 15">
            <a:extLst>
              <a:ext uri="{FF2B5EF4-FFF2-40B4-BE49-F238E27FC236}">
                <a16:creationId xmlns:a16="http://schemas.microsoft.com/office/drawing/2014/main" id="{2BD55C4C-744B-455C-876E-20470F00D847}"/>
              </a:ext>
            </a:extLst>
          </p:cNvPr>
          <p:cNvGrpSpPr/>
          <p:nvPr/>
        </p:nvGrpSpPr>
        <p:grpSpPr>
          <a:xfrm>
            <a:off x="6096000" y="6507612"/>
            <a:ext cx="4065953" cy="276999"/>
            <a:chOff x="6816170" y="6470673"/>
            <a:chExt cx="4065953" cy="276999"/>
          </a:xfrm>
        </p:grpSpPr>
        <p:sp>
          <p:nvSpPr>
            <p:cNvPr id="17" name="Isosceles Triangle 16">
              <a:extLst>
                <a:ext uri="{FF2B5EF4-FFF2-40B4-BE49-F238E27FC236}">
                  <a16:creationId xmlns:a16="http://schemas.microsoft.com/office/drawing/2014/main" id="{F99702B0-4129-4EAF-A7F7-99402636D215}"/>
                </a:ext>
              </a:extLst>
            </p:cNvPr>
            <p:cNvSpPr/>
            <p:nvPr/>
          </p:nvSpPr>
          <p:spPr>
            <a:xfrm>
              <a:off x="6816170" y="6547413"/>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Isosceles Triangle 17">
              <a:extLst>
                <a:ext uri="{FF2B5EF4-FFF2-40B4-BE49-F238E27FC236}">
                  <a16:creationId xmlns:a16="http://schemas.microsoft.com/office/drawing/2014/main" id="{659DC3EC-7C40-4E50-916A-B62E9F584BCC}"/>
                </a:ext>
              </a:extLst>
            </p:cNvPr>
            <p:cNvSpPr/>
            <p:nvPr/>
          </p:nvSpPr>
          <p:spPr>
            <a:xfrm rot="10800000">
              <a:off x="6933281" y="6549633"/>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TextBox 18">
              <a:extLst>
                <a:ext uri="{FF2B5EF4-FFF2-40B4-BE49-F238E27FC236}">
                  <a16:creationId xmlns:a16="http://schemas.microsoft.com/office/drawing/2014/main" id="{626B152B-04D6-4B51-B3E4-BA9793B8B3C7}"/>
                </a:ext>
              </a:extLst>
            </p:cNvPr>
            <p:cNvSpPr txBox="1"/>
            <p:nvPr/>
          </p:nvSpPr>
          <p:spPr>
            <a:xfrm>
              <a:off x="7074028" y="6470673"/>
              <a:ext cx="3808095" cy="276999"/>
            </a:xfrm>
            <a:prstGeom prst="rect">
              <a:avLst/>
            </a:prstGeom>
            <a:noFill/>
          </p:spPr>
          <p:txBody>
            <a:bodyPr wrap="square" rtlCol="0">
              <a:spAutoFit/>
            </a:bodyPr>
            <a:lstStyle/>
            <a:p>
              <a:r>
                <a:rPr lang="en-NZ" sz="1200" dirty="0"/>
                <a:t>Significantly higher / lower than New Zealand average</a:t>
              </a:r>
            </a:p>
          </p:txBody>
        </p:sp>
      </p:grpSp>
      <p:sp>
        <p:nvSpPr>
          <p:cNvPr id="20" name="Isosceles Triangle 19">
            <a:extLst>
              <a:ext uri="{FF2B5EF4-FFF2-40B4-BE49-F238E27FC236}">
                <a16:creationId xmlns:a16="http://schemas.microsoft.com/office/drawing/2014/main" id="{DF0E642D-4657-4AF5-8900-1F63938AC769}"/>
              </a:ext>
            </a:extLst>
          </p:cNvPr>
          <p:cNvSpPr/>
          <p:nvPr/>
        </p:nvSpPr>
        <p:spPr>
          <a:xfrm>
            <a:off x="10697933" y="4564003"/>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Isosceles Triangle 20">
            <a:extLst>
              <a:ext uri="{FF2B5EF4-FFF2-40B4-BE49-F238E27FC236}">
                <a16:creationId xmlns:a16="http://schemas.microsoft.com/office/drawing/2014/main" id="{5753314E-27B7-4870-8353-CA5E99C7FF95}"/>
              </a:ext>
            </a:extLst>
          </p:cNvPr>
          <p:cNvSpPr/>
          <p:nvPr/>
        </p:nvSpPr>
        <p:spPr>
          <a:xfrm>
            <a:off x="10671548" y="3732857"/>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Isosceles Triangle 21">
            <a:extLst>
              <a:ext uri="{FF2B5EF4-FFF2-40B4-BE49-F238E27FC236}">
                <a16:creationId xmlns:a16="http://schemas.microsoft.com/office/drawing/2014/main" id="{D3842791-4AAF-48C0-B0B9-0A4E737F7A5D}"/>
              </a:ext>
            </a:extLst>
          </p:cNvPr>
          <p:cNvSpPr/>
          <p:nvPr/>
        </p:nvSpPr>
        <p:spPr>
          <a:xfrm>
            <a:off x="10670330" y="2781306"/>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962822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F9FDCCE1-1DE5-4B3B-A801-FDD9C8576D26}"/>
              </a:ext>
            </a:extLst>
          </p:cNvPr>
          <p:cNvSpPr/>
          <p:nvPr/>
        </p:nvSpPr>
        <p:spPr>
          <a:xfrm>
            <a:off x="4589721" y="2172964"/>
            <a:ext cx="3012557" cy="3990744"/>
          </a:xfrm>
          <a:prstGeom prst="rect">
            <a:avLst/>
          </a:prstGeom>
          <a:solidFill>
            <a:srgbClr val="C9E4A6"/>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5" name="Rectangle 64">
            <a:extLst>
              <a:ext uri="{FF2B5EF4-FFF2-40B4-BE49-F238E27FC236}">
                <a16:creationId xmlns:a16="http://schemas.microsoft.com/office/drawing/2014/main" id="{896576C8-C09E-4663-B157-66700C7B09B3}"/>
              </a:ext>
            </a:extLst>
          </p:cNvPr>
          <p:cNvSpPr/>
          <p:nvPr/>
        </p:nvSpPr>
        <p:spPr>
          <a:xfrm>
            <a:off x="8604928" y="2186406"/>
            <a:ext cx="3012557" cy="3990744"/>
          </a:xfrm>
          <a:prstGeom prst="rect">
            <a:avLst/>
          </a:prstGeom>
          <a:solidFill>
            <a:srgbClr val="FFF09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6" name="Rectangle 75">
            <a:extLst>
              <a:ext uri="{FF2B5EF4-FFF2-40B4-BE49-F238E27FC236}">
                <a16:creationId xmlns:a16="http://schemas.microsoft.com/office/drawing/2014/main" id="{0D82CDCE-A9C5-41AD-9F5D-20EA528FBE75}"/>
              </a:ext>
            </a:extLst>
          </p:cNvPr>
          <p:cNvSpPr/>
          <p:nvPr/>
        </p:nvSpPr>
        <p:spPr>
          <a:xfrm>
            <a:off x="4596847" y="4195952"/>
            <a:ext cx="3004696" cy="1968489"/>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7" name="Rectangle 76">
            <a:extLst>
              <a:ext uri="{FF2B5EF4-FFF2-40B4-BE49-F238E27FC236}">
                <a16:creationId xmlns:a16="http://schemas.microsoft.com/office/drawing/2014/main" id="{73E250A4-E909-40E1-AECC-59E51BBD432E}"/>
              </a:ext>
            </a:extLst>
          </p:cNvPr>
          <p:cNvSpPr/>
          <p:nvPr/>
        </p:nvSpPr>
        <p:spPr>
          <a:xfrm>
            <a:off x="8622177" y="4208651"/>
            <a:ext cx="3004696" cy="1968489"/>
          </a:xfrm>
          <a:prstGeom prst="rect">
            <a:avLst/>
          </a:prstGeom>
          <a:solidFill>
            <a:srgbClr val="FFF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8" name="Rectangle 47">
            <a:extLst>
              <a:ext uri="{FF2B5EF4-FFF2-40B4-BE49-F238E27FC236}">
                <a16:creationId xmlns:a16="http://schemas.microsoft.com/office/drawing/2014/main" id="{68F19738-E1A7-4854-816B-D0DDC38E091D}"/>
              </a:ext>
            </a:extLst>
          </p:cNvPr>
          <p:cNvSpPr/>
          <p:nvPr/>
        </p:nvSpPr>
        <p:spPr>
          <a:xfrm>
            <a:off x="574515" y="2199847"/>
            <a:ext cx="3012557" cy="3990744"/>
          </a:xfrm>
          <a:prstGeom prst="rect">
            <a:avLst/>
          </a:prstGeom>
          <a:solidFill>
            <a:srgbClr val="5BE0E7"/>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 name="Rectangle 2">
            <a:extLst>
              <a:ext uri="{FF2B5EF4-FFF2-40B4-BE49-F238E27FC236}">
                <a16:creationId xmlns:a16="http://schemas.microsoft.com/office/drawing/2014/main" id="{401B52D0-0973-4FEB-BB3B-B2C9A7006DDB}"/>
              </a:ext>
            </a:extLst>
          </p:cNvPr>
          <p:cNvSpPr/>
          <p:nvPr/>
        </p:nvSpPr>
        <p:spPr>
          <a:xfrm>
            <a:off x="582374" y="4224247"/>
            <a:ext cx="3004696" cy="1968489"/>
          </a:xfrm>
          <a:prstGeom prst="rect">
            <a:avLst/>
          </a:prstGeom>
          <a:solidFill>
            <a:srgbClr val="9AE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1" name="Rectangle 60">
            <a:extLst>
              <a:ext uri="{FF2B5EF4-FFF2-40B4-BE49-F238E27FC236}">
                <a16:creationId xmlns:a16="http://schemas.microsoft.com/office/drawing/2014/main" id="{DFCC8120-7EBE-4200-9AC8-3BA9006FE5A5}"/>
              </a:ext>
            </a:extLst>
          </p:cNvPr>
          <p:cNvSpPr/>
          <p:nvPr/>
        </p:nvSpPr>
        <p:spPr>
          <a:xfrm>
            <a:off x="582374" y="2224013"/>
            <a:ext cx="3012557" cy="447456"/>
          </a:xfrm>
          <a:prstGeom prst="rect">
            <a:avLst/>
          </a:prstGeom>
          <a:solidFill>
            <a:srgbClr val="1CB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9C488EA8-96B6-4395-9EE4-E339513BE0E3}"/>
              </a:ext>
            </a:extLst>
          </p:cNvPr>
          <p:cNvSpPr>
            <a:spLocks noGrp="1"/>
          </p:cNvSpPr>
          <p:nvPr>
            <p:ph type="title"/>
          </p:nvPr>
        </p:nvSpPr>
        <p:spPr>
          <a:xfrm>
            <a:off x="147265" y="-21809"/>
            <a:ext cx="10014688" cy="1436577"/>
          </a:xfrm>
        </p:spPr>
        <p:txBody>
          <a:bodyPr>
            <a:normAutofit/>
          </a:bodyPr>
          <a:lstStyle/>
          <a:p>
            <a:r>
              <a:rPr lang="en-NZ" sz="1400" dirty="0"/>
              <a:t>REMOVING LIDS FROM RECYCLABLES: </a:t>
            </a:r>
            <a:r>
              <a:rPr lang="en-NZ" sz="1400" b="0" dirty="0"/>
              <a:t>Demographic differences</a:t>
            </a:r>
            <a:endParaRPr lang="en-NZ" sz="1600" dirty="0"/>
          </a:p>
        </p:txBody>
      </p:sp>
      <p:sp>
        <p:nvSpPr>
          <p:cNvPr id="5" name="TextBox 4">
            <a:extLst>
              <a:ext uri="{FF2B5EF4-FFF2-40B4-BE49-F238E27FC236}">
                <a16:creationId xmlns:a16="http://schemas.microsoft.com/office/drawing/2014/main" id="{64EE40CE-E03F-4E58-B3EC-3547904E4FD8}"/>
              </a:ext>
            </a:extLst>
          </p:cNvPr>
          <p:cNvSpPr txBox="1"/>
          <p:nvPr/>
        </p:nvSpPr>
        <p:spPr>
          <a:xfrm>
            <a:off x="0" y="6365159"/>
            <a:ext cx="6333688" cy="461665"/>
          </a:xfrm>
          <a:prstGeom prst="rect">
            <a:avLst/>
          </a:prstGeom>
          <a:noFill/>
        </p:spPr>
        <p:txBody>
          <a:bodyPr wrap="square" rtlCol="0">
            <a:spAutoFit/>
          </a:bodyPr>
          <a:lstStyle/>
          <a:p>
            <a:r>
              <a:rPr lang="en-NZ" sz="1200" dirty="0"/>
              <a:t>Base: All respondents [Wellington City (n=300)]</a:t>
            </a:r>
          </a:p>
          <a:p>
            <a:r>
              <a:rPr lang="en-NZ" sz="1200" dirty="0"/>
              <a:t>Source: C7</a:t>
            </a:r>
          </a:p>
        </p:txBody>
      </p:sp>
      <p:sp>
        <p:nvSpPr>
          <p:cNvPr id="23" name="Rectangle 22">
            <a:extLst>
              <a:ext uri="{FF2B5EF4-FFF2-40B4-BE49-F238E27FC236}">
                <a16:creationId xmlns:a16="http://schemas.microsoft.com/office/drawing/2014/main" id="{826EFCD3-D5CD-408E-A898-98DE9993B492}"/>
              </a:ext>
            </a:extLst>
          </p:cNvPr>
          <p:cNvSpPr/>
          <p:nvPr/>
        </p:nvSpPr>
        <p:spPr>
          <a:xfrm>
            <a:off x="0" y="1280242"/>
            <a:ext cx="12192000" cy="5644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TextBox 23">
            <a:extLst>
              <a:ext uri="{FF2B5EF4-FFF2-40B4-BE49-F238E27FC236}">
                <a16:creationId xmlns:a16="http://schemas.microsoft.com/office/drawing/2014/main" id="{74D5FF1D-314D-4CF0-9FAB-E0BFFFFA4EFF}"/>
              </a:ext>
            </a:extLst>
          </p:cNvPr>
          <p:cNvSpPr txBox="1"/>
          <p:nvPr/>
        </p:nvSpPr>
        <p:spPr>
          <a:xfrm>
            <a:off x="1741068" y="1352350"/>
            <a:ext cx="8944082" cy="369332"/>
          </a:xfrm>
          <a:prstGeom prst="rect">
            <a:avLst/>
          </a:prstGeom>
          <a:noFill/>
        </p:spPr>
        <p:txBody>
          <a:bodyPr wrap="square" rtlCol="0">
            <a:spAutoFit/>
          </a:bodyPr>
          <a:lstStyle/>
          <a:p>
            <a:pPr lvl="0" algn="ctr"/>
            <a:r>
              <a:rPr lang="en-NZ" b="1" i="1" dirty="0">
                <a:solidFill>
                  <a:prstClr val="black">
                    <a:lumMod val="75000"/>
                    <a:lumOff val="25000"/>
                  </a:prstClr>
                </a:solidFill>
              </a:rPr>
              <a:t>Demographic differences (compared to the Wellington City average)</a:t>
            </a:r>
            <a:endParaRPr lang="en-NZ" b="1" i="1" dirty="0">
              <a:solidFill>
                <a:schemeClr val="tx1">
                  <a:lumMod val="75000"/>
                  <a:lumOff val="25000"/>
                </a:schemeClr>
              </a:solidFill>
            </a:endParaRPr>
          </a:p>
        </p:txBody>
      </p:sp>
      <p:sp>
        <p:nvSpPr>
          <p:cNvPr id="54" name="TextBox 53">
            <a:extLst>
              <a:ext uri="{FF2B5EF4-FFF2-40B4-BE49-F238E27FC236}">
                <a16:creationId xmlns:a16="http://schemas.microsoft.com/office/drawing/2014/main" id="{CA1436B1-A57F-4CA1-833B-F8C26E6814F6}"/>
              </a:ext>
            </a:extLst>
          </p:cNvPr>
          <p:cNvSpPr txBox="1"/>
          <p:nvPr/>
        </p:nvSpPr>
        <p:spPr>
          <a:xfrm>
            <a:off x="121857" y="2316129"/>
            <a:ext cx="3982762" cy="307777"/>
          </a:xfrm>
          <a:prstGeom prst="rect">
            <a:avLst/>
          </a:prstGeom>
          <a:noFill/>
        </p:spPr>
        <p:txBody>
          <a:bodyPr wrap="square" rtlCol="0">
            <a:spAutoFit/>
          </a:bodyPr>
          <a:lstStyle/>
          <a:p>
            <a:pPr algn="ctr"/>
            <a:r>
              <a:rPr lang="en-NZ" sz="1400" b="1" i="1" dirty="0"/>
              <a:t>Wine bottles</a:t>
            </a:r>
          </a:p>
        </p:txBody>
      </p:sp>
      <p:sp>
        <p:nvSpPr>
          <p:cNvPr id="63" name="TextBox 62">
            <a:extLst>
              <a:ext uri="{FF2B5EF4-FFF2-40B4-BE49-F238E27FC236}">
                <a16:creationId xmlns:a16="http://schemas.microsoft.com/office/drawing/2014/main" id="{AF27F5ED-A32B-43AF-A1FC-AF9D159E744E}"/>
              </a:ext>
            </a:extLst>
          </p:cNvPr>
          <p:cNvSpPr txBox="1"/>
          <p:nvPr/>
        </p:nvSpPr>
        <p:spPr>
          <a:xfrm>
            <a:off x="4485483" y="2162241"/>
            <a:ext cx="3982762" cy="307777"/>
          </a:xfrm>
          <a:prstGeom prst="rect">
            <a:avLst/>
          </a:prstGeom>
          <a:noFill/>
        </p:spPr>
        <p:txBody>
          <a:bodyPr wrap="square" rtlCol="0">
            <a:spAutoFit/>
          </a:bodyPr>
          <a:lstStyle/>
          <a:p>
            <a:pPr algn="ctr"/>
            <a:r>
              <a:rPr lang="en-NZ" sz="1400" b="1" i="1" dirty="0"/>
              <a:t>Those aged 18-29</a:t>
            </a:r>
          </a:p>
        </p:txBody>
      </p:sp>
      <p:sp>
        <p:nvSpPr>
          <p:cNvPr id="64" name="Rectangle 63">
            <a:extLst>
              <a:ext uri="{FF2B5EF4-FFF2-40B4-BE49-F238E27FC236}">
                <a16:creationId xmlns:a16="http://schemas.microsoft.com/office/drawing/2014/main" id="{4DA9BD0E-A6CF-4516-80C8-1793FD819CCA}"/>
              </a:ext>
            </a:extLst>
          </p:cNvPr>
          <p:cNvSpPr/>
          <p:nvPr/>
        </p:nvSpPr>
        <p:spPr>
          <a:xfrm>
            <a:off x="4588986" y="2186406"/>
            <a:ext cx="3012557" cy="447456"/>
          </a:xfrm>
          <a:prstGeom prst="rect">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6" name="TextBox 65">
            <a:extLst>
              <a:ext uri="{FF2B5EF4-FFF2-40B4-BE49-F238E27FC236}">
                <a16:creationId xmlns:a16="http://schemas.microsoft.com/office/drawing/2014/main" id="{0456B498-5697-4BD4-AB2E-68DB824D7805}"/>
              </a:ext>
            </a:extLst>
          </p:cNvPr>
          <p:cNvSpPr txBox="1"/>
          <p:nvPr/>
        </p:nvSpPr>
        <p:spPr>
          <a:xfrm>
            <a:off x="8051484" y="2175683"/>
            <a:ext cx="3982762" cy="307777"/>
          </a:xfrm>
          <a:prstGeom prst="rect">
            <a:avLst/>
          </a:prstGeom>
          <a:noFill/>
        </p:spPr>
        <p:txBody>
          <a:bodyPr wrap="square" rtlCol="0">
            <a:spAutoFit/>
          </a:bodyPr>
          <a:lstStyle/>
          <a:p>
            <a:pPr algn="ctr"/>
            <a:r>
              <a:rPr lang="en-NZ" sz="1400" b="1" i="1" dirty="0"/>
              <a:t>Those aged 18-29</a:t>
            </a:r>
          </a:p>
        </p:txBody>
      </p:sp>
      <p:sp>
        <p:nvSpPr>
          <p:cNvPr id="67" name="Rectangle 66">
            <a:extLst>
              <a:ext uri="{FF2B5EF4-FFF2-40B4-BE49-F238E27FC236}">
                <a16:creationId xmlns:a16="http://schemas.microsoft.com/office/drawing/2014/main" id="{C360364E-BF71-4DAD-A9EF-AB5CD0B7F97D}"/>
              </a:ext>
            </a:extLst>
          </p:cNvPr>
          <p:cNvSpPr/>
          <p:nvPr/>
        </p:nvSpPr>
        <p:spPr>
          <a:xfrm>
            <a:off x="8604928" y="2199847"/>
            <a:ext cx="3012557" cy="447455"/>
          </a:xfrm>
          <a:prstGeom prst="rect">
            <a:avLst/>
          </a:prstGeom>
          <a:solidFill>
            <a:srgbClr val="FFD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8" name="TextBox 67">
            <a:extLst>
              <a:ext uri="{FF2B5EF4-FFF2-40B4-BE49-F238E27FC236}">
                <a16:creationId xmlns:a16="http://schemas.microsoft.com/office/drawing/2014/main" id="{D77BE05B-000C-48C9-A647-100D42FA7008}"/>
              </a:ext>
            </a:extLst>
          </p:cNvPr>
          <p:cNvSpPr txBox="1"/>
          <p:nvPr/>
        </p:nvSpPr>
        <p:spPr>
          <a:xfrm>
            <a:off x="4120841" y="2244162"/>
            <a:ext cx="3982762" cy="307777"/>
          </a:xfrm>
          <a:prstGeom prst="rect">
            <a:avLst/>
          </a:prstGeom>
          <a:noFill/>
        </p:spPr>
        <p:txBody>
          <a:bodyPr wrap="square" rtlCol="0">
            <a:spAutoFit/>
          </a:bodyPr>
          <a:lstStyle/>
          <a:p>
            <a:pPr algn="ctr"/>
            <a:r>
              <a:rPr lang="en-NZ" sz="1400" b="1" i="1" dirty="0"/>
              <a:t>Milk bottles</a:t>
            </a:r>
          </a:p>
        </p:txBody>
      </p:sp>
      <p:sp>
        <p:nvSpPr>
          <p:cNvPr id="69" name="TextBox 68">
            <a:extLst>
              <a:ext uri="{FF2B5EF4-FFF2-40B4-BE49-F238E27FC236}">
                <a16:creationId xmlns:a16="http://schemas.microsoft.com/office/drawing/2014/main" id="{3BAC7E36-DC54-4BA8-9513-4FC20A8A3694}"/>
              </a:ext>
            </a:extLst>
          </p:cNvPr>
          <p:cNvSpPr txBox="1"/>
          <p:nvPr/>
        </p:nvSpPr>
        <p:spPr>
          <a:xfrm>
            <a:off x="8207106" y="2269685"/>
            <a:ext cx="3982762" cy="307777"/>
          </a:xfrm>
          <a:prstGeom prst="rect">
            <a:avLst/>
          </a:prstGeom>
          <a:noFill/>
        </p:spPr>
        <p:txBody>
          <a:bodyPr wrap="square" rtlCol="0">
            <a:spAutoFit/>
          </a:bodyPr>
          <a:lstStyle/>
          <a:p>
            <a:pPr algn="ctr"/>
            <a:r>
              <a:rPr lang="en-NZ" sz="1400" b="1" i="1" dirty="0"/>
              <a:t>Soft drink bottles</a:t>
            </a:r>
          </a:p>
        </p:txBody>
      </p:sp>
      <p:sp>
        <p:nvSpPr>
          <p:cNvPr id="70" name="TextBox 69">
            <a:extLst>
              <a:ext uri="{FF2B5EF4-FFF2-40B4-BE49-F238E27FC236}">
                <a16:creationId xmlns:a16="http://schemas.microsoft.com/office/drawing/2014/main" id="{8D431590-991D-4E30-BF99-8A6EB5CA991A}"/>
              </a:ext>
            </a:extLst>
          </p:cNvPr>
          <p:cNvSpPr txBox="1"/>
          <p:nvPr/>
        </p:nvSpPr>
        <p:spPr>
          <a:xfrm>
            <a:off x="582375" y="2753781"/>
            <a:ext cx="3004696" cy="1631216"/>
          </a:xfrm>
          <a:prstGeom prst="rect">
            <a:avLst/>
          </a:prstGeom>
          <a:noFill/>
        </p:spPr>
        <p:txBody>
          <a:bodyPr wrap="square" rtlCol="0">
            <a:spAutoFit/>
          </a:bodyPr>
          <a:lstStyle/>
          <a:p>
            <a:pPr algn="ctr"/>
            <a:r>
              <a:rPr lang="en-NZ" sz="1400" dirty="0"/>
              <a:t>Groups </a:t>
            </a:r>
            <a:r>
              <a:rPr lang="en-NZ" sz="1400" b="1" u="sng" dirty="0"/>
              <a:t>more</a:t>
            </a:r>
            <a:r>
              <a:rPr lang="en-NZ" sz="1400" dirty="0"/>
              <a:t> likely than average (74%) to remove lids from wine bottles:</a:t>
            </a:r>
          </a:p>
          <a:p>
            <a:pPr algn="ctr"/>
            <a:endParaRPr lang="en-NZ" sz="1200" dirty="0"/>
          </a:p>
          <a:p>
            <a:pPr marL="171450" indent="-171450">
              <a:buFont typeface="Arial" panose="020B0604020202020204" pitchFamily="34" charset="0"/>
              <a:buChar char="•"/>
            </a:pPr>
            <a:r>
              <a:rPr lang="en-NZ" sz="1200" dirty="0"/>
              <a:t>Those very / extremely confident in their recycling ability (83%)</a:t>
            </a:r>
          </a:p>
          <a:p>
            <a:pPr algn="ctr"/>
            <a:endParaRPr lang="en-NZ" sz="1200" dirty="0"/>
          </a:p>
          <a:p>
            <a:pPr algn="ctr"/>
            <a:endParaRPr lang="en-NZ" sz="1200" dirty="0"/>
          </a:p>
          <a:p>
            <a:pPr algn="ctr"/>
            <a:endParaRPr lang="en-NZ" sz="1200" dirty="0"/>
          </a:p>
        </p:txBody>
      </p:sp>
      <p:sp>
        <p:nvSpPr>
          <p:cNvPr id="71" name="TextBox 70">
            <a:extLst>
              <a:ext uri="{FF2B5EF4-FFF2-40B4-BE49-F238E27FC236}">
                <a16:creationId xmlns:a16="http://schemas.microsoft.com/office/drawing/2014/main" id="{07F2E22A-C10B-4A0B-90E4-21538F4522E7}"/>
              </a:ext>
            </a:extLst>
          </p:cNvPr>
          <p:cNvSpPr txBox="1"/>
          <p:nvPr/>
        </p:nvSpPr>
        <p:spPr>
          <a:xfrm>
            <a:off x="4596847" y="2726507"/>
            <a:ext cx="3004696" cy="1261884"/>
          </a:xfrm>
          <a:prstGeom prst="rect">
            <a:avLst/>
          </a:prstGeom>
          <a:noFill/>
        </p:spPr>
        <p:txBody>
          <a:bodyPr wrap="square" rtlCol="0">
            <a:spAutoFit/>
          </a:bodyPr>
          <a:lstStyle/>
          <a:p>
            <a:pPr algn="ctr"/>
            <a:r>
              <a:rPr lang="en-NZ" sz="1400" dirty="0"/>
              <a:t>Groups </a:t>
            </a:r>
            <a:r>
              <a:rPr lang="en-NZ" sz="1400" b="1" u="sng" dirty="0"/>
              <a:t>more</a:t>
            </a:r>
            <a:r>
              <a:rPr lang="en-NZ" sz="1400" dirty="0"/>
              <a:t> likely than average (64%)  to remove lids from milk bottles</a:t>
            </a:r>
            <a:r>
              <a:rPr lang="en-NZ" sz="1200" dirty="0"/>
              <a:t>:</a:t>
            </a:r>
          </a:p>
          <a:p>
            <a:pPr algn="ctr"/>
            <a:endParaRPr lang="en-NZ" sz="1200" dirty="0"/>
          </a:p>
          <a:p>
            <a:pPr marL="171450" indent="-171450">
              <a:buFont typeface="Arial" panose="020B0604020202020204" pitchFamily="34" charset="0"/>
              <a:buChar char="•"/>
            </a:pPr>
            <a:r>
              <a:rPr lang="en-NZ" sz="1200" dirty="0"/>
              <a:t>NZ Europeans / Pākehā (70%)</a:t>
            </a:r>
          </a:p>
          <a:p>
            <a:pPr marL="171450" indent="-171450">
              <a:buFont typeface="Arial" panose="020B0604020202020204" pitchFamily="34" charset="0"/>
              <a:buChar char="•"/>
            </a:pPr>
            <a:r>
              <a:rPr lang="en-NZ" sz="1200" dirty="0"/>
              <a:t>Those very / extremely confident in their recycling ability (70%)</a:t>
            </a:r>
          </a:p>
        </p:txBody>
      </p:sp>
      <p:sp>
        <p:nvSpPr>
          <p:cNvPr id="72" name="TextBox 71">
            <a:extLst>
              <a:ext uri="{FF2B5EF4-FFF2-40B4-BE49-F238E27FC236}">
                <a16:creationId xmlns:a16="http://schemas.microsoft.com/office/drawing/2014/main" id="{6A5C6373-828E-47DF-B721-E6BD3C671ACD}"/>
              </a:ext>
            </a:extLst>
          </p:cNvPr>
          <p:cNvSpPr txBox="1"/>
          <p:nvPr/>
        </p:nvSpPr>
        <p:spPr>
          <a:xfrm>
            <a:off x="8622175" y="2752946"/>
            <a:ext cx="3004697" cy="1261884"/>
          </a:xfrm>
          <a:prstGeom prst="rect">
            <a:avLst/>
          </a:prstGeom>
          <a:noFill/>
        </p:spPr>
        <p:txBody>
          <a:bodyPr wrap="square" rtlCol="0">
            <a:spAutoFit/>
          </a:bodyPr>
          <a:lstStyle/>
          <a:p>
            <a:pPr algn="ctr"/>
            <a:r>
              <a:rPr lang="en-NZ" sz="1400" dirty="0"/>
              <a:t>Groups </a:t>
            </a:r>
            <a:r>
              <a:rPr lang="en-NZ" sz="1400" b="1" u="sng" dirty="0"/>
              <a:t>more</a:t>
            </a:r>
            <a:r>
              <a:rPr lang="en-NZ" sz="1400" dirty="0"/>
              <a:t> likely than average (63%) to remove lids from soft drink bottles:</a:t>
            </a:r>
          </a:p>
          <a:p>
            <a:pPr marL="171450" indent="-171450">
              <a:buFont typeface="Arial" panose="020B0604020202020204" pitchFamily="34" charset="0"/>
              <a:buChar char="•"/>
            </a:pPr>
            <a:endParaRPr lang="en-NZ" sz="1200" dirty="0"/>
          </a:p>
          <a:p>
            <a:pPr marL="171450" indent="-171450">
              <a:buFont typeface="Arial" panose="020B0604020202020204" pitchFamily="34" charset="0"/>
              <a:buChar char="•"/>
            </a:pPr>
            <a:r>
              <a:rPr lang="en-NZ" sz="1200" dirty="0"/>
              <a:t>Attainers (81%)</a:t>
            </a:r>
          </a:p>
          <a:p>
            <a:pPr marL="171450" indent="-171450">
              <a:buFont typeface="Arial" panose="020B0604020202020204" pitchFamily="34" charset="0"/>
              <a:buChar char="•"/>
            </a:pPr>
            <a:r>
              <a:rPr lang="en-NZ" sz="1200" dirty="0"/>
              <a:t>Those very / extremely confident in their recycling ability (73%)</a:t>
            </a:r>
          </a:p>
        </p:txBody>
      </p:sp>
      <p:sp>
        <p:nvSpPr>
          <p:cNvPr id="73" name="TextBox 72">
            <a:extLst>
              <a:ext uri="{FF2B5EF4-FFF2-40B4-BE49-F238E27FC236}">
                <a16:creationId xmlns:a16="http://schemas.microsoft.com/office/drawing/2014/main" id="{73566FF2-B73F-4665-9C47-80A4F15FE6D2}"/>
              </a:ext>
            </a:extLst>
          </p:cNvPr>
          <p:cNvSpPr txBox="1"/>
          <p:nvPr/>
        </p:nvSpPr>
        <p:spPr>
          <a:xfrm>
            <a:off x="646786" y="4361235"/>
            <a:ext cx="3004696" cy="1446550"/>
          </a:xfrm>
          <a:prstGeom prst="rect">
            <a:avLst/>
          </a:prstGeom>
          <a:noFill/>
        </p:spPr>
        <p:txBody>
          <a:bodyPr wrap="square" rtlCol="0">
            <a:spAutoFit/>
          </a:bodyPr>
          <a:lstStyle/>
          <a:p>
            <a:pPr algn="ctr"/>
            <a:r>
              <a:rPr lang="en-NZ" sz="1400" dirty="0"/>
              <a:t>Groups </a:t>
            </a:r>
            <a:r>
              <a:rPr lang="en-NZ" sz="1400" b="1" u="sng" dirty="0"/>
              <a:t>less</a:t>
            </a:r>
            <a:r>
              <a:rPr lang="en-NZ" sz="1400" dirty="0"/>
              <a:t> likely than average (74%) to remove lids from wine bottles</a:t>
            </a:r>
            <a:r>
              <a:rPr lang="en-NZ" sz="1200" dirty="0"/>
              <a:t>:</a:t>
            </a:r>
          </a:p>
          <a:p>
            <a:pPr algn="ctr"/>
            <a:endParaRPr lang="en-NZ" sz="1200" dirty="0"/>
          </a:p>
          <a:p>
            <a:pPr marL="171450" indent="-171450">
              <a:buFont typeface="Arial" panose="020B0604020202020204" pitchFamily="34" charset="0"/>
              <a:buChar char="•"/>
            </a:pPr>
            <a:r>
              <a:rPr lang="en-NZ" sz="1200" dirty="0"/>
              <a:t>Pacific peoples (57%)</a:t>
            </a:r>
          </a:p>
          <a:p>
            <a:pPr algn="ctr"/>
            <a:endParaRPr lang="en-NZ" sz="1200" dirty="0"/>
          </a:p>
          <a:p>
            <a:pPr algn="ctr"/>
            <a:endParaRPr lang="en-NZ" sz="1200" dirty="0"/>
          </a:p>
          <a:p>
            <a:pPr algn="ctr"/>
            <a:endParaRPr lang="en-NZ" sz="1200" dirty="0"/>
          </a:p>
        </p:txBody>
      </p:sp>
      <p:sp>
        <p:nvSpPr>
          <p:cNvPr id="74" name="TextBox 73">
            <a:extLst>
              <a:ext uri="{FF2B5EF4-FFF2-40B4-BE49-F238E27FC236}">
                <a16:creationId xmlns:a16="http://schemas.microsoft.com/office/drawing/2014/main" id="{22BBC9DB-27F9-4888-A5D4-9F88CD518A83}"/>
              </a:ext>
            </a:extLst>
          </p:cNvPr>
          <p:cNvSpPr txBox="1"/>
          <p:nvPr/>
        </p:nvSpPr>
        <p:spPr>
          <a:xfrm>
            <a:off x="4661993" y="4305321"/>
            <a:ext cx="3004696" cy="1077218"/>
          </a:xfrm>
          <a:prstGeom prst="rect">
            <a:avLst/>
          </a:prstGeom>
          <a:noFill/>
        </p:spPr>
        <p:txBody>
          <a:bodyPr wrap="square" rtlCol="0">
            <a:spAutoFit/>
          </a:bodyPr>
          <a:lstStyle/>
          <a:p>
            <a:pPr algn="ctr"/>
            <a:r>
              <a:rPr lang="en-NZ" sz="1400" dirty="0"/>
              <a:t>Groups </a:t>
            </a:r>
            <a:r>
              <a:rPr lang="en-NZ" sz="1400" b="1" u="sng" dirty="0"/>
              <a:t>less</a:t>
            </a:r>
            <a:r>
              <a:rPr lang="en-NZ" sz="1400" dirty="0"/>
              <a:t> likely than average (64%)  to remove lids from milk bottles:</a:t>
            </a:r>
          </a:p>
          <a:p>
            <a:pPr algn="ctr"/>
            <a:endParaRPr lang="en-NZ" sz="1200" dirty="0"/>
          </a:p>
          <a:p>
            <a:pPr marL="171450" indent="-171450">
              <a:buFont typeface="Arial" panose="020B0604020202020204" pitchFamily="34" charset="0"/>
              <a:buChar char="•"/>
            </a:pPr>
            <a:r>
              <a:rPr lang="en-NZ" sz="1200" dirty="0"/>
              <a:t>Those with a household income over $100k (55%)</a:t>
            </a:r>
          </a:p>
        </p:txBody>
      </p:sp>
      <p:sp>
        <p:nvSpPr>
          <p:cNvPr id="75" name="TextBox 74">
            <a:extLst>
              <a:ext uri="{FF2B5EF4-FFF2-40B4-BE49-F238E27FC236}">
                <a16:creationId xmlns:a16="http://schemas.microsoft.com/office/drawing/2014/main" id="{8D472572-B3FA-4F0E-8EE7-E904FD80F30A}"/>
              </a:ext>
            </a:extLst>
          </p:cNvPr>
          <p:cNvSpPr txBox="1"/>
          <p:nvPr/>
        </p:nvSpPr>
        <p:spPr>
          <a:xfrm>
            <a:off x="8597068" y="4324403"/>
            <a:ext cx="3004696" cy="1261884"/>
          </a:xfrm>
          <a:prstGeom prst="rect">
            <a:avLst/>
          </a:prstGeom>
          <a:noFill/>
        </p:spPr>
        <p:txBody>
          <a:bodyPr wrap="square" rtlCol="0">
            <a:spAutoFit/>
          </a:bodyPr>
          <a:lstStyle/>
          <a:p>
            <a:pPr algn="ctr"/>
            <a:r>
              <a:rPr lang="en-NZ" sz="1400" dirty="0"/>
              <a:t>Groups </a:t>
            </a:r>
            <a:r>
              <a:rPr lang="en-NZ" sz="1400" b="1" u="sng" dirty="0"/>
              <a:t>less</a:t>
            </a:r>
            <a:r>
              <a:rPr lang="en-NZ" sz="1400" dirty="0"/>
              <a:t> likely than average (63%) to remove lids from soft drink bottles:</a:t>
            </a:r>
          </a:p>
          <a:p>
            <a:pPr algn="ctr"/>
            <a:endParaRPr lang="en-NZ" sz="1200" dirty="0"/>
          </a:p>
          <a:p>
            <a:pPr marL="171450" indent="-171450">
              <a:buFont typeface="Arial" panose="020B0604020202020204" pitchFamily="34" charset="0"/>
              <a:buChar char="•"/>
            </a:pPr>
            <a:r>
              <a:rPr lang="en-NZ" sz="1200" dirty="0"/>
              <a:t>Those with a household income over $100k (54%)</a:t>
            </a:r>
          </a:p>
          <a:p>
            <a:pPr marL="171450" indent="-171450">
              <a:buFont typeface="Arial" panose="020B0604020202020204" pitchFamily="34" charset="0"/>
              <a:buChar char="•"/>
            </a:pPr>
            <a:r>
              <a:rPr lang="en-NZ" sz="1200" dirty="0"/>
              <a:t>Those aged 30-49 (55%)</a:t>
            </a:r>
          </a:p>
        </p:txBody>
      </p:sp>
    </p:spTree>
    <p:extLst>
      <p:ext uri="{BB962C8B-B14F-4D97-AF65-F5344CB8AC3E}">
        <p14:creationId xmlns:p14="http://schemas.microsoft.com/office/powerpoint/2010/main" val="33508949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31EBA-C77A-4CBA-9051-EC93353DD0A4}"/>
              </a:ext>
            </a:extLst>
          </p:cNvPr>
          <p:cNvSpPr>
            <a:spLocks noGrp="1"/>
          </p:cNvSpPr>
          <p:nvPr>
            <p:ph type="title"/>
          </p:nvPr>
        </p:nvSpPr>
        <p:spPr/>
        <p:txBody>
          <a:bodyPr>
            <a:normAutofit/>
          </a:bodyPr>
          <a:lstStyle/>
          <a:p>
            <a:pPr>
              <a:lnSpc>
                <a:spcPct val="100000"/>
              </a:lnSpc>
            </a:pPr>
            <a:r>
              <a:rPr lang="en-NZ" sz="1400" dirty="0"/>
              <a:t>CRUSHING / FLATTENING RECYCLABLES: </a:t>
            </a:r>
            <a:r>
              <a:rPr lang="en-NZ" sz="1400" b="0" dirty="0"/>
              <a:t>The rate of crushing / flattening varies depending on the item (perhaps due to the size each item takes up in recycling bins, or the ease of flattening based on the material). In line with the national figures, most Wellington City respondents flatten cereal boxes, while half crush soft drink bottles or aluminium cans.</a:t>
            </a:r>
          </a:p>
        </p:txBody>
      </p:sp>
      <p:graphicFrame>
        <p:nvGraphicFramePr>
          <p:cNvPr id="7" name="Table 6">
            <a:extLst>
              <a:ext uri="{FF2B5EF4-FFF2-40B4-BE49-F238E27FC236}">
                <a16:creationId xmlns:a16="http://schemas.microsoft.com/office/drawing/2014/main" id="{952594EA-AB47-4CE6-A2DC-4B0A2B7660B3}"/>
              </a:ext>
            </a:extLst>
          </p:cNvPr>
          <p:cNvGraphicFramePr>
            <a:graphicFrameLocks noGrp="1"/>
          </p:cNvGraphicFramePr>
          <p:nvPr/>
        </p:nvGraphicFramePr>
        <p:xfrm>
          <a:off x="11164018" y="2645054"/>
          <a:ext cx="477481" cy="3193770"/>
        </p:xfrm>
        <a:graphic>
          <a:graphicData uri="http://schemas.openxmlformats.org/drawingml/2006/table">
            <a:tbl>
              <a:tblPr firstRow="1" bandRow="1">
                <a:tableStyleId>{2D5ABB26-0587-4C30-8999-92F81FD0307C}</a:tableStyleId>
              </a:tblPr>
              <a:tblGrid>
                <a:gridCol w="477481">
                  <a:extLst>
                    <a:ext uri="{9D8B030D-6E8A-4147-A177-3AD203B41FA5}">
                      <a16:colId xmlns:a16="http://schemas.microsoft.com/office/drawing/2014/main" val="4055745296"/>
                    </a:ext>
                  </a:extLst>
                </a:gridCol>
              </a:tblGrid>
              <a:tr h="1064590">
                <a:tc>
                  <a:txBody>
                    <a:bodyPr/>
                    <a:lstStyle/>
                    <a:p>
                      <a:pPr algn="ctr"/>
                      <a:r>
                        <a:rPr lang="en-NZ" dirty="0"/>
                        <a:t>78</a:t>
                      </a:r>
                    </a:p>
                  </a:txBody>
                  <a:tcPr anchor="ctr"/>
                </a:tc>
                <a:extLst>
                  <a:ext uri="{0D108BD9-81ED-4DB2-BD59-A6C34878D82A}">
                    <a16:rowId xmlns:a16="http://schemas.microsoft.com/office/drawing/2014/main" val="2668861268"/>
                  </a:ext>
                </a:extLst>
              </a:tr>
              <a:tr h="1064590">
                <a:tc>
                  <a:txBody>
                    <a:bodyPr/>
                    <a:lstStyle/>
                    <a:p>
                      <a:pPr algn="ctr"/>
                      <a:r>
                        <a:rPr lang="en-NZ" dirty="0"/>
                        <a:t>46</a:t>
                      </a:r>
                    </a:p>
                  </a:txBody>
                  <a:tcPr anchor="ctr"/>
                </a:tc>
                <a:extLst>
                  <a:ext uri="{0D108BD9-81ED-4DB2-BD59-A6C34878D82A}">
                    <a16:rowId xmlns:a16="http://schemas.microsoft.com/office/drawing/2014/main" val="4081651683"/>
                  </a:ext>
                </a:extLst>
              </a:tr>
              <a:tr h="1064590">
                <a:tc>
                  <a:txBody>
                    <a:bodyPr/>
                    <a:lstStyle/>
                    <a:p>
                      <a:pPr algn="ctr"/>
                      <a:r>
                        <a:rPr lang="en-NZ" dirty="0"/>
                        <a:t>43</a:t>
                      </a:r>
                    </a:p>
                  </a:txBody>
                  <a:tcPr anchor="ctr"/>
                </a:tc>
                <a:extLst>
                  <a:ext uri="{0D108BD9-81ED-4DB2-BD59-A6C34878D82A}">
                    <a16:rowId xmlns:a16="http://schemas.microsoft.com/office/drawing/2014/main" val="4148388478"/>
                  </a:ext>
                </a:extLst>
              </a:tr>
            </a:tbl>
          </a:graphicData>
        </a:graphic>
      </p:graphicFrame>
      <p:graphicFrame>
        <p:nvGraphicFramePr>
          <p:cNvPr id="9" name="Table 8">
            <a:extLst>
              <a:ext uri="{FF2B5EF4-FFF2-40B4-BE49-F238E27FC236}">
                <a16:creationId xmlns:a16="http://schemas.microsoft.com/office/drawing/2014/main" id="{FB091D60-0A70-4CC2-B52F-26E74FC4AA7A}"/>
              </a:ext>
            </a:extLst>
          </p:cNvPr>
          <p:cNvGraphicFramePr>
            <a:graphicFrameLocks noGrp="1"/>
          </p:cNvGraphicFramePr>
          <p:nvPr/>
        </p:nvGraphicFramePr>
        <p:xfrm>
          <a:off x="10498498" y="2640324"/>
          <a:ext cx="477481" cy="3193770"/>
        </p:xfrm>
        <a:graphic>
          <a:graphicData uri="http://schemas.openxmlformats.org/drawingml/2006/table">
            <a:tbl>
              <a:tblPr firstRow="1" bandRow="1">
                <a:tableStyleId>{2D5ABB26-0587-4C30-8999-92F81FD0307C}</a:tableStyleId>
              </a:tblPr>
              <a:tblGrid>
                <a:gridCol w="477481">
                  <a:extLst>
                    <a:ext uri="{9D8B030D-6E8A-4147-A177-3AD203B41FA5}">
                      <a16:colId xmlns:a16="http://schemas.microsoft.com/office/drawing/2014/main" val="4055745296"/>
                    </a:ext>
                  </a:extLst>
                </a:gridCol>
              </a:tblGrid>
              <a:tr h="1064590">
                <a:tc>
                  <a:txBody>
                    <a:bodyPr/>
                    <a:lstStyle/>
                    <a:p>
                      <a:pPr algn="ctr"/>
                      <a:r>
                        <a:rPr lang="en-NZ" dirty="0"/>
                        <a:t>80</a:t>
                      </a:r>
                    </a:p>
                  </a:txBody>
                  <a:tcPr anchor="ctr"/>
                </a:tc>
                <a:extLst>
                  <a:ext uri="{0D108BD9-81ED-4DB2-BD59-A6C34878D82A}">
                    <a16:rowId xmlns:a16="http://schemas.microsoft.com/office/drawing/2014/main" val="2668861268"/>
                  </a:ext>
                </a:extLst>
              </a:tr>
              <a:tr h="1064590">
                <a:tc>
                  <a:txBody>
                    <a:bodyPr/>
                    <a:lstStyle/>
                    <a:p>
                      <a:pPr algn="ctr"/>
                      <a:r>
                        <a:rPr lang="en-NZ" dirty="0"/>
                        <a:t>51</a:t>
                      </a:r>
                    </a:p>
                  </a:txBody>
                  <a:tcPr anchor="ctr"/>
                </a:tc>
                <a:extLst>
                  <a:ext uri="{0D108BD9-81ED-4DB2-BD59-A6C34878D82A}">
                    <a16:rowId xmlns:a16="http://schemas.microsoft.com/office/drawing/2014/main" val="4081651683"/>
                  </a:ext>
                </a:extLst>
              </a:tr>
              <a:tr h="1064590">
                <a:tc>
                  <a:txBody>
                    <a:bodyPr/>
                    <a:lstStyle/>
                    <a:p>
                      <a:pPr algn="ctr"/>
                      <a:r>
                        <a:rPr lang="en-NZ" dirty="0"/>
                        <a:t>47</a:t>
                      </a:r>
                    </a:p>
                  </a:txBody>
                  <a:tcPr anchor="ctr"/>
                </a:tc>
                <a:extLst>
                  <a:ext uri="{0D108BD9-81ED-4DB2-BD59-A6C34878D82A}">
                    <a16:rowId xmlns:a16="http://schemas.microsoft.com/office/drawing/2014/main" val="4148388478"/>
                  </a:ext>
                </a:extLst>
              </a:tr>
            </a:tbl>
          </a:graphicData>
        </a:graphic>
      </p:graphicFrame>
      <p:sp>
        <p:nvSpPr>
          <p:cNvPr id="10" name="TextBox 9">
            <a:extLst>
              <a:ext uri="{FF2B5EF4-FFF2-40B4-BE49-F238E27FC236}">
                <a16:creationId xmlns:a16="http://schemas.microsoft.com/office/drawing/2014/main" id="{029A088A-ABBB-4B2E-B80F-7CFF0E6B2156}"/>
              </a:ext>
            </a:extLst>
          </p:cNvPr>
          <p:cNvSpPr txBox="1"/>
          <p:nvPr/>
        </p:nvSpPr>
        <p:spPr>
          <a:xfrm>
            <a:off x="10370648" y="1832411"/>
            <a:ext cx="1441070" cy="577081"/>
          </a:xfrm>
          <a:prstGeom prst="rect">
            <a:avLst/>
          </a:prstGeom>
          <a:noFill/>
        </p:spPr>
        <p:txBody>
          <a:bodyPr wrap="square" rtlCol="0">
            <a:spAutoFit/>
          </a:bodyPr>
          <a:lstStyle/>
          <a:p>
            <a:pPr algn="ctr"/>
            <a:r>
              <a:rPr lang="en-NZ" sz="1050" b="1" dirty="0"/>
              <a:t>Nett </a:t>
            </a:r>
          </a:p>
          <a:p>
            <a:pPr algn="ctr"/>
            <a:r>
              <a:rPr lang="en-NZ" sz="1050" b="1" dirty="0"/>
              <a:t>% always/</a:t>
            </a:r>
          </a:p>
          <a:p>
            <a:pPr algn="ctr"/>
            <a:r>
              <a:rPr lang="en-NZ" sz="1050" b="1" dirty="0"/>
              <a:t>generally</a:t>
            </a:r>
          </a:p>
        </p:txBody>
      </p:sp>
      <p:sp>
        <p:nvSpPr>
          <p:cNvPr id="11" name="TextBox 10">
            <a:extLst>
              <a:ext uri="{FF2B5EF4-FFF2-40B4-BE49-F238E27FC236}">
                <a16:creationId xmlns:a16="http://schemas.microsoft.com/office/drawing/2014/main" id="{25347B19-F4B3-462F-9CC4-11B9CC154F53}"/>
              </a:ext>
            </a:extLst>
          </p:cNvPr>
          <p:cNvSpPr txBox="1"/>
          <p:nvPr/>
        </p:nvSpPr>
        <p:spPr>
          <a:xfrm>
            <a:off x="11164019" y="2409492"/>
            <a:ext cx="593010" cy="369332"/>
          </a:xfrm>
          <a:prstGeom prst="rect">
            <a:avLst/>
          </a:prstGeom>
          <a:noFill/>
        </p:spPr>
        <p:txBody>
          <a:bodyPr wrap="square" rtlCol="0">
            <a:spAutoFit/>
          </a:bodyPr>
          <a:lstStyle/>
          <a:p>
            <a:pPr algn="ctr"/>
            <a:r>
              <a:rPr lang="en-NZ" sz="900" dirty="0"/>
              <a:t>New Zealand</a:t>
            </a:r>
          </a:p>
        </p:txBody>
      </p:sp>
      <p:sp>
        <p:nvSpPr>
          <p:cNvPr id="12" name="TextBox 11">
            <a:extLst>
              <a:ext uri="{FF2B5EF4-FFF2-40B4-BE49-F238E27FC236}">
                <a16:creationId xmlns:a16="http://schemas.microsoft.com/office/drawing/2014/main" id="{F47618A3-A794-473C-943F-0B30A6E9B9C4}"/>
              </a:ext>
            </a:extLst>
          </p:cNvPr>
          <p:cNvSpPr txBox="1"/>
          <p:nvPr/>
        </p:nvSpPr>
        <p:spPr>
          <a:xfrm>
            <a:off x="10370647" y="2409492"/>
            <a:ext cx="738314" cy="369332"/>
          </a:xfrm>
          <a:prstGeom prst="rect">
            <a:avLst/>
          </a:prstGeom>
          <a:noFill/>
        </p:spPr>
        <p:txBody>
          <a:bodyPr wrap="square" rtlCol="0">
            <a:spAutoFit/>
          </a:bodyPr>
          <a:lstStyle/>
          <a:p>
            <a:pPr algn="ctr"/>
            <a:r>
              <a:rPr lang="en-NZ" sz="900" dirty="0"/>
              <a:t>Wellington City</a:t>
            </a:r>
          </a:p>
        </p:txBody>
      </p:sp>
      <p:graphicFrame>
        <p:nvGraphicFramePr>
          <p:cNvPr id="14" name="Chart 13">
            <a:extLst>
              <a:ext uri="{FF2B5EF4-FFF2-40B4-BE49-F238E27FC236}">
                <a16:creationId xmlns:a16="http://schemas.microsoft.com/office/drawing/2014/main" id="{A81F0118-E1F3-4E5D-93CB-B075C0AEA582}"/>
              </a:ext>
            </a:extLst>
          </p:cNvPr>
          <p:cNvGraphicFramePr/>
          <p:nvPr/>
        </p:nvGraphicFramePr>
        <p:xfrm>
          <a:off x="550501" y="2409491"/>
          <a:ext cx="9708162" cy="39980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Table 16">
            <a:extLst>
              <a:ext uri="{FF2B5EF4-FFF2-40B4-BE49-F238E27FC236}">
                <a16:creationId xmlns:a16="http://schemas.microsoft.com/office/drawing/2014/main" id="{B94711B8-50F7-4933-959A-1EC761C284E9}"/>
              </a:ext>
            </a:extLst>
          </p:cNvPr>
          <p:cNvGraphicFramePr>
            <a:graphicFrameLocks noGrp="1"/>
          </p:cNvGraphicFramePr>
          <p:nvPr>
            <p:extLst>
              <p:ext uri="{D42A27DB-BD31-4B8C-83A1-F6EECF244321}">
                <p14:modId xmlns:p14="http://schemas.microsoft.com/office/powerpoint/2010/main" val="1550144105"/>
              </p:ext>
            </p:extLst>
          </p:nvPr>
        </p:nvGraphicFramePr>
        <p:xfrm>
          <a:off x="509222" y="2867023"/>
          <a:ext cx="1223591" cy="3086102"/>
        </p:xfrm>
        <a:graphic>
          <a:graphicData uri="http://schemas.openxmlformats.org/drawingml/2006/table">
            <a:tbl>
              <a:tblPr firstRow="1" bandRow="1">
                <a:tableStyleId>{5C22544A-7EE6-4342-B048-85BDC9FD1C3A}</a:tableStyleId>
              </a:tblPr>
              <a:tblGrid>
                <a:gridCol w="1223591">
                  <a:extLst>
                    <a:ext uri="{9D8B030D-6E8A-4147-A177-3AD203B41FA5}">
                      <a16:colId xmlns:a16="http://schemas.microsoft.com/office/drawing/2014/main" val="1735022540"/>
                    </a:ext>
                  </a:extLst>
                </a:gridCol>
              </a:tblGrid>
              <a:tr h="1171281">
                <a:tc>
                  <a:txBody>
                    <a:bodyPr/>
                    <a:lstStyle/>
                    <a:p>
                      <a:pPr algn="r"/>
                      <a:r>
                        <a:rPr lang="en-NZ" sz="1100" b="0" dirty="0">
                          <a:solidFill>
                            <a:srgbClr val="5B5C60"/>
                          </a:solidFill>
                        </a:rPr>
                        <a:t>Cereal boxes</a:t>
                      </a:r>
                    </a:p>
                    <a:p>
                      <a:pPr algn="r"/>
                      <a:r>
                        <a:rPr lang="en-NZ" sz="900" b="0" dirty="0">
                          <a:solidFill>
                            <a:srgbClr val="5B5C60"/>
                          </a:solidFill>
                        </a:rPr>
                        <a:t>(n=276)</a:t>
                      </a:r>
                    </a:p>
                  </a:txBody>
                  <a:tcPr>
                    <a:solidFill>
                      <a:schemeClr val="bg1"/>
                    </a:solidFill>
                  </a:tcPr>
                </a:tc>
                <a:extLst>
                  <a:ext uri="{0D108BD9-81ED-4DB2-BD59-A6C34878D82A}">
                    <a16:rowId xmlns:a16="http://schemas.microsoft.com/office/drawing/2014/main" val="4049588055"/>
                  </a:ext>
                </a:extLst>
              </a:tr>
              <a:tr h="1081594">
                <a:tc>
                  <a:txBody>
                    <a:bodyPr/>
                    <a:lstStyle/>
                    <a:p>
                      <a:pPr algn="r"/>
                      <a:r>
                        <a:rPr lang="en-NZ" sz="1100" b="0" dirty="0">
                          <a:solidFill>
                            <a:srgbClr val="5B5C60"/>
                          </a:solidFill>
                        </a:rPr>
                        <a:t>Aluminium cans</a:t>
                      </a:r>
                      <a:r>
                        <a:rPr lang="en-NZ" sz="1100" b="0" baseline="30000" dirty="0">
                          <a:solidFill>
                            <a:srgbClr val="5B5C60"/>
                          </a:solidFill>
                        </a:rPr>
                        <a:t>1</a:t>
                      </a:r>
                      <a:endParaRPr lang="en-NZ" sz="1100" b="0" dirty="0">
                        <a:solidFill>
                          <a:srgbClr val="5B5C60"/>
                        </a:solidFill>
                      </a:endParaRPr>
                    </a:p>
                    <a:p>
                      <a:pPr algn="r"/>
                      <a:r>
                        <a:rPr lang="en-NZ" sz="900" b="0" dirty="0">
                          <a:solidFill>
                            <a:srgbClr val="5B5C60"/>
                          </a:solidFill>
                        </a:rPr>
                        <a:t>(n=274)</a:t>
                      </a:r>
                    </a:p>
                  </a:txBody>
                  <a:tcPr>
                    <a:solidFill>
                      <a:schemeClr val="bg1"/>
                    </a:solidFill>
                  </a:tcPr>
                </a:tc>
                <a:extLst>
                  <a:ext uri="{0D108BD9-81ED-4DB2-BD59-A6C34878D82A}">
                    <a16:rowId xmlns:a16="http://schemas.microsoft.com/office/drawing/2014/main" val="2223657216"/>
                  </a:ext>
                </a:extLst>
              </a:tr>
              <a:tr h="833227">
                <a:tc>
                  <a:txBody>
                    <a:bodyPr/>
                    <a:lstStyle/>
                    <a:p>
                      <a:pPr algn="r"/>
                      <a:r>
                        <a:rPr lang="en-NZ" sz="1100" b="0" dirty="0">
                          <a:solidFill>
                            <a:srgbClr val="5B5C60"/>
                          </a:solidFill>
                        </a:rPr>
                        <a:t>Soft drink bottles</a:t>
                      </a:r>
                    </a:p>
                    <a:p>
                      <a:pPr algn="r"/>
                      <a:r>
                        <a:rPr lang="en-NZ" sz="900" b="0" dirty="0">
                          <a:solidFill>
                            <a:srgbClr val="5B5C60"/>
                          </a:solidFill>
                        </a:rPr>
                        <a:t>(n=277)</a:t>
                      </a:r>
                    </a:p>
                  </a:txBody>
                  <a:tcPr>
                    <a:solidFill>
                      <a:schemeClr val="bg1"/>
                    </a:solidFill>
                  </a:tcPr>
                </a:tc>
                <a:extLst>
                  <a:ext uri="{0D108BD9-81ED-4DB2-BD59-A6C34878D82A}">
                    <a16:rowId xmlns:a16="http://schemas.microsoft.com/office/drawing/2014/main" val="3811167938"/>
                  </a:ext>
                </a:extLst>
              </a:tr>
            </a:tbl>
          </a:graphicData>
        </a:graphic>
      </p:graphicFrame>
      <p:sp>
        <p:nvSpPr>
          <p:cNvPr id="16" name="Rectangle 15">
            <a:extLst>
              <a:ext uri="{FF2B5EF4-FFF2-40B4-BE49-F238E27FC236}">
                <a16:creationId xmlns:a16="http://schemas.microsoft.com/office/drawing/2014/main" id="{A0DB1B21-EC12-4D3B-A24F-7914F3718A76}"/>
              </a:ext>
            </a:extLst>
          </p:cNvPr>
          <p:cNvSpPr/>
          <p:nvPr/>
        </p:nvSpPr>
        <p:spPr>
          <a:xfrm>
            <a:off x="0" y="1280241"/>
            <a:ext cx="12192000" cy="46166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TextBox 17">
            <a:extLst>
              <a:ext uri="{FF2B5EF4-FFF2-40B4-BE49-F238E27FC236}">
                <a16:creationId xmlns:a16="http://schemas.microsoft.com/office/drawing/2014/main" id="{AD8491A1-C00A-4A60-B498-B2C4E4945DFD}"/>
              </a:ext>
            </a:extLst>
          </p:cNvPr>
          <p:cNvSpPr txBox="1"/>
          <p:nvPr/>
        </p:nvSpPr>
        <p:spPr>
          <a:xfrm>
            <a:off x="1368445" y="1354725"/>
            <a:ext cx="8944082" cy="307777"/>
          </a:xfrm>
          <a:prstGeom prst="rect">
            <a:avLst/>
          </a:prstGeom>
          <a:noFill/>
        </p:spPr>
        <p:txBody>
          <a:bodyPr wrap="square" rtlCol="0">
            <a:spAutoFit/>
          </a:bodyPr>
          <a:lstStyle/>
          <a:p>
            <a:pPr algn="ctr"/>
            <a:r>
              <a:rPr lang="en-NZ" sz="1400" b="1" i="1" dirty="0">
                <a:solidFill>
                  <a:schemeClr val="tx1">
                    <a:lumMod val="85000"/>
                    <a:lumOff val="15000"/>
                  </a:schemeClr>
                </a:solidFill>
              </a:rPr>
              <a:t>Do you crush or flatten the following items before putting them in your recycling?</a:t>
            </a:r>
          </a:p>
        </p:txBody>
      </p:sp>
      <p:grpSp>
        <p:nvGrpSpPr>
          <p:cNvPr id="19" name="Group 18">
            <a:extLst>
              <a:ext uri="{FF2B5EF4-FFF2-40B4-BE49-F238E27FC236}">
                <a16:creationId xmlns:a16="http://schemas.microsoft.com/office/drawing/2014/main" id="{810353A5-5642-487A-A62A-6EB9BB949743}"/>
              </a:ext>
            </a:extLst>
          </p:cNvPr>
          <p:cNvGrpSpPr/>
          <p:nvPr/>
        </p:nvGrpSpPr>
        <p:grpSpPr>
          <a:xfrm>
            <a:off x="4826493" y="6396335"/>
            <a:ext cx="4065953" cy="276999"/>
            <a:chOff x="6816170" y="6470673"/>
            <a:chExt cx="4065953" cy="276999"/>
          </a:xfrm>
        </p:grpSpPr>
        <p:sp>
          <p:nvSpPr>
            <p:cNvPr id="20" name="Isosceles Triangle 19">
              <a:extLst>
                <a:ext uri="{FF2B5EF4-FFF2-40B4-BE49-F238E27FC236}">
                  <a16:creationId xmlns:a16="http://schemas.microsoft.com/office/drawing/2014/main" id="{1DCCB8AA-025D-46C1-871A-91C04268D9CA}"/>
                </a:ext>
              </a:extLst>
            </p:cNvPr>
            <p:cNvSpPr/>
            <p:nvPr/>
          </p:nvSpPr>
          <p:spPr>
            <a:xfrm>
              <a:off x="6816170" y="6547413"/>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Isosceles Triangle 20">
              <a:extLst>
                <a:ext uri="{FF2B5EF4-FFF2-40B4-BE49-F238E27FC236}">
                  <a16:creationId xmlns:a16="http://schemas.microsoft.com/office/drawing/2014/main" id="{AFE01721-0309-42FD-935C-30DA0B07CFE1}"/>
                </a:ext>
              </a:extLst>
            </p:cNvPr>
            <p:cNvSpPr/>
            <p:nvPr/>
          </p:nvSpPr>
          <p:spPr>
            <a:xfrm rot="10800000">
              <a:off x="6933281" y="6549633"/>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TextBox 21">
              <a:extLst>
                <a:ext uri="{FF2B5EF4-FFF2-40B4-BE49-F238E27FC236}">
                  <a16:creationId xmlns:a16="http://schemas.microsoft.com/office/drawing/2014/main" id="{CCAC96D3-97FA-4337-A229-CFA8FDF90861}"/>
                </a:ext>
              </a:extLst>
            </p:cNvPr>
            <p:cNvSpPr txBox="1"/>
            <p:nvPr/>
          </p:nvSpPr>
          <p:spPr>
            <a:xfrm>
              <a:off x="7074028" y="6470673"/>
              <a:ext cx="3808095" cy="276999"/>
            </a:xfrm>
            <a:prstGeom prst="rect">
              <a:avLst/>
            </a:prstGeom>
            <a:noFill/>
          </p:spPr>
          <p:txBody>
            <a:bodyPr wrap="square" rtlCol="0">
              <a:spAutoFit/>
            </a:bodyPr>
            <a:lstStyle/>
            <a:p>
              <a:r>
                <a:rPr lang="en-NZ" sz="1200" dirty="0"/>
                <a:t>Significantly higher / lower than New Zealand average</a:t>
              </a:r>
            </a:p>
          </p:txBody>
        </p:sp>
      </p:grpSp>
      <p:sp>
        <p:nvSpPr>
          <p:cNvPr id="23" name="TextBox 22">
            <a:extLst>
              <a:ext uri="{FF2B5EF4-FFF2-40B4-BE49-F238E27FC236}">
                <a16:creationId xmlns:a16="http://schemas.microsoft.com/office/drawing/2014/main" id="{407E4463-4240-4C66-82F2-1FA0B7FC9656}"/>
              </a:ext>
            </a:extLst>
          </p:cNvPr>
          <p:cNvSpPr txBox="1"/>
          <p:nvPr/>
        </p:nvSpPr>
        <p:spPr>
          <a:xfrm>
            <a:off x="0" y="6396335"/>
            <a:ext cx="8263156" cy="430887"/>
          </a:xfrm>
          <a:prstGeom prst="rect">
            <a:avLst/>
          </a:prstGeom>
          <a:noFill/>
        </p:spPr>
        <p:txBody>
          <a:bodyPr wrap="square" rtlCol="0">
            <a:spAutoFit/>
          </a:bodyPr>
          <a:lstStyle/>
          <a:p>
            <a:r>
              <a:rPr lang="en-NZ" sz="1100" dirty="0"/>
              <a:t>Base: All who recycle, excl. those who never use / recycle each item | Source: C9</a:t>
            </a:r>
          </a:p>
          <a:p>
            <a:r>
              <a:rPr lang="en-NZ" sz="1100" baseline="30000" dirty="0"/>
              <a:t>1</a:t>
            </a:r>
            <a:r>
              <a:rPr lang="en-NZ" sz="1100" dirty="0"/>
              <a:t>Crushing aluminium cans has a detrimental effect on their ability to be correctly sorted in a material recovery facility</a:t>
            </a:r>
          </a:p>
        </p:txBody>
      </p:sp>
    </p:spTree>
    <p:extLst>
      <p:ext uri="{BB962C8B-B14F-4D97-AF65-F5344CB8AC3E}">
        <p14:creationId xmlns:p14="http://schemas.microsoft.com/office/powerpoint/2010/main" val="1270966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F9FDCCE1-1DE5-4B3B-A801-FDD9C8576D26}"/>
              </a:ext>
            </a:extLst>
          </p:cNvPr>
          <p:cNvSpPr/>
          <p:nvPr/>
        </p:nvSpPr>
        <p:spPr>
          <a:xfrm>
            <a:off x="4589721" y="2172964"/>
            <a:ext cx="3012557" cy="3990744"/>
          </a:xfrm>
          <a:prstGeom prst="rect">
            <a:avLst/>
          </a:prstGeom>
          <a:solidFill>
            <a:srgbClr val="C9E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5" name="Rectangle 64">
            <a:extLst>
              <a:ext uri="{FF2B5EF4-FFF2-40B4-BE49-F238E27FC236}">
                <a16:creationId xmlns:a16="http://schemas.microsoft.com/office/drawing/2014/main" id="{896576C8-C09E-4663-B157-66700C7B09B3}"/>
              </a:ext>
            </a:extLst>
          </p:cNvPr>
          <p:cNvSpPr/>
          <p:nvPr/>
        </p:nvSpPr>
        <p:spPr>
          <a:xfrm>
            <a:off x="8604928" y="2186406"/>
            <a:ext cx="3012557" cy="3990744"/>
          </a:xfrm>
          <a:prstGeom prst="rect">
            <a:avLst/>
          </a:prstGeom>
          <a:solidFill>
            <a:srgbClr val="FFF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6" name="Rectangle 75">
            <a:extLst>
              <a:ext uri="{FF2B5EF4-FFF2-40B4-BE49-F238E27FC236}">
                <a16:creationId xmlns:a16="http://schemas.microsoft.com/office/drawing/2014/main" id="{0D82CDCE-A9C5-41AD-9F5D-20EA528FBE75}"/>
              </a:ext>
            </a:extLst>
          </p:cNvPr>
          <p:cNvSpPr/>
          <p:nvPr/>
        </p:nvSpPr>
        <p:spPr>
          <a:xfrm>
            <a:off x="4596847" y="4195952"/>
            <a:ext cx="3004696" cy="1968489"/>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8" name="Rectangle 47">
            <a:extLst>
              <a:ext uri="{FF2B5EF4-FFF2-40B4-BE49-F238E27FC236}">
                <a16:creationId xmlns:a16="http://schemas.microsoft.com/office/drawing/2014/main" id="{68F19738-E1A7-4854-816B-D0DDC38E091D}"/>
              </a:ext>
            </a:extLst>
          </p:cNvPr>
          <p:cNvSpPr/>
          <p:nvPr/>
        </p:nvSpPr>
        <p:spPr>
          <a:xfrm>
            <a:off x="574515" y="2199847"/>
            <a:ext cx="3012557" cy="3990744"/>
          </a:xfrm>
          <a:prstGeom prst="rect">
            <a:avLst/>
          </a:prstGeom>
          <a:solidFill>
            <a:srgbClr val="5B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 name="Rectangle 2">
            <a:extLst>
              <a:ext uri="{FF2B5EF4-FFF2-40B4-BE49-F238E27FC236}">
                <a16:creationId xmlns:a16="http://schemas.microsoft.com/office/drawing/2014/main" id="{401B52D0-0973-4FEB-BB3B-B2C9A7006DDB}"/>
              </a:ext>
            </a:extLst>
          </p:cNvPr>
          <p:cNvSpPr/>
          <p:nvPr/>
        </p:nvSpPr>
        <p:spPr>
          <a:xfrm>
            <a:off x="582374" y="4762500"/>
            <a:ext cx="3004696" cy="1430236"/>
          </a:xfrm>
          <a:prstGeom prst="rect">
            <a:avLst/>
          </a:prstGeom>
          <a:solidFill>
            <a:srgbClr val="9AE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1" name="Rectangle 60">
            <a:extLst>
              <a:ext uri="{FF2B5EF4-FFF2-40B4-BE49-F238E27FC236}">
                <a16:creationId xmlns:a16="http://schemas.microsoft.com/office/drawing/2014/main" id="{DFCC8120-7EBE-4200-9AC8-3BA9006FE5A5}"/>
              </a:ext>
            </a:extLst>
          </p:cNvPr>
          <p:cNvSpPr/>
          <p:nvPr/>
        </p:nvSpPr>
        <p:spPr>
          <a:xfrm>
            <a:off x="574514" y="2205633"/>
            <a:ext cx="3012557" cy="447456"/>
          </a:xfrm>
          <a:prstGeom prst="rect">
            <a:avLst/>
          </a:prstGeom>
          <a:solidFill>
            <a:srgbClr val="1CB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9C488EA8-96B6-4395-9EE4-E339513BE0E3}"/>
              </a:ext>
            </a:extLst>
          </p:cNvPr>
          <p:cNvSpPr>
            <a:spLocks noGrp="1"/>
          </p:cNvSpPr>
          <p:nvPr>
            <p:ph type="title"/>
          </p:nvPr>
        </p:nvSpPr>
        <p:spPr>
          <a:xfrm>
            <a:off x="147265" y="-21809"/>
            <a:ext cx="10014688" cy="1436577"/>
          </a:xfrm>
          <a:ln>
            <a:noFill/>
          </a:ln>
        </p:spPr>
        <p:txBody>
          <a:bodyPr>
            <a:normAutofit/>
          </a:bodyPr>
          <a:lstStyle/>
          <a:p>
            <a:r>
              <a:rPr lang="en-NZ" sz="1400" dirty="0"/>
              <a:t>CRUSHING / FLATTENING RECYCLABLES: </a:t>
            </a:r>
            <a:r>
              <a:rPr lang="en-NZ" sz="1400" b="0" dirty="0"/>
              <a:t>Demographic differences</a:t>
            </a:r>
            <a:endParaRPr lang="en-NZ" sz="1600" dirty="0"/>
          </a:p>
        </p:txBody>
      </p:sp>
      <p:sp>
        <p:nvSpPr>
          <p:cNvPr id="23" name="Rectangle 22">
            <a:extLst>
              <a:ext uri="{FF2B5EF4-FFF2-40B4-BE49-F238E27FC236}">
                <a16:creationId xmlns:a16="http://schemas.microsoft.com/office/drawing/2014/main" id="{826EFCD3-D5CD-408E-A898-98DE9993B492}"/>
              </a:ext>
            </a:extLst>
          </p:cNvPr>
          <p:cNvSpPr/>
          <p:nvPr/>
        </p:nvSpPr>
        <p:spPr>
          <a:xfrm>
            <a:off x="0" y="1280242"/>
            <a:ext cx="12192000" cy="5644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TextBox 23">
            <a:extLst>
              <a:ext uri="{FF2B5EF4-FFF2-40B4-BE49-F238E27FC236}">
                <a16:creationId xmlns:a16="http://schemas.microsoft.com/office/drawing/2014/main" id="{74D5FF1D-314D-4CF0-9FAB-E0BFFFFA4EFF}"/>
              </a:ext>
            </a:extLst>
          </p:cNvPr>
          <p:cNvSpPr txBox="1"/>
          <p:nvPr/>
        </p:nvSpPr>
        <p:spPr>
          <a:xfrm>
            <a:off x="1741068" y="1352350"/>
            <a:ext cx="8944082" cy="369332"/>
          </a:xfrm>
          <a:prstGeom prst="rect">
            <a:avLst/>
          </a:prstGeom>
          <a:noFill/>
          <a:ln>
            <a:noFill/>
          </a:ln>
        </p:spPr>
        <p:txBody>
          <a:bodyPr wrap="square" rtlCol="0">
            <a:spAutoFit/>
          </a:bodyPr>
          <a:lstStyle/>
          <a:p>
            <a:pPr lvl="0" algn="ctr"/>
            <a:r>
              <a:rPr lang="en-NZ" b="1" i="1" dirty="0">
                <a:solidFill>
                  <a:prstClr val="black">
                    <a:lumMod val="75000"/>
                    <a:lumOff val="25000"/>
                  </a:prstClr>
                </a:solidFill>
              </a:rPr>
              <a:t>Demographic differences (compared to the Wellington City average)</a:t>
            </a:r>
            <a:endParaRPr lang="en-NZ" b="1" i="1" dirty="0">
              <a:solidFill>
                <a:schemeClr val="tx1">
                  <a:lumMod val="75000"/>
                  <a:lumOff val="25000"/>
                </a:schemeClr>
              </a:solidFill>
            </a:endParaRPr>
          </a:p>
        </p:txBody>
      </p:sp>
      <p:sp>
        <p:nvSpPr>
          <p:cNvPr id="54" name="TextBox 53">
            <a:extLst>
              <a:ext uri="{FF2B5EF4-FFF2-40B4-BE49-F238E27FC236}">
                <a16:creationId xmlns:a16="http://schemas.microsoft.com/office/drawing/2014/main" id="{CA1436B1-A57F-4CA1-833B-F8C26E6814F6}"/>
              </a:ext>
            </a:extLst>
          </p:cNvPr>
          <p:cNvSpPr txBox="1"/>
          <p:nvPr/>
        </p:nvSpPr>
        <p:spPr>
          <a:xfrm>
            <a:off x="104532" y="2293852"/>
            <a:ext cx="3982762" cy="307777"/>
          </a:xfrm>
          <a:prstGeom prst="rect">
            <a:avLst/>
          </a:prstGeom>
          <a:noFill/>
          <a:ln>
            <a:noFill/>
          </a:ln>
        </p:spPr>
        <p:txBody>
          <a:bodyPr wrap="square" rtlCol="0">
            <a:spAutoFit/>
          </a:bodyPr>
          <a:lstStyle/>
          <a:p>
            <a:pPr algn="ctr"/>
            <a:r>
              <a:rPr lang="en-NZ" sz="1400" b="1" i="1" dirty="0"/>
              <a:t>Cereal boxes</a:t>
            </a:r>
          </a:p>
        </p:txBody>
      </p:sp>
      <p:sp>
        <p:nvSpPr>
          <p:cNvPr id="63" name="TextBox 62">
            <a:extLst>
              <a:ext uri="{FF2B5EF4-FFF2-40B4-BE49-F238E27FC236}">
                <a16:creationId xmlns:a16="http://schemas.microsoft.com/office/drawing/2014/main" id="{AF27F5ED-A32B-43AF-A1FC-AF9D159E744E}"/>
              </a:ext>
            </a:extLst>
          </p:cNvPr>
          <p:cNvSpPr txBox="1"/>
          <p:nvPr/>
        </p:nvSpPr>
        <p:spPr>
          <a:xfrm>
            <a:off x="4485483" y="2162241"/>
            <a:ext cx="3982762" cy="307777"/>
          </a:xfrm>
          <a:prstGeom prst="rect">
            <a:avLst/>
          </a:prstGeom>
          <a:noFill/>
          <a:ln>
            <a:noFill/>
          </a:ln>
        </p:spPr>
        <p:txBody>
          <a:bodyPr wrap="square" rtlCol="0">
            <a:spAutoFit/>
          </a:bodyPr>
          <a:lstStyle/>
          <a:p>
            <a:pPr algn="ctr"/>
            <a:r>
              <a:rPr lang="en-NZ" sz="1400" b="1" i="1" dirty="0"/>
              <a:t>Those aged 18-29</a:t>
            </a:r>
          </a:p>
        </p:txBody>
      </p:sp>
      <p:sp>
        <p:nvSpPr>
          <p:cNvPr id="64" name="Rectangle 63">
            <a:extLst>
              <a:ext uri="{FF2B5EF4-FFF2-40B4-BE49-F238E27FC236}">
                <a16:creationId xmlns:a16="http://schemas.microsoft.com/office/drawing/2014/main" id="{4DA9BD0E-A6CF-4516-80C8-1793FD819CCA}"/>
              </a:ext>
            </a:extLst>
          </p:cNvPr>
          <p:cNvSpPr/>
          <p:nvPr/>
        </p:nvSpPr>
        <p:spPr>
          <a:xfrm>
            <a:off x="4588986" y="2186406"/>
            <a:ext cx="3012557" cy="447456"/>
          </a:xfrm>
          <a:prstGeom prst="rect">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6" name="TextBox 65">
            <a:extLst>
              <a:ext uri="{FF2B5EF4-FFF2-40B4-BE49-F238E27FC236}">
                <a16:creationId xmlns:a16="http://schemas.microsoft.com/office/drawing/2014/main" id="{0456B498-5697-4BD4-AB2E-68DB824D7805}"/>
              </a:ext>
            </a:extLst>
          </p:cNvPr>
          <p:cNvSpPr txBox="1"/>
          <p:nvPr/>
        </p:nvSpPr>
        <p:spPr>
          <a:xfrm>
            <a:off x="8051484" y="2175683"/>
            <a:ext cx="3982762" cy="307777"/>
          </a:xfrm>
          <a:prstGeom prst="rect">
            <a:avLst/>
          </a:prstGeom>
          <a:noFill/>
          <a:ln>
            <a:noFill/>
          </a:ln>
        </p:spPr>
        <p:txBody>
          <a:bodyPr wrap="square" rtlCol="0">
            <a:spAutoFit/>
          </a:bodyPr>
          <a:lstStyle/>
          <a:p>
            <a:pPr algn="ctr"/>
            <a:r>
              <a:rPr lang="en-NZ" sz="1400" b="1" i="1" dirty="0"/>
              <a:t>Those aged 18-29</a:t>
            </a:r>
          </a:p>
        </p:txBody>
      </p:sp>
      <p:sp>
        <p:nvSpPr>
          <p:cNvPr id="67" name="Rectangle 66">
            <a:extLst>
              <a:ext uri="{FF2B5EF4-FFF2-40B4-BE49-F238E27FC236}">
                <a16:creationId xmlns:a16="http://schemas.microsoft.com/office/drawing/2014/main" id="{C360364E-BF71-4DAD-A9EF-AB5CD0B7F97D}"/>
              </a:ext>
            </a:extLst>
          </p:cNvPr>
          <p:cNvSpPr/>
          <p:nvPr/>
        </p:nvSpPr>
        <p:spPr>
          <a:xfrm>
            <a:off x="8604928" y="2199847"/>
            <a:ext cx="3012557" cy="447455"/>
          </a:xfrm>
          <a:prstGeom prst="rect">
            <a:avLst/>
          </a:prstGeom>
          <a:solidFill>
            <a:srgbClr val="FFD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8" name="TextBox 67">
            <a:extLst>
              <a:ext uri="{FF2B5EF4-FFF2-40B4-BE49-F238E27FC236}">
                <a16:creationId xmlns:a16="http://schemas.microsoft.com/office/drawing/2014/main" id="{D77BE05B-000C-48C9-A647-100D42FA7008}"/>
              </a:ext>
            </a:extLst>
          </p:cNvPr>
          <p:cNvSpPr txBox="1"/>
          <p:nvPr/>
        </p:nvSpPr>
        <p:spPr>
          <a:xfrm>
            <a:off x="4120841" y="2244162"/>
            <a:ext cx="3982762" cy="307777"/>
          </a:xfrm>
          <a:prstGeom prst="rect">
            <a:avLst/>
          </a:prstGeom>
          <a:noFill/>
          <a:ln>
            <a:noFill/>
          </a:ln>
        </p:spPr>
        <p:txBody>
          <a:bodyPr wrap="square" rtlCol="0">
            <a:spAutoFit/>
          </a:bodyPr>
          <a:lstStyle/>
          <a:p>
            <a:pPr algn="ctr"/>
            <a:r>
              <a:rPr lang="en-NZ" sz="1400" b="1" i="1" dirty="0"/>
              <a:t>Aluminium cans</a:t>
            </a:r>
            <a:r>
              <a:rPr lang="en-NZ" sz="1400" b="1" i="1" baseline="30000" dirty="0"/>
              <a:t>1</a:t>
            </a:r>
            <a:endParaRPr lang="en-NZ" sz="1400" b="1" i="1" dirty="0"/>
          </a:p>
        </p:txBody>
      </p:sp>
      <p:sp>
        <p:nvSpPr>
          <p:cNvPr id="69" name="TextBox 68">
            <a:extLst>
              <a:ext uri="{FF2B5EF4-FFF2-40B4-BE49-F238E27FC236}">
                <a16:creationId xmlns:a16="http://schemas.microsoft.com/office/drawing/2014/main" id="{3BAC7E36-DC54-4BA8-9513-4FC20A8A3694}"/>
              </a:ext>
            </a:extLst>
          </p:cNvPr>
          <p:cNvSpPr txBox="1"/>
          <p:nvPr/>
        </p:nvSpPr>
        <p:spPr>
          <a:xfrm>
            <a:off x="8207106" y="2269685"/>
            <a:ext cx="3982762" cy="307777"/>
          </a:xfrm>
          <a:prstGeom prst="rect">
            <a:avLst/>
          </a:prstGeom>
          <a:noFill/>
          <a:ln>
            <a:noFill/>
          </a:ln>
        </p:spPr>
        <p:txBody>
          <a:bodyPr wrap="square" rtlCol="0">
            <a:spAutoFit/>
          </a:bodyPr>
          <a:lstStyle/>
          <a:p>
            <a:pPr algn="ctr"/>
            <a:r>
              <a:rPr lang="en-NZ" sz="1400" b="1" i="1" dirty="0"/>
              <a:t>Soft drink bottles</a:t>
            </a:r>
          </a:p>
        </p:txBody>
      </p:sp>
      <p:sp>
        <p:nvSpPr>
          <p:cNvPr id="70" name="TextBox 69">
            <a:extLst>
              <a:ext uri="{FF2B5EF4-FFF2-40B4-BE49-F238E27FC236}">
                <a16:creationId xmlns:a16="http://schemas.microsoft.com/office/drawing/2014/main" id="{8D431590-991D-4E30-BF99-8A6EB5CA991A}"/>
              </a:ext>
            </a:extLst>
          </p:cNvPr>
          <p:cNvSpPr txBox="1"/>
          <p:nvPr/>
        </p:nvSpPr>
        <p:spPr>
          <a:xfrm>
            <a:off x="582375" y="2753781"/>
            <a:ext cx="3004696" cy="2554545"/>
          </a:xfrm>
          <a:prstGeom prst="rect">
            <a:avLst/>
          </a:prstGeom>
          <a:noFill/>
          <a:ln>
            <a:noFill/>
          </a:ln>
        </p:spPr>
        <p:txBody>
          <a:bodyPr wrap="square" rtlCol="0">
            <a:spAutoFit/>
          </a:bodyPr>
          <a:lstStyle/>
          <a:p>
            <a:pPr algn="ctr"/>
            <a:r>
              <a:rPr lang="en-NZ" sz="1400" dirty="0"/>
              <a:t>Groups </a:t>
            </a:r>
            <a:r>
              <a:rPr lang="en-NZ" sz="1400" b="1" u="sng" dirty="0"/>
              <a:t>more</a:t>
            </a:r>
            <a:r>
              <a:rPr lang="en-NZ" sz="1400" dirty="0"/>
              <a:t> likely than average (80%) to remove lids from wine bottles:</a:t>
            </a:r>
          </a:p>
          <a:p>
            <a:pPr marL="171450" indent="-171450">
              <a:buFont typeface="Arial" panose="020B0604020202020204" pitchFamily="34" charset="0"/>
              <a:buChar char="•"/>
            </a:pPr>
            <a:endParaRPr lang="en-NZ" sz="1200" dirty="0"/>
          </a:p>
          <a:p>
            <a:pPr marL="171450" indent="-171450">
              <a:buFont typeface="Arial" panose="020B0604020202020204" pitchFamily="34" charset="0"/>
              <a:buChar char="•"/>
            </a:pPr>
            <a:r>
              <a:rPr lang="en-NZ" sz="1200" dirty="0"/>
              <a:t>Advocates (96%)</a:t>
            </a:r>
          </a:p>
          <a:p>
            <a:pPr marL="171450" indent="-171450">
              <a:buFont typeface="Arial" panose="020B0604020202020204" pitchFamily="34" charset="0"/>
              <a:buChar char="•"/>
            </a:pPr>
            <a:r>
              <a:rPr lang="en-NZ" sz="1200" dirty="0"/>
              <a:t>Those very / extremely confident in their recycling ability (88%)</a:t>
            </a:r>
          </a:p>
          <a:p>
            <a:pPr marL="171450" indent="-171450">
              <a:buFont typeface="Arial" panose="020B0604020202020204" pitchFamily="34" charset="0"/>
              <a:buChar char="•"/>
            </a:pPr>
            <a:r>
              <a:rPr lang="en-NZ" sz="1200" dirty="0"/>
              <a:t>NZ Europeans / Pākehā (86%)</a:t>
            </a:r>
          </a:p>
          <a:p>
            <a:pPr marL="171450" indent="-171450">
              <a:buFont typeface="Arial" panose="020B0604020202020204" pitchFamily="34" charset="0"/>
              <a:buChar char="•"/>
            </a:pPr>
            <a:r>
              <a:rPr lang="en-NZ" sz="1200" dirty="0"/>
              <a:t>Those with a household income over $100k (86%)</a:t>
            </a:r>
          </a:p>
          <a:p>
            <a:pPr algn="ctr"/>
            <a:endParaRPr lang="en-NZ" sz="1200" dirty="0"/>
          </a:p>
          <a:p>
            <a:pPr algn="ctr"/>
            <a:endParaRPr lang="en-NZ" sz="1200" dirty="0"/>
          </a:p>
          <a:p>
            <a:pPr algn="ctr"/>
            <a:endParaRPr lang="en-NZ" sz="1200" dirty="0"/>
          </a:p>
          <a:p>
            <a:pPr algn="ctr"/>
            <a:endParaRPr lang="en-NZ" sz="1200" dirty="0"/>
          </a:p>
        </p:txBody>
      </p:sp>
      <p:sp>
        <p:nvSpPr>
          <p:cNvPr id="71" name="TextBox 70">
            <a:extLst>
              <a:ext uri="{FF2B5EF4-FFF2-40B4-BE49-F238E27FC236}">
                <a16:creationId xmlns:a16="http://schemas.microsoft.com/office/drawing/2014/main" id="{07F2E22A-C10B-4A0B-90E4-21538F4522E7}"/>
              </a:ext>
            </a:extLst>
          </p:cNvPr>
          <p:cNvSpPr txBox="1"/>
          <p:nvPr/>
        </p:nvSpPr>
        <p:spPr>
          <a:xfrm>
            <a:off x="4596847" y="2726507"/>
            <a:ext cx="3004696" cy="1077218"/>
          </a:xfrm>
          <a:prstGeom prst="rect">
            <a:avLst/>
          </a:prstGeom>
          <a:noFill/>
          <a:ln>
            <a:noFill/>
          </a:ln>
        </p:spPr>
        <p:txBody>
          <a:bodyPr wrap="square" rtlCol="0">
            <a:spAutoFit/>
          </a:bodyPr>
          <a:lstStyle/>
          <a:p>
            <a:pPr algn="ctr"/>
            <a:r>
              <a:rPr lang="en-NZ" sz="1400" dirty="0"/>
              <a:t>Groups </a:t>
            </a:r>
            <a:r>
              <a:rPr lang="en-NZ" sz="1400" b="1" u="sng" dirty="0"/>
              <a:t>more</a:t>
            </a:r>
            <a:r>
              <a:rPr lang="en-NZ" sz="1400" dirty="0"/>
              <a:t> likely than average (51%)  to remove lids from milk bottles</a:t>
            </a:r>
            <a:r>
              <a:rPr lang="en-NZ" sz="1200" dirty="0"/>
              <a:t>:</a:t>
            </a:r>
          </a:p>
          <a:p>
            <a:pPr algn="ctr"/>
            <a:endParaRPr lang="en-NZ" sz="1200" dirty="0"/>
          </a:p>
          <a:p>
            <a:pPr marL="171450" indent="-171450">
              <a:buFont typeface="Arial" panose="020B0604020202020204" pitchFamily="34" charset="0"/>
              <a:buChar char="•"/>
            </a:pPr>
            <a:r>
              <a:rPr lang="en-NZ" sz="1200" dirty="0"/>
              <a:t>Those very / extremely confident in their recycling ability (63%)</a:t>
            </a:r>
          </a:p>
        </p:txBody>
      </p:sp>
      <p:sp>
        <p:nvSpPr>
          <p:cNvPr id="72" name="TextBox 71">
            <a:extLst>
              <a:ext uri="{FF2B5EF4-FFF2-40B4-BE49-F238E27FC236}">
                <a16:creationId xmlns:a16="http://schemas.microsoft.com/office/drawing/2014/main" id="{6A5C6373-828E-47DF-B721-E6BD3C671ACD}"/>
              </a:ext>
            </a:extLst>
          </p:cNvPr>
          <p:cNvSpPr txBox="1"/>
          <p:nvPr/>
        </p:nvSpPr>
        <p:spPr>
          <a:xfrm>
            <a:off x="8622175" y="2752946"/>
            <a:ext cx="3004697" cy="1261884"/>
          </a:xfrm>
          <a:prstGeom prst="rect">
            <a:avLst/>
          </a:prstGeom>
          <a:noFill/>
          <a:ln>
            <a:noFill/>
          </a:ln>
        </p:spPr>
        <p:txBody>
          <a:bodyPr wrap="square" rtlCol="0">
            <a:spAutoFit/>
          </a:bodyPr>
          <a:lstStyle/>
          <a:p>
            <a:pPr algn="ctr"/>
            <a:r>
              <a:rPr lang="en-NZ" sz="1400" dirty="0"/>
              <a:t>Groups </a:t>
            </a:r>
            <a:r>
              <a:rPr lang="en-NZ" sz="1400" b="1" u="sng" dirty="0"/>
              <a:t>more</a:t>
            </a:r>
            <a:r>
              <a:rPr lang="en-NZ" sz="1400" dirty="0"/>
              <a:t> likely than average (47%) to remove lids from soft drink bottles:</a:t>
            </a:r>
          </a:p>
          <a:p>
            <a:pPr marL="171450" indent="-171450">
              <a:buFont typeface="Arial" panose="020B0604020202020204" pitchFamily="34" charset="0"/>
              <a:buChar char="•"/>
            </a:pPr>
            <a:endParaRPr lang="en-NZ" sz="1200" dirty="0"/>
          </a:p>
          <a:p>
            <a:pPr marL="171450" indent="-171450">
              <a:buFont typeface="Arial" panose="020B0604020202020204" pitchFamily="34" charset="0"/>
              <a:buChar char="•"/>
            </a:pPr>
            <a:r>
              <a:rPr lang="en-NZ" sz="1200" dirty="0"/>
              <a:t>Those  extremely confident in their recycling ability (67%)</a:t>
            </a:r>
          </a:p>
          <a:p>
            <a:pPr marL="171450" indent="-171450">
              <a:buFont typeface="Arial" panose="020B0604020202020204" pitchFamily="34" charset="0"/>
              <a:buChar char="•"/>
            </a:pPr>
            <a:r>
              <a:rPr lang="en-NZ" sz="1200" dirty="0"/>
              <a:t>Those aged 30-49 (54%)</a:t>
            </a:r>
          </a:p>
        </p:txBody>
      </p:sp>
      <p:sp>
        <p:nvSpPr>
          <p:cNvPr id="73" name="TextBox 72">
            <a:extLst>
              <a:ext uri="{FF2B5EF4-FFF2-40B4-BE49-F238E27FC236}">
                <a16:creationId xmlns:a16="http://schemas.microsoft.com/office/drawing/2014/main" id="{73566FF2-B73F-4665-9C47-80A4F15FE6D2}"/>
              </a:ext>
            </a:extLst>
          </p:cNvPr>
          <p:cNvSpPr txBox="1"/>
          <p:nvPr/>
        </p:nvSpPr>
        <p:spPr>
          <a:xfrm>
            <a:off x="517963" y="4815842"/>
            <a:ext cx="3004696" cy="1815882"/>
          </a:xfrm>
          <a:prstGeom prst="rect">
            <a:avLst/>
          </a:prstGeom>
          <a:noFill/>
          <a:ln>
            <a:noFill/>
          </a:ln>
        </p:spPr>
        <p:txBody>
          <a:bodyPr wrap="square" rtlCol="0">
            <a:spAutoFit/>
          </a:bodyPr>
          <a:lstStyle/>
          <a:p>
            <a:pPr algn="ctr"/>
            <a:r>
              <a:rPr lang="en-NZ" sz="1400" dirty="0"/>
              <a:t>Groups </a:t>
            </a:r>
            <a:r>
              <a:rPr lang="en-NZ" sz="1400" b="1" u="sng" dirty="0"/>
              <a:t>less</a:t>
            </a:r>
            <a:r>
              <a:rPr lang="en-NZ" sz="1400" dirty="0"/>
              <a:t> likely than average (80%) to remove lids from wine bottles</a:t>
            </a:r>
            <a:r>
              <a:rPr lang="en-NZ" sz="1200" dirty="0"/>
              <a:t>:</a:t>
            </a:r>
          </a:p>
          <a:p>
            <a:pPr marL="171450" indent="-171450">
              <a:buFont typeface="Arial" panose="020B0604020202020204" pitchFamily="34" charset="0"/>
              <a:buChar char="•"/>
            </a:pPr>
            <a:endParaRPr lang="en-NZ" sz="1200" dirty="0"/>
          </a:p>
          <a:p>
            <a:pPr marL="171450" indent="-171450">
              <a:buFont typeface="Arial" panose="020B0604020202020204" pitchFamily="34" charset="0"/>
              <a:buChar char="•"/>
            </a:pPr>
            <a:r>
              <a:rPr lang="en-NZ" sz="1200" dirty="0"/>
              <a:t>Asian New Zealanders (65%)</a:t>
            </a:r>
          </a:p>
          <a:p>
            <a:pPr marL="171450" indent="-171450">
              <a:buFont typeface="Arial" panose="020B0604020202020204" pitchFamily="34" charset="0"/>
              <a:buChar char="•"/>
            </a:pPr>
            <a:r>
              <a:rPr lang="en-NZ" sz="1200" dirty="0"/>
              <a:t>Those not / fairly confident in their recycling ability (74%)</a:t>
            </a:r>
          </a:p>
          <a:p>
            <a:pPr algn="ctr"/>
            <a:endParaRPr lang="en-NZ" sz="1200" dirty="0"/>
          </a:p>
          <a:p>
            <a:pPr algn="ctr"/>
            <a:endParaRPr lang="en-NZ" sz="1200" dirty="0"/>
          </a:p>
          <a:p>
            <a:pPr algn="ctr"/>
            <a:endParaRPr lang="en-NZ" sz="1200" dirty="0"/>
          </a:p>
        </p:txBody>
      </p:sp>
      <p:sp>
        <p:nvSpPr>
          <p:cNvPr id="74" name="TextBox 73">
            <a:extLst>
              <a:ext uri="{FF2B5EF4-FFF2-40B4-BE49-F238E27FC236}">
                <a16:creationId xmlns:a16="http://schemas.microsoft.com/office/drawing/2014/main" id="{22BBC9DB-27F9-4888-A5D4-9F88CD518A83}"/>
              </a:ext>
            </a:extLst>
          </p:cNvPr>
          <p:cNvSpPr txBox="1"/>
          <p:nvPr/>
        </p:nvSpPr>
        <p:spPr>
          <a:xfrm>
            <a:off x="4661993" y="4305321"/>
            <a:ext cx="3004696" cy="1077218"/>
          </a:xfrm>
          <a:prstGeom prst="rect">
            <a:avLst/>
          </a:prstGeom>
          <a:noFill/>
          <a:ln>
            <a:noFill/>
          </a:ln>
        </p:spPr>
        <p:txBody>
          <a:bodyPr wrap="square" rtlCol="0">
            <a:spAutoFit/>
          </a:bodyPr>
          <a:lstStyle/>
          <a:p>
            <a:pPr algn="ctr"/>
            <a:r>
              <a:rPr lang="en-NZ" sz="1400" dirty="0"/>
              <a:t>Groups </a:t>
            </a:r>
            <a:r>
              <a:rPr lang="en-NZ" sz="1400" b="1" u="sng" dirty="0"/>
              <a:t>less</a:t>
            </a:r>
            <a:r>
              <a:rPr lang="en-NZ" sz="1400" dirty="0"/>
              <a:t> likely than average (51%)  to remove lids from milk bottles:</a:t>
            </a:r>
          </a:p>
          <a:p>
            <a:pPr algn="ctr"/>
            <a:endParaRPr lang="en-NZ" sz="1200" dirty="0"/>
          </a:p>
          <a:p>
            <a:pPr marL="171450" indent="-171450">
              <a:buFont typeface="Arial" panose="020B0604020202020204" pitchFamily="34" charset="0"/>
              <a:buChar char="•"/>
            </a:pPr>
            <a:r>
              <a:rPr lang="en-NZ" sz="1200" dirty="0"/>
              <a:t>Those not / fairly confident in their recycling ability (39%)</a:t>
            </a:r>
          </a:p>
        </p:txBody>
      </p:sp>
      <p:sp>
        <p:nvSpPr>
          <p:cNvPr id="25" name="TextBox 24">
            <a:extLst>
              <a:ext uri="{FF2B5EF4-FFF2-40B4-BE49-F238E27FC236}">
                <a16:creationId xmlns:a16="http://schemas.microsoft.com/office/drawing/2014/main" id="{E8FCC841-1B20-44DD-A311-810131CFEF58}"/>
              </a:ext>
            </a:extLst>
          </p:cNvPr>
          <p:cNvSpPr txBox="1"/>
          <p:nvPr/>
        </p:nvSpPr>
        <p:spPr>
          <a:xfrm>
            <a:off x="0" y="6396335"/>
            <a:ext cx="8263156" cy="430887"/>
          </a:xfrm>
          <a:prstGeom prst="rect">
            <a:avLst/>
          </a:prstGeom>
          <a:noFill/>
        </p:spPr>
        <p:txBody>
          <a:bodyPr wrap="square" rtlCol="0">
            <a:spAutoFit/>
          </a:bodyPr>
          <a:lstStyle/>
          <a:p>
            <a:r>
              <a:rPr lang="en-NZ" sz="1100" dirty="0"/>
              <a:t>Base: All who recycle, excl. those who never use / recycle each item | Source: C9</a:t>
            </a:r>
          </a:p>
          <a:p>
            <a:r>
              <a:rPr lang="en-NZ" sz="1100" baseline="30000" dirty="0"/>
              <a:t>1</a:t>
            </a:r>
            <a:r>
              <a:rPr lang="en-NZ" sz="1100" dirty="0"/>
              <a:t>Crushing aluminium cans has a detrimental effect on their ability to be correctly sorted in a material recovery facility</a:t>
            </a:r>
          </a:p>
        </p:txBody>
      </p:sp>
    </p:spTree>
    <p:extLst>
      <p:ext uri="{BB962C8B-B14F-4D97-AF65-F5344CB8AC3E}">
        <p14:creationId xmlns:p14="http://schemas.microsoft.com/office/powerpoint/2010/main" val="1388898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95E8D4-2403-4201-826C-DE8961189CFC}"/>
              </a:ext>
            </a:extLst>
          </p:cNvPr>
          <p:cNvSpPr/>
          <p:nvPr/>
        </p:nvSpPr>
        <p:spPr>
          <a:xfrm>
            <a:off x="1" y="1352550"/>
            <a:ext cx="6242396" cy="50649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00"/>
          </a:p>
        </p:txBody>
      </p:sp>
      <p:sp>
        <p:nvSpPr>
          <p:cNvPr id="2" name="Title 1">
            <a:extLst>
              <a:ext uri="{FF2B5EF4-FFF2-40B4-BE49-F238E27FC236}">
                <a16:creationId xmlns:a16="http://schemas.microsoft.com/office/drawing/2014/main" id="{078748C4-5537-4507-A32C-DF0E3859AEA1}"/>
              </a:ext>
            </a:extLst>
          </p:cNvPr>
          <p:cNvSpPr>
            <a:spLocks noGrp="1"/>
          </p:cNvSpPr>
          <p:nvPr>
            <p:ph type="title"/>
          </p:nvPr>
        </p:nvSpPr>
        <p:spPr>
          <a:xfrm>
            <a:off x="203200" y="138224"/>
            <a:ext cx="9874863" cy="999460"/>
          </a:xfrm>
        </p:spPr>
        <p:txBody>
          <a:bodyPr>
            <a:normAutofit/>
          </a:bodyPr>
          <a:lstStyle/>
          <a:p>
            <a:pPr>
              <a:lnSpc>
                <a:spcPct val="100000"/>
              </a:lnSpc>
            </a:pPr>
            <a:r>
              <a:rPr lang="en-NZ" sz="1400" dirty="0"/>
              <a:t>REMOVING LABELS:</a:t>
            </a:r>
            <a:r>
              <a:rPr lang="en-NZ" sz="1400" b="0" dirty="0"/>
              <a:t> Two-thirds of Wellington City respondents have </a:t>
            </a:r>
            <a:r>
              <a:rPr lang="en-NZ" sz="1400" i="1" dirty="0"/>
              <a:t>not</a:t>
            </a:r>
            <a:r>
              <a:rPr lang="en-NZ" sz="1400" b="0" dirty="0"/>
              <a:t> seen the instruction on items to remove the label before recycling – this is in line with the national figure. For those who have seen the label, six in ten remove it. This is also in line with the national figure.</a:t>
            </a:r>
          </a:p>
        </p:txBody>
      </p:sp>
      <p:graphicFrame>
        <p:nvGraphicFramePr>
          <p:cNvPr id="5" name="Chart 4">
            <a:extLst>
              <a:ext uri="{FF2B5EF4-FFF2-40B4-BE49-F238E27FC236}">
                <a16:creationId xmlns:a16="http://schemas.microsoft.com/office/drawing/2014/main" id="{7A7EB5CA-5265-4B3D-84E3-6CEAE1D1F279}"/>
              </a:ext>
            </a:extLst>
          </p:cNvPr>
          <p:cNvGraphicFramePr/>
          <p:nvPr>
            <p:extLst>
              <p:ext uri="{D42A27DB-BD31-4B8C-83A1-F6EECF244321}">
                <p14:modId xmlns:p14="http://schemas.microsoft.com/office/powerpoint/2010/main" val="3920272667"/>
              </p:ext>
            </p:extLst>
          </p:nvPr>
        </p:nvGraphicFramePr>
        <p:xfrm>
          <a:off x="5486401" y="1514474"/>
          <a:ext cx="5561656" cy="4714875"/>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23E322D5-6365-4F4F-87A2-FA36D970FD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484" y="1895042"/>
            <a:ext cx="2470852" cy="1252919"/>
          </a:xfrm>
          <a:prstGeom prst="rect">
            <a:avLst/>
          </a:prstGeom>
        </p:spPr>
      </p:pic>
      <p:sp>
        <p:nvSpPr>
          <p:cNvPr id="9" name="TextBox 8">
            <a:extLst>
              <a:ext uri="{FF2B5EF4-FFF2-40B4-BE49-F238E27FC236}">
                <a16:creationId xmlns:a16="http://schemas.microsoft.com/office/drawing/2014/main" id="{A57C7884-81A2-431B-9DB4-0B16C02E661A}"/>
              </a:ext>
            </a:extLst>
          </p:cNvPr>
          <p:cNvSpPr txBox="1"/>
          <p:nvPr/>
        </p:nvSpPr>
        <p:spPr>
          <a:xfrm>
            <a:off x="7679050" y="2063826"/>
            <a:ext cx="1420950" cy="307777"/>
          </a:xfrm>
          <a:prstGeom prst="rect">
            <a:avLst/>
          </a:prstGeom>
          <a:noFill/>
        </p:spPr>
        <p:txBody>
          <a:bodyPr wrap="square" rtlCol="0">
            <a:spAutoFit/>
          </a:bodyPr>
          <a:lstStyle/>
          <a:p>
            <a:pPr algn="ctr"/>
            <a:r>
              <a:rPr lang="en-NZ" sz="1400" b="1" dirty="0"/>
              <a:t>59</a:t>
            </a:r>
            <a:endParaRPr lang="en-NZ" sz="1100" b="1" dirty="0"/>
          </a:p>
        </p:txBody>
      </p:sp>
      <p:sp>
        <p:nvSpPr>
          <p:cNvPr id="10" name="TextBox 9">
            <a:extLst>
              <a:ext uri="{FF2B5EF4-FFF2-40B4-BE49-F238E27FC236}">
                <a16:creationId xmlns:a16="http://schemas.microsoft.com/office/drawing/2014/main" id="{E09022F5-121C-4209-98F2-CAB574C6148E}"/>
              </a:ext>
            </a:extLst>
          </p:cNvPr>
          <p:cNvSpPr txBox="1"/>
          <p:nvPr/>
        </p:nvSpPr>
        <p:spPr>
          <a:xfrm>
            <a:off x="6486485" y="1902243"/>
            <a:ext cx="1420950" cy="600164"/>
          </a:xfrm>
          <a:prstGeom prst="rect">
            <a:avLst/>
          </a:prstGeom>
          <a:noFill/>
        </p:spPr>
        <p:txBody>
          <a:bodyPr wrap="square" rtlCol="0">
            <a:spAutoFit/>
          </a:bodyPr>
          <a:lstStyle/>
          <a:p>
            <a:pPr algn="ctr"/>
            <a:r>
              <a:rPr lang="en-NZ" sz="1100" b="1" dirty="0"/>
              <a:t>Nett </a:t>
            </a:r>
          </a:p>
          <a:p>
            <a:pPr algn="ctr"/>
            <a:r>
              <a:rPr lang="en-NZ" sz="1100" b="1" dirty="0"/>
              <a:t>% always/</a:t>
            </a:r>
          </a:p>
          <a:p>
            <a:pPr algn="ctr"/>
            <a:r>
              <a:rPr lang="en-NZ" sz="1100" b="1" dirty="0"/>
              <a:t>generally</a:t>
            </a:r>
          </a:p>
        </p:txBody>
      </p:sp>
      <p:sp>
        <p:nvSpPr>
          <p:cNvPr id="11" name="TextBox 10">
            <a:extLst>
              <a:ext uri="{FF2B5EF4-FFF2-40B4-BE49-F238E27FC236}">
                <a16:creationId xmlns:a16="http://schemas.microsoft.com/office/drawing/2014/main" id="{18610C8F-2DDD-4A7F-91D8-0612464ECE18}"/>
              </a:ext>
            </a:extLst>
          </p:cNvPr>
          <p:cNvSpPr txBox="1"/>
          <p:nvPr/>
        </p:nvSpPr>
        <p:spPr>
          <a:xfrm>
            <a:off x="9156254" y="2063826"/>
            <a:ext cx="1420950" cy="307777"/>
          </a:xfrm>
          <a:prstGeom prst="rect">
            <a:avLst/>
          </a:prstGeom>
          <a:noFill/>
        </p:spPr>
        <p:txBody>
          <a:bodyPr wrap="square" rtlCol="0">
            <a:spAutoFit/>
          </a:bodyPr>
          <a:lstStyle/>
          <a:p>
            <a:pPr algn="ctr"/>
            <a:r>
              <a:rPr lang="en-NZ" sz="1400" b="1" dirty="0"/>
              <a:t>55</a:t>
            </a:r>
            <a:endParaRPr lang="en-NZ" sz="1100" b="1" dirty="0"/>
          </a:p>
        </p:txBody>
      </p:sp>
      <p:sp>
        <p:nvSpPr>
          <p:cNvPr id="14" name="TextBox 13">
            <a:extLst>
              <a:ext uri="{FF2B5EF4-FFF2-40B4-BE49-F238E27FC236}">
                <a16:creationId xmlns:a16="http://schemas.microsoft.com/office/drawing/2014/main" id="{0B708C6F-C924-4A59-A996-9CFEC631F45D}"/>
              </a:ext>
            </a:extLst>
          </p:cNvPr>
          <p:cNvSpPr txBox="1"/>
          <p:nvPr/>
        </p:nvSpPr>
        <p:spPr>
          <a:xfrm>
            <a:off x="580117" y="5237296"/>
            <a:ext cx="2062514" cy="276999"/>
          </a:xfrm>
          <a:prstGeom prst="rect">
            <a:avLst/>
          </a:prstGeom>
          <a:noFill/>
        </p:spPr>
        <p:txBody>
          <a:bodyPr wrap="square" rtlCol="0">
            <a:spAutoFit/>
          </a:bodyPr>
          <a:lstStyle/>
          <a:p>
            <a:pPr algn="ctr"/>
            <a:r>
              <a:rPr lang="en-NZ" sz="1200" dirty="0"/>
              <a:t>Wellington City</a:t>
            </a:r>
          </a:p>
        </p:txBody>
      </p:sp>
      <p:sp>
        <p:nvSpPr>
          <p:cNvPr id="15" name="TextBox 14">
            <a:extLst>
              <a:ext uri="{FF2B5EF4-FFF2-40B4-BE49-F238E27FC236}">
                <a16:creationId xmlns:a16="http://schemas.microsoft.com/office/drawing/2014/main" id="{2577CD14-8781-433A-9267-3F33461D0FAD}"/>
              </a:ext>
            </a:extLst>
          </p:cNvPr>
          <p:cNvSpPr txBox="1"/>
          <p:nvPr/>
        </p:nvSpPr>
        <p:spPr>
          <a:xfrm>
            <a:off x="3396709" y="5190506"/>
            <a:ext cx="2317996" cy="276999"/>
          </a:xfrm>
          <a:prstGeom prst="rect">
            <a:avLst/>
          </a:prstGeom>
          <a:noFill/>
        </p:spPr>
        <p:txBody>
          <a:bodyPr wrap="square" rtlCol="0">
            <a:spAutoFit/>
          </a:bodyPr>
          <a:lstStyle/>
          <a:p>
            <a:pPr algn="ctr"/>
            <a:r>
              <a:rPr lang="en-NZ" sz="1200" dirty="0"/>
              <a:t>New Zealand</a:t>
            </a:r>
          </a:p>
        </p:txBody>
      </p:sp>
      <p:graphicFrame>
        <p:nvGraphicFramePr>
          <p:cNvPr id="16" name="Chart 15">
            <a:extLst>
              <a:ext uri="{FF2B5EF4-FFF2-40B4-BE49-F238E27FC236}">
                <a16:creationId xmlns:a16="http://schemas.microsoft.com/office/drawing/2014/main" id="{85834E41-777C-4335-94AF-0FC9FD90BAB3}"/>
              </a:ext>
            </a:extLst>
          </p:cNvPr>
          <p:cNvGraphicFramePr/>
          <p:nvPr>
            <p:extLst>
              <p:ext uri="{D42A27DB-BD31-4B8C-83A1-F6EECF244321}">
                <p14:modId xmlns:p14="http://schemas.microsoft.com/office/powerpoint/2010/main" val="2520763811"/>
              </p:ext>
            </p:extLst>
          </p:nvPr>
        </p:nvGraphicFramePr>
        <p:xfrm>
          <a:off x="2546913" y="3047209"/>
          <a:ext cx="2932816" cy="2305123"/>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16">
            <a:extLst>
              <a:ext uri="{FF2B5EF4-FFF2-40B4-BE49-F238E27FC236}">
                <a16:creationId xmlns:a16="http://schemas.microsoft.com/office/drawing/2014/main" id="{0E433112-FCE1-44B3-9250-95C513D268C4}"/>
              </a:ext>
            </a:extLst>
          </p:cNvPr>
          <p:cNvSpPr/>
          <p:nvPr/>
        </p:nvSpPr>
        <p:spPr>
          <a:xfrm>
            <a:off x="0" y="1274919"/>
            <a:ext cx="6242395" cy="4585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00"/>
          </a:p>
        </p:txBody>
      </p:sp>
      <p:sp>
        <p:nvSpPr>
          <p:cNvPr id="18" name="TextBox 17">
            <a:extLst>
              <a:ext uri="{FF2B5EF4-FFF2-40B4-BE49-F238E27FC236}">
                <a16:creationId xmlns:a16="http://schemas.microsoft.com/office/drawing/2014/main" id="{C3662B8C-47C8-4633-B802-3063D73059B7}"/>
              </a:ext>
            </a:extLst>
          </p:cNvPr>
          <p:cNvSpPr txBox="1"/>
          <p:nvPr/>
        </p:nvSpPr>
        <p:spPr>
          <a:xfrm>
            <a:off x="218455" y="1353030"/>
            <a:ext cx="5805482" cy="261610"/>
          </a:xfrm>
          <a:prstGeom prst="rect">
            <a:avLst/>
          </a:prstGeom>
          <a:noFill/>
        </p:spPr>
        <p:txBody>
          <a:bodyPr wrap="square" rtlCol="0">
            <a:spAutoFit/>
          </a:bodyPr>
          <a:lstStyle/>
          <a:p>
            <a:pPr algn="ctr">
              <a:defRPr sz="1862" b="0" i="0" u="none" strike="noStrike" kern="1200" spc="0" baseline="0">
                <a:solidFill>
                  <a:prstClr val="black">
                    <a:lumMod val="65000"/>
                    <a:lumOff val="35000"/>
                  </a:prstClr>
                </a:solidFill>
                <a:latin typeface="+mn-lt"/>
                <a:ea typeface="+mn-ea"/>
                <a:cs typeface="+mn-cs"/>
              </a:defRPr>
            </a:pPr>
            <a:r>
              <a:rPr lang="en-NZ" sz="1100" b="1" i="1" dirty="0">
                <a:solidFill>
                  <a:schemeClr val="bg1"/>
                </a:solidFill>
              </a:rPr>
              <a:t>Before today had you ever noticed this type of instruction on items you recycle?</a:t>
            </a:r>
            <a:endParaRPr lang="en-US" sz="1100" b="1" i="1" dirty="0">
              <a:solidFill>
                <a:schemeClr val="bg1"/>
              </a:solidFill>
            </a:endParaRPr>
          </a:p>
        </p:txBody>
      </p:sp>
      <p:graphicFrame>
        <p:nvGraphicFramePr>
          <p:cNvPr id="19" name="Chart 18">
            <a:extLst>
              <a:ext uri="{FF2B5EF4-FFF2-40B4-BE49-F238E27FC236}">
                <a16:creationId xmlns:a16="http://schemas.microsoft.com/office/drawing/2014/main" id="{9C091591-75BE-4572-BA9A-15DAA462A821}"/>
              </a:ext>
            </a:extLst>
          </p:cNvPr>
          <p:cNvGraphicFramePr/>
          <p:nvPr>
            <p:extLst>
              <p:ext uri="{D42A27DB-BD31-4B8C-83A1-F6EECF244321}">
                <p14:modId xmlns:p14="http://schemas.microsoft.com/office/powerpoint/2010/main" val="2265709602"/>
              </p:ext>
            </p:extLst>
          </p:nvPr>
        </p:nvGraphicFramePr>
        <p:xfrm>
          <a:off x="-370494" y="3039589"/>
          <a:ext cx="2932816" cy="2305123"/>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19">
            <a:extLst>
              <a:ext uri="{FF2B5EF4-FFF2-40B4-BE49-F238E27FC236}">
                <a16:creationId xmlns:a16="http://schemas.microsoft.com/office/drawing/2014/main" id="{065098E3-9F66-4E2B-814E-4DDDF08EE198}"/>
              </a:ext>
            </a:extLst>
          </p:cNvPr>
          <p:cNvSpPr txBox="1"/>
          <p:nvPr/>
        </p:nvSpPr>
        <p:spPr>
          <a:xfrm>
            <a:off x="91732" y="6417466"/>
            <a:ext cx="9984775" cy="400110"/>
          </a:xfrm>
          <a:prstGeom prst="rect">
            <a:avLst/>
          </a:prstGeom>
          <a:noFill/>
        </p:spPr>
        <p:txBody>
          <a:bodyPr wrap="square" rtlCol="0">
            <a:spAutoFit/>
          </a:bodyPr>
          <a:lstStyle/>
          <a:p>
            <a:r>
              <a:rPr lang="en-NZ" sz="1000" dirty="0"/>
              <a:t>Base: All who recycle [New Zealand (n=1,649); Wellington City (n=279) / Those who have noticed the instruction [New Zealand (n=583); Wellington City (n=97)</a:t>
            </a:r>
          </a:p>
          <a:p>
            <a:r>
              <a:rPr lang="en-NZ" sz="1000" dirty="0"/>
              <a:t>Source: C8a / C8b</a:t>
            </a:r>
          </a:p>
        </p:txBody>
      </p:sp>
      <p:sp>
        <p:nvSpPr>
          <p:cNvPr id="21" name="Rectangle 20">
            <a:extLst>
              <a:ext uri="{FF2B5EF4-FFF2-40B4-BE49-F238E27FC236}">
                <a16:creationId xmlns:a16="http://schemas.microsoft.com/office/drawing/2014/main" id="{6FA742B7-95DB-423B-B214-83E1B4017F57}"/>
              </a:ext>
            </a:extLst>
          </p:cNvPr>
          <p:cNvSpPr/>
          <p:nvPr/>
        </p:nvSpPr>
        <p:spPr>
          <a:xfrm>
            <a:off x="6242392" y="1271852"/>
            <a:ext cx="5949607" cy="46166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TextBox 21">
            <a:extLst>
              <a:ext uri="{FF2B5EF4-FFF2-40B4-BE49-F238E27FC236}">
                <a16:creationId xmlns:a16="http://schemas.microsoft.com/office/drawing/2014/main" id="{762BECEE-1E51-48A8-8FB9-9555A7F57A32}"/>
              </a:ext>
            </a:extLst>
          </p:cNvPr>
          <p:cNvSpPr txBox="1"/>
          <p:nvPr/>
        </p:nvSpPr>
        <p:spPr>
          <a:xfrm>
            <a:off x="6242392" y="1285438"/>
            <a:ext cx="5949608" cy="430887"/>
          </a:xfrm>
          <a:prstGeom prst="rect">
            <a:avLst/>
          </a:prstGeom>
          <a:noFill/>
        </p:spPr>
        <p:txBody>
          <a:bodyPr wrap="square" rtlCol="0">
            <a:spAutoFit/>
          </a:bodyPr>
          <a:lstStyle/>
          <a:p>
            <a:pPr algn="ctr"/>
            <a:r>
              <a:rPr lang="en-NZ" sz="1100" b="1" i="1" dirty="0">
                <a:solidFill>
                  <a:schemeClr val="tx1">
                    <a:lumMod val="85000"/>
                    <a:lumOff val="15000"/>
                  </a:schemeClr>
                </a:solidFill>
              </a:rPr>
              <a:t>When you see this label, how often or not, do you remove the label before putting the item in the recycling?</a:t>
            </a:r>
          </a:p>
        </p:txBody>
      </p:sp>
      <p:graphicFrame>
        <p:nvGraphicFramePr>
          <p:cNvPr id="23" name="Table 22">
            <a:extLst>
              <a:ext uri="{FF2B5EF4-FFF2-40B4-BE49-F238E27FC236}">
                <a16:creationId xmlns:a16="http://schemas.microsoft.com/office/drawing/2014/main" id="{348194C9-5203-4E4D-A640-91D6C2112E7B}"/>
              </a:ext>
            </a:extLst>
          </p:cNvPr>
          <p:cNvGraphicFramePr>
            <a:graphicFrameLocks noGrp="1"/>
          </p:cNvGraphicFramePr>
          <p:nvPr>
            <p:extLst>
              <p:ext uri="{D42A27DB-BD31-4B8C-83A1-F6EECF244321}">
                <p14:modId xmlns:p14="http://schemas.microsoft.com/office/powerpoint/2010/main" val="1186778597"/>
              </p:ext>
            </p:extLst>
          </p:nvPr>
        </p:nvGraphicFramePr>
        <p:xfrm>
          <a:off x="203200" y="5531005"/>
          <a:ext cx="5873750" cy="822960"/>
        </p:xfrm>
        <a:graphic>
          <a:graphicData uri="http://schemas.openxmlformats.org/drawingml/2006/table">
            <a:tbl>
              <a:tblPr firstRow="1" bandRow="1">
                <a:tableStyleId>{5C22544A-7EE6-4342-B048-85BDC9FD1C3A}</a:tableStyleId>
              </a:tblPr>
              <a:tblGrid>
                <a:gridCol w="2936875">
                  <a:extLst>
                    <a:ext uri="{9D8B030D-6E8A-4147-A177-3AD203B41FA5}">
                      <a16:colId xmlns:a16="http://schemas.microsoft.com/office/drawing/2014/main" val="876302033"/>
                    </a:ext>
                  </a:extLst>
                </a:gridCol>
                <a:gridCol w="2936875">
                  <a:extLst>
                    <a:ext uri="{9D8B030D-6E8A-4147-A177-3AD203B41FA5}">
                      <a16:colId xmlns:a16="http://schemas.microsoft.com/office/drawing/2014/main" val="2948073206"/>
                    </a:ext>
                  </a:extLst>
                </a:gridCol>
              </a:tblGrid>
              <a:tr h="159722">
                <a:tc>
                  <a:txBody>
                    <a:bodyPr/>
                    <a:lstStyle/>
                    <a:p>
                      <a:pPr algn="ctr"/>
                      <a:r>
                        <a:rPr lang="en-NZ" sz="1200" b="0" u="none" kern="1200" dirty="0">
                          <a:solidFill>
                            <a:srgbClr val="5B5C60"/>
                          </a:solidFill>
                          <a:latin typeface="+mn-lt"/>
                          <a:ea typeface="+mn-ea"/>
                          <a:cs typeface="+mn-cs"/>
                        </a:rPr>
                        <a:t>Those </a:t>
                      </a:r>
                      <a:r>
                        <a:rPr lang="en-NZ" sz="1200" b="1" u="sng" kern="1200" dirty="0">
                          <a:solidFill>
                            <a:srgbClr val="5B5C60"/>
                          </a:solidFill>
                          <a:latin typeface="+mn-lt"/>
                          <a:ea typeface="+mn-ea"/>
                          <a:cs typeface="+mn-cs"/>
                        </a:rPr>
                        <a:t>more</a:t>
                      </a:r>
                      <a:r>
                        <a:rPr lang="en-NZ" sz="1200" b="0" u="none" kern="1200" dirty="0">
                          <a:solidFill>
                            <a:srgbClr val="5B5C60"/>
                          </a:solidFill>
                          <a:latin typeface="+mn-lt"/>
                          <a:ea typeface="+mn-ea"/>
                          <a:cs typeface="+mn-cs"/>
                        </a:rPr>
                        <a:t> likely than average (35%) to have seen the instruction in Wellington City:</a:t>
                      </a:r>
                    </a:p>
                    <a:p>
                      <a:pPr marL="171450" indent="-171450" algn="l">
                        <a:buFont typeface="Arial" panose="020B0604020202020204" pitchFamily="34" charset="0"/>
                        <a:buChar char="•"/>
                      </a:pPr>
                      <a:r>
                        <a:rPr lang="en-NZ" sz="1200" b="0" u="none" kern="1200" dirty="0">
                          <a:solidFill>
                            <a:srgbClr val="5B5C60"/>
                          </a:solidFill>
                          <a:latin typeface="+mn-lt"/>
                          <a:ea typeface="+mn-ea"/>
                          <a:cs typeface="+mn-cs"/>
                        </a:rPr>
                        <a:t>Fluctuators (49%)</a:t>
                      </a:r>
                    </a:p>
                  </a:txBody>
                  <a:tcPr anchor="ctr">
                    <a:lnL w="12700" cap="flat" cmpd="sng" algn="ctr">
                      <a:solidFill>
                        <a:srgbClr val="7F8085"/>
                      </a:solidFill>
                      <a:prstDash val="solid"/>
                      <a:round/>
                      <a:headEnd type="none" w="med" len="med"/>
                      <a:tailEnd type="none" w="med" len="med"/>
                    </a:lnL>
                    <a:lnT w="12700" cap="flat" cmpd="sng" algn="ctr">
                      <a:solidFill>
                        <a:srgbClr val="7F8085"/>
                      </a:solidFill>
                      <a:prstDash val="solid"/>
                      <a:round/>
                      <a:headEnd type="none" w="med" len="med"/>
                      <a:tailEnd type="none" w="med" len="med"/>
                    </a:lnT>
                    <a:lnB w="12700" cap="flat" cmpd="sng" algn="ctr">
                      <a:solidFill>
                        <a:srgbClr val="7F8085"/>
                      </a:solidFill>
                      <a:prstDash val="solid"/>
                      <a:round/>
                      <a:headEnd type="none" w="med" len="med"/>
                      <a:tailEnd type="none" w="med" len="med"/>
                    </a:lnB>
                    <a:solidFill>
                      <a:srgbClr val="F2F2F2"/>
                    </a:solidFill>
                  </a:tcPr>
                </a:tc>
                <a:tc>
                  <a:txBody>
                    <a:bodyPr/>
                    <a:lstStyle/>
                    <a:p>
                      <a:pPr algn="ctr"/>
                      <a:r>
                        <a:rPr lang="en-NZ" sz="1200" b="0" u="none" kern="1200" dirty="0">
                          <a:solidFill>
                            <a:srgbClr val="5B5C60"/>
                          </a:solidFill>
                          <a:latin typeface="+mn-lt"/>
                          <a:ea typeface="+mn-ea"/>
                          <a:cs typeface="+mn-cs"/>
                        </a:rPr>
                        <a:t>Those </a:t>
                      </a:r>
                      <a:r>
                        <a:rPr lang="en-NZ" sz="1200" b="1" u="sng" kern="1200" dirty="0">
                          <a:solidFill>
                            <a:srgbClr val="5B5C60"/>
                          </a:solidFill>
                          <a:latin typeface="+mn-lt"/>
                          <a:ea typeface="+mn-ea"/>
                          <a:cs typeface="+mn-cs"/>
                        </a:rPr>
                        <a:t>less</a:t>
                      </a:r>
                      <a:r>
                        <a:rPr lang="en-NZ" sz="1200" b="0" u="none" kern="1200" dirty="0">
                          <a:solidFill>
                            <a:srgbClr val="5B5C60"/>
                          </a:solidFill>
                          <a:latin typeface="+mn-lt"/>
                          <a:ea typeface="+mn-ea"/>
                          <a:cs typeface="+mn-cs"/>
                        </a:rPr>
                        <a:t> likely than average (35%) to have seen the instruction in Wellington City:</a:t>
                      </a:r>
                    </a:p>
                    <a:p>
                      <a:pPr marL="171450" indent="-171450" algn="l">
                        <a:buFont typeface="Arial" panose="020B0604020202020204" pitchFamily="34" charset="0"/>
                        <a:buChar char="•"/>
                      </a:pPr>
                      <a:r>
                        <a:rPr lang="en-NZ" sz="1200" b="0" u="none" kern="1200" dirty="0">
                          <a:solidFill>
                            <a:srgbClr val="5B5C60"/>
                          </a:solidFill>
                          <a:latin typeface="+mn-lt"/>
                          <a:ea typeface="+mn-ea"/>
                          <a:cs typeface="+mn-cs"/>
                        </a:rPr>
                        <a:t>Deniers (14%)</a:t>
                      </a:r>
                    </a:p>
                    <a:p>
                      <a:pPr marL="171450" indent="-171450" algn="l">
                        <a:buFont typeface="Arial" panose="020B0604020202020204" pitchFamily="34" charset="0"/>
                        <a:buChar char="•"/>
                      </a:pPr>
                      <a:r>
                        <a:rPr lang="en-NZ" sz="1200" b="0" u="none" kern="1200" dirty="0">
                          <a:solidFill>
                            <a:srgbClr val="5B5C60"/>
                          </a:solidFill>
                          <a:latin typeface="+mn-lt"/>
                          <a:ea typeface="+mn-ea"/>
                          <a:cs typeface="+mn-cs"/>
                        </a:rPr>
                        <a:t>Those aged 50-69 (18%)</a:t>
                      </a:r>
                    </a:p>
                  </a:txBody>
                  <a:tcPr anchor="ctr">
                    <a:lnR w="12700" cap="flat" cmpd="sng" algn="ctr">
                      <a:solidFill>
                        <a:srgbClr val="7F8085"/>
                      </a:solidFill>
                      <a:prstDash val="solid"/>
                      <a:round/>
                      <a:headEnd type="none" w="med" len="med"/>
                      <a:tailEnd type="none" w="med" len="med"/>
                    </a:lnR>
                    <a:lnT w="12700" cap="flat" cmpd="sng" algn="ctr">
                      <a:solidFill>
                        <a:srgbClr val="7F8085"/>
                      </a:solidFill>
                      <a:prstDash val="solid"/>
                      <a:round/>
                      <a:headEnd type="none" w="med" len="med"/>
                      <a:tailEnd type="none" w="med" len="med"/>
                    </a:lnT>
                    <a:lnB w="12700" cap="flat" cmpd="sng" algn="ctr">
                      <a:solidFill>
                        <a:srgbClr val="7F8085"/>
                      </a:solidFill>
                      <a:prstDash val="solid"/>
                      <a:round/>
                      <a:headEnd type="none" w="med" len="med"/>
                      <a:tailEnd type="none" w="med" len="med"/>
                    </a:lnB>
                    <a:solidFill>
                      <a:srgbClr val="F2F2F2"/>
                    </a:solidFill>
                  </a:tcPr>
                </a:tc>
                <a:extLst>
                  <a:ext uri="{0D108BD9-81ED-4DB2-BD59-A6C34878D82A}">
                    <a16:rowId xmlns:a16="http://schemas.microsoft.com/office/drawing/2014/main" val="3356562441"/>
                  </a:ext>
                </a:extLst>
              </a:tr>
            </a:tbl>
          </a:graphicData>
        </a:graphic>
      </p:graphicFrame>
      <p:graphicFrame>
        <p:nvGraphicFramePr>
          <p:cNvPr id="25" name="Table 24">
            <a:extLst>
              <a:ext uri="{FF2B5EF4-FFF2-40B4-BE49-F238E27FC236}">
                <a16:creationId xmlns:a16="http://schemas.microsoft.com/office/drawing/2014/main" id="{FE6C5D74-B793-436D-9326-2BA883085BAC}"/>
              </a:ext>
            </a:extLst>
          </p:cNvPr>
          <p:cNvGraphicFramePr>
            <a:graphicFrameLocks noGrp="1"/>
          </p:cNvGraphicFramePr>
          <p:nvPr>
            <p:extLst>
              <p:ext uri="{D42A27DB-BD31-4B8C-83A1-F6EECF244321}">
                <p14:modId xmlns:p14="http://schemas.microsoft.com/office/powerpoint/2010/main" val="645788515"/>
              </p:ext>
            </p:extLst>
          </p:nvPr>
        </p:nvGraphicFramePr>
        <p:xfrm>
          <a:off x="10313215" y="4030377"/>
          <a:ext cx="1775779" cy="1160129"/>
        </p:xfrm>
        <a:graphic>
          <a:graphicData uri="http://schemas.openxmlformats.org/drawingml/2006/table">
            <a:tbl>
              <a:tblPr firstRow="1" bandRow="1">
                <a:tableStyleId>{5C22544A-7EE6-4342-B048-85BDC9FD1C3A}</a:tableStyleId>
              </a:tblPr>
              <a:tblGrid>
                <a:gridCol w="1775779">
                  <a:extLst>
                    <a:ext uri="{9D8B030D-6E8A-4147-A177-3AD203B41FA5}">
                      <a16:colId xmlns:a16="http://schemas.microsoft.com/office/drawing/2014/main" val="876302033"/>
                    </a:ext>
                  </a:extLst>
                </a:gridCol>
              </a:tblGrid>
              <a:tr h="1160129">
                <a:tc>
                  <a:txBody>
                    <a:bodyPr/>
                    <a:lstStyle/>
                    <a:p>
                      <a:pPr algn="ctr"/>
                      <a:r>
                        <a:rPr lang="en-NZ" sz="1200" b="0" u="none" kern="1200" dirty="0">
                          <a:solidFill>
                            <a:srgbClr val="5B5C60"/>
                          </a:solidFill>
                          <a:latin typeface="+mn-lt"/>
                          <a:ea typeface="+mn-ea"/>
                          <a:cs typeface="+mn-cs"/>
                        </a:rPr>
                        <a:t>NZ Europeans / Pākehā in Wellington City are </a:t>
                      </a:r>
                      <a:r>
                        <a:rPr lang="en-NZ" sz="1200" b="1" u="sng" kern="1200" dirty="0">
                          <a:solidFill>
                            <a:srgbClr val="5B5C60"/>
                          </a:solidFill>
                          <a:latin typeface="+mn-lt"/>
                          <a:ea typeface="+mn-ea"/>
                          <a:cs typeface="+mn-cs"/>
                        </a:rPr>
                        <a:t>more</a:t>
                      </a:r>
                      <a:r>
                        <a:rPr lang="en-NZ" sz="1200" b="0" u="none" kern="1200" dirty="0">
                          <a:solidFill>
                            <a:srgbClr val="5B5C60"/>
                          </a:solidFill>
                          <a:latin typeface="+mn-lt"/>
                          <a:ea typeface="+mn-ea"/>
                          <a:cs typeface="+mn-cs"/>
                        </a:rPr>
                        <a:t> likely than average to remove the label (68% vs. 59%)</a:t>
                      </a:r>
                    </a:p>
                  </a:txBody>
                  <a:tcPr anchor="ctr">
                    <a:lnL w="12700" cap="flat" cmpd="sng" algn="ctr">
                      <a:solidFill>
                        <a:srgbClr val="7F8085"/>
                      </a:solidFill>
                      <a:prstDash val="solid"/>
                      <a:round/>
                      <a:headEnd type="none" w="med" len="med"/>
                      <a:tailEnd type="none" w="med" len="med"/>
                    </a:lnL>
                    <a:lnR w="12700" cap="flat" cmpd="sng" algn="ctr">
                      <a:solidFill>
                        <a:srgbClr val="7F8085"/>
                      </a:solidFill>
                      <a:prstDash val="solid"/>
                      <a:round/>
                      <a:headEnd type="none" w="med" len="med"/>
                      <a:tailEnd type="none" w="med" len="med"/>
                    </a:lnR>
                    <a:lnT w="12700" cap="flat" cmpd="sng" algn="ctr">
                      <a:solidFill>
                        <a:srgbClr val="7F8085"/>
                      </a:solidFill>
                      <a:prstDash val="solid"/>
                      <a:round/>
                      <a:headEnd type="none" w="med" len="med"/>
                      <a:tailEnd type="none" w="med" len="med"/>
                    </a:lnT>
                    <a:lnB w="12700" cap="flat" cmpd="sng" algn="ctr">
                      <a:solidFill>
                        <a:srgbClr val="7F8085"/>
                      </a:solidFill>
                      <a:prstDash val="solid"/>
                      <a:round/>
                      <a:headEnd type="none" w="med" len="med"/>
                      <a:tailEnd type="none" w="med" len="med"/>
                    </a:lnB>
                    <a:solidFill>
                      <a:srgbClr val="F2F2F2"/>
                    </a:solidFill>
                  </a:tcPr>
                </a:tc>
                <a:extLst>
                  <a:ext uri="{0D108BD9-81ED-4DB2-BD59-A6C34878D82A}">
                    <a16:rowId xmlns:a16="http://schemas.microsoft.com/office/drawing/2014/main" val="3356562441"/>
                  </a:ext>
                </a:extLst>
              </a:tr>
            </a:tbl>
          </a:graphicData>
        </a:graphic>
      </p:graphicFrame>
    </p:spTree>
    <p:extLst>
      <p:ext uri="{BB962C8B-B14F-4D97-AF65-F5344CB8AC3E}">
        <p14:creationId xmlns:p14="http://schemas.microsoft.com/office/powerpoint/2010/main" val="1558379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9EDB3BE0-3363-4A18-9589-099C69162E8D}"/>
              </a:ext>
            </a:extLst>
          </p:cNvPr>
          <p:cNvGraphicFramePr/>
          <p:nvPr>
            <p:extLst>
              <p:ext uri="{D42A27DB-BD31-4B8C-83A1-F6EECF244321}">
                <p14:modId xmlns:p14="http://schemas.microsoft.com/office/powerpoint/2010/main" val="1220411215"/>
              </p:ext>
            </p:extLst>
          </p:nvPr>
        </p:nvGraphicFramePr>
        <p:xfrm>
          <a:off x="1067517" y="1699138"/>
          <a:ext cx="9358948" cy="44730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3A139F39-0BC7-48C7-8992-556A6B14D2DD}"/>
              </a:ext>
            </a:extLst>
          </p:cNvPr>
          <p:cNvSpPr>
            <a:spLocks noGrp="1"/>
          </p:cNvSpPr>
          <p:nvPr>
            <p:ph type="title"/>
          </p:nvPr>
        </p:nvSpPr>
        <p:spPr/>
        <p:txBody>
          <a:bodyPr>
            <a:noAutofit/>
          </a:bodyPr>
          <a:lstStyle/>
          <a:p>
            <a:pPr>
              <a:lnSpc>
                <a:spcPct val="100000"/>
              </a:lnSpc>
            </a:pPr>
            <a:r>
              <a:rPr lang="en-NZ" sz="1400" dirty="0"/>
              <a:t>SORTING BEHAVIOURS: </a:t>
            </a:r>
            <a:r>
              <a:rPr lang="en-NZ" sz="1400" b="0" dirty="0"/>
              <a:t>Wellington City respondents tend to display positive sorting behaviours. Those who recycle meat trays say they generally / always remove the plastic wrap from meat trays when recycling them (however, as highlighted earlier, there is some confusion over whether they can be recycled or not). Wellington City respondents are also more likely than the national sample to put recyclables into a plastic bag when recycling. This reflects the Council’s use of plastic recycling bags.</a:t>
            </a:r>
          </a:p>
        </p:txBody>
      </p:sp>
      <p:graphicFrame>
        <p:nvGraphicFramePr>
          <p:cNvPr id="7" name="Table 6">
            <a:extLst>
              <a:ext uri="{FF2B5EF4-FFF2-40B4-BE49-F238E27FC236}">
                <a16:creationId xmlns:a16="http://schemas.microsoft.com/office/drawing/2014/main" id="{23AB8AFF-0213-4A32-8724-B5009AEC1CC3}"/>
              </a:ext>
            </a:extLst>
          </p:cNvPr>
          <p:cNvGraphicFramePr>
            <a:graphicFrameLocks noGrp="1"/>
          </p:cNvGraphicFramePr>
          <p:nvPr>
            <p:extLst>
              <p:ext uri="{D42A27DB-BD31-4B8C-83A1-F6EECF244321}">
                <p14:modId xmlns:p14="http://schemas.microsoft.com/office/powerpoint/2010/main" val="2179112095"/>
              </p:ext>
            </p:extLst>
          </p:nvPr>
        </p:nvGraphicFramePr>
        <p:xfrm>
          <a:off x="11268075" y="2229127"/>
          <a:ext cx="477481" cy="3558896"/>
        </p:xfrm>
        <a:graphic>
          <a:graphicData uri="http://schemas.openxmlformats.org/drawingml/2006/table">
            <a:tbl>
              <a:tblPr firstRow="1" bandRow="1">
                <a:tableStyleId>{2D5ABB26-0587-4C30-8999-92F81FD0307C}</a:tableStyleId>
              </a:tblPr>
              <a:tblGrid>
                <a:gridCol w="477481">
                  <a:extLst>
                    <a:ext uri="{9D8B030D-6E8A-4147-A177-3AD203B41FA5}">
                      <a16:colId xmlns:a16="http://schemas.microsoft.com/office/drawing/2014/main" val="4055745296"/>
                    </a:ext>
                  </a:extLst>
                </a:gridCol>
              </a:tblGrid>
              <a:tr h="889724">
                <a:tc>
                  <a:txBody>
                    <a:bodyPr/>
                    <a:lstStyle/>
                    <a:p>
                      <a:pPr algn="ctr"/>
                      <a:r>
                        <a:rPr lang="en-NZ" dirty="0"/>
                        <a:t>89</a:t>
                      </a:r>
                    </a:p>
                  </a:txBody>
                  <a:tcPr/>
                </a:tc>
                <a:extLst>
                  <a:ext uri="{0D108BD9-81ED-4DB2-BD59-A6C34878D82A}">
                    <a16:rowId xmlns:a16="http://schemas.microsoft.com/office/drawing/2014/main" val="2668861268"/>
                  </a:ext>
                </a:extLst>
              </a:tr>
              <a:tr h="889724">
                <a:tc>
                  <a:txBody>
                    <a:bodyPr/>
                    <a:lstStyle/>
                    <a:p>
                      <a:pPr algn="ctr"/>
                      <a:r>
                        <a:rPr lang="en-NZ" dirty="0"/>
                        <a:t>74</a:t>
                      </a:r>
                    </a:p>
                  </a:txBody>
                  <a:tcPr/>
                </a:tc>
                <a:extLst>
                  <a:ext uri="{0D108BD9-81ED-4DB2-BD59-A6C34878D82A}">
                    <a16:rowId xmlns:a16="http://schemas.microsoft.com/office/drawing/2014/main" val="4081651683"/>
                  </a:ext>
                </a:extLst>
              </a:tr>
              <a:tr h="889724">
                <a:tc>
                  <a:txBody>
                    <a:bodyPr/>
                    <a:lstStyle/>
                    <a:p>
                      <a:pPr algn="ctr"/>
                      <a:r>
                        <a:rPr lang="en-NZ" dirty="0"/>
                        <a:t>27</a:t>
                      </a:r>
                    </a:p>
                  </a:txBody>
                  <a:tcPr/>
                </a:tc>
                <a:extLst>
                  <a:ext uri="{0D108BD9-81ED-4DB2-BD59-A6C34878D82A}">
                    <a16:rowId xmlns:a16="http://schemas.microsoft.com/office/drawing/2014/main" val="4148388478"/>
                  </a:ext>
                </a:extLst>
              </a:tr>
              <a:tr h="889724">
                <a:tc>
                  <a:txBody>
                    <a:bodyPr/>
                    <a:lstStyle/>
                    <a:p>
                      <a:pPr algn="ctr"/>
                      <a:r>
                        <a:rPr lang="en-NZ" dirty="0"/>
                        <a:t>13</a:t>
                      </a:r>
                    </a:p>
                  </a:txBody>
                  <a:tcPr/>
                </a:tc>
                <a:extLst>
                  <a:ext uri="{0D108BD9-81ED-4DB2-BD59-A6C34878D82A}">
                    <a16:rowId xmlns:a16="http://schemas.microsoft.com/office/drawing/2014/main" val="2329661716"/>
                  </a:ext>
                </a:extLst>
              </a:tr>
            </a:tbl>
          </a:graphicData>
        </a:graphic>
      </p:graphicFrame>
      <p:graphicFrame>
        <p:nvGraphicFramePr>
          <p:cNvPr id="8" name="Table 7">
            <a:extLst>
              <a:ext uri="{FF2B5EF4-FFF2-40B4-BE49-F238E27FC236}">
                <a16:creationId xmlns:a16="http://schemas.microsoft.com/office/drawing/2014/main" id="{916C84EE-C2A0-471A-AF29-949D7476F508}"/>
              </a:ext>
            </a:extLst>
          </p:cNvPr>
          <p:cNvGraphicFramePr>
            <a:graphicFrameLocks noGrp="1"/>
          </p:cNvGraphicFramePr>
          <p:nvPr>
            <p:extLst>
              <p:ext uri="{D42A27DB-BD31-4B8C-83A1-F6EECF244321}">
                <p14:modId xmlns:p14="http://schemas.microsoft.com/office/powerpoint/2010/main" val="2494366852"/>
              </p:ext>
            </p:extLst>
          </p:nvPr>
        </p:nvGraphicFramePr>
        <p:xfrm>
          <a:off x="978240" y="2023865"/>
          <a:ext cx="2619259" cy="3306733"/>
        </p:xfrm>
        <a:graphic>
          <a:graphicData uri="http://schemas.openxmlformats.org/drawingml/2006/table">
            <a:tbl>
              <a:tblPr>
                <a:tableStyleId>{5C22544A-7EE6-4342-B048-85BDC9FD1C3A}</a:tableStyleId>
              </a:tblPr>
              <a:tblGrid>
                <a:gridCol w="2619259">
                  <a:extLst>
                    <a:ext uri="{9D8B030D-6E8A-4147-A177-3AD203B41FA5}">
                      <a16:colId xmlns:a16="http://schemas.microsoft.com/office/drawing/2014/main" val="3311688215"/>
                    </a:ext>
                  </a:extLst>
                </a:gridCol>
              </a:tblGrid>
              <a:tr h="841152">
                <a:tc>
                  <a:txBody>
                    <a:bodyPr/>
                    <a:lstStyle/>
                    <a:p>
                      <a:pPr algn="r" fontAlgn="b"/>
                      <a:r>
                        <a:rPr lang="en-NZ" sz="1200" u="none" strike="noStrike" dirty="0">
                          <a:effectLst/>
                        </a:rPr>
                        <a:t>Remove the plastic wrap from meat trays before recycling them </a:t>
                      </a:r>
                      <a:r>
                        <a:rPr lang="en-NZ" sz="1100" u="none" strike="noStrike" dirty="0">
                          <a:effectLst/>
                        </a:rPr>
                        <a:t>(n=153)</a:t>
                      </a:r>
                      <a:endParaRPr lang="en-NZ" sz="12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182629400"/>
                  </a:ext>
                </a:extLst>
              </a:tr>
              <a:tr h="945529">
                <a:tc>
                  <a:txBody>
                    <a:bodyPr/>
                    <a:lstStyle/>
                    <a:p>
                      <a:pPr algn="r" fontAlgn="b"/>
                      <a:r>
                        <a:rPr lang="en-NZ" sz="1200" u="none" strike="noStrike" dirty="0">
                          <a:effectLst/>
                        </a:rPr>
                        <a:t>Remove non-recyclable parts of the item before recycling them </a:t>
                      </a:r>
                      <a:r>
                        <a:rPr lang="en-NZ" sz="1100" u="none" strike="noStrike" dirty="0">
                          <a:effectLst/>
                        </a:rPr>
                        <a:t>(n=279)</a:t>
                      </a:r>
                      <a:endParaRPr lang="en-NZ" sz="12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3772476482"/>
                  </a:ext>
                </a:extLst>
              </a:tr>
              <a:tr h="760026">
                <a:tc>
                  <a:txBody>
                    <a:bodyPr/>
                    <a:lstStyle/>
                    <a:p>
                      <a:pPr algn="r" fontAlgn="b"/>
                      <a:r>
                        <a:rPr lang="en-NZ" sz="1200" u="none" strike="noStrike" dirty="0">
                          <a:effectLst/>
                        </a:rPr>
                        <a:t>Put recyclables in a cardboard box in the recycling</a:t>
                      </a:r>
                      <a:r>
                        <a:rPr lang="en-NZ" sz="1200" u="none" strike="noStrike" baseline="30000" dirty="0">
                          <a:effectLst/>
                        </a:rPr>
                        <a:t>1</a:t>
                      </a:r>
                      <a:r>
                        <a:rPr lang="en-NZ" sz="1200" u="none" strike="noStrike" dirty="0">
                          <a:effectLst/>
                        </a:rPr>
                        <a:t>  </a:t>
                      </a:r>
                      <a:r>
                        <a:rPr lang="en-NZ" sz="1100" u="none" strike="noStrike" dirty="0">
                          <a:effectLst/>
                        </a:rPr>
                        <a:t>(n=279)</a:t>
                      </a:r>
                      <a:endParaRPr lang="en-NZ" sz="12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807836231"/>
                  </a:ext>
                </a:extLst>
              </a:tr>
              <a:tr h="760026">
                <a:tc>
                  <a:txBody>
                    <a:bodyPr/>
                    <a:lstStyle/>
                    <a:p>
                      <a:pPr algn="r" fontAlgn="b"/>
                      <a:r>
                        <a:rPr lang="en-NZ" sz="1200" u="none" strike="noStrike" dirty="0">
                          <a:effectLst/>
                        </a:rPr>
                        <a:t>Put recyclables in a plastic bag in the recycling</a:t>
                      </a:r>
                      <a:r>
                        <a:rPr lang="en-NZ" sz="1200" u="none" strike="noStrike" baseline="30000" dirty="0">
                          <a:effectLst/>
                        </a:rPr>
                        <a:t>1</a:t>
                      </a:r>
                      <a:r>
                        <a:rPr lang="en-NZ" sz="1200" u="none" strike="noStrike" dirty="0">
                          <a:effectLst/>
                        </a:rPr>
                        <a:t>  </a:t>
                      </a:r>
                      <a:r>
                        <a:rPr lang="en-NZ" sz="1100" u="none" strike="noStrike" dirty="0">
                          <a:effectLst/>
                        </a:rPr>
                        <a:t>(n=279)</a:t>
                      </a:r>
                      <a:endParaRPr lang="en-NZ" sz="12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1269992048"/>
                  </a:ext>
                </a:extLst>
              </a:tr>
            </a:tbl>
          </a:graphicData>
        </a:graphic>
      </p:graphicFrame>
      <p:graphicFrame>
        <p:nvGraphicFramePr>
          <p:cNvPr id="9" name="Table 8">
            <a:extLst>
              <a:ext uri="{FF2B5EF4-FFF2-40B4-BE49-F238E27FC236}">
                <a16:creationId xmlns:a16="http://schemas.microsoft.com/office/drawing/2014/main" id="{FEF6D7EA-AB63-4151-B5D0-D32EEED88F98}"/>
              </a:ext>
            </a:extLst>
          </p:cNvPr>
          <p:cNvGraphicFramePr>
            <a:graphicFrameLocks noGrp="1"/>
          </p:cNvGraphicFramePr>
          <p:nvPr>
            <p:extLst>
              <p:ext uri="{D42A27DB-BD31-4B8C-83A1-F6EECF244321}">
                <p14:modId xmlns:p14="http://schemas.microsoft.com/office/powerpoint/2010/main" val="2344670514"/>
              </p:ext>
            </p:extLst>
          </p:nvPr>
        </p:nvGraphicFramePr>
        <p:xfrm>
          <a:off x="10590710" y="2227505"/>
          <a:ext cx="477481" cy="3560520"/>
        </p:xfrm>
        <a:graphic>
          <a:graphicData uri="http://schemas.openxmlformats.org/drawingml/2006/table">
            <a:tbl>
              <a:tblPr firstRow="1" bandRow="1">
                <a:tableStyleId>{2D5ABB26-0587-4C30-8999-92F81FD0307C}</a:tableStyleId>
              </a:tblPr>
              <a:tblGrid>
                <a:gridCol w="477481">
                  <a:extLst>
                    <a:ext uri="{9D8B030D-6E8A-4147-A177-3AD203B41FA5}">
                      <a16:colId xmlns:a16="http://schemas.microsoft.com/office/drawing/2014/main" val="4055745296"/>
                    </a:ext>
                  </a:extLst>
                </a:gridCol>
              </a:tblGrid>
              <a:tr h="890130">
                <a:tc>
                  <a:txBody>
                    <a:bodyPr/>
                    <a:lstStyle/>
                    <a:p>
                      <a:pPr algn="ctr"/>
                      <a:r>
                        <a:rPr lang="en-NZ" dirty="0"/>
                        <a:t>94</a:t>
                      </a:r>
                    </a:p>
                  </a:txBody>
                  <a:tcPr/>
                </a:tc>
                <a:extLst>
                  <a:ext uri="{0D108BD9-81ED-4DB2-BD59-A6C34878D82A}">
                    <a16:rowId xmlns:a16="http://schemas.microsoft.com/office/drawing/2014/main" val="2668861268"/>
                  </a:ext>
                </a:extLst>
              </a:tr>
              <a:tr h="890130">
                <a:tc>
                  <a:txBody>
                    <a:bodyPr/>
                    <a:lstStyle/>
                    <a:p>
                      <a:pPr algn="ctr"/>
                      <a:r>
                        <a:rPr lang="en-NZ" dirty="0"/>
                        <a:t>73</a:t>
                      </a:r>
                    </a:p>
                  </a:txBody>
                  <a:tcPr/>
                </a:tc>
                <a:extLst>
                  <a:ext uri="{0D108BD9-81ED-4DB2-BD59-A6C34878D82A}">
                    <a16:rowId xmlns:a16="http://schemas.microsoft.com/office/drawing/2014/main" val="4081651683"/>
                  </a:ext>
                </a:extLst>
              </a:tr>
              <a:tr h="890130">
                <a:tc>
                  <a:txBody>
                    <a:bodyPr/>
                    <a:lstStyle/>
                    <a:p>
                      <a:pPr algn="ctr"/>
                      <a:r>
                        <a:rPr lang="en-NZ" dirty="0"/>
                        <a:t>23</a:t>
                      </a:r>
                    </a:p>
                  </a:txBody>
                  <a:tcPr/>
                </a:tc>
                <a:extLst>
                  <a:ext uri="{0D108BD9-81ED-4DB2-BD59-A6C34878D82A}">
                    <a16:rowId xmlns:a16="http://schemas.microsoft.com/office/drawing/2014/main" val="4148388478"/>
                  </a:ext>
                </a:extLst>
              </a:tr>
              <a:tr h="890130">
                <a:tc>
                  <a:txBody>
                    <a:bodyPr/>
                    <a:lstStyle/>
                    <a:p>
                      <a:pPr algn="ctr"/>
                      <a:r>
                        <a:rPr lang="en-NZ" dirty="0"/>
                        <a:t>20</a:t>
                      </a:r>
                    </a:p>
                  </a:txBody>
                  <a:tcPr/>
                </a:tc>
                <a:extLst>
                  <a:ext uri="{0D108BD9-81ED-4DB2-BD59-A6C34878D82A}">
                    <a16:rowId xmlns:a16="http://schemas.microsoft.com/office/drawing/2014/main" val="2329661716"/>
                  </a:ext>
                </a:extLst>
              </a:tr>
            </a:tbl>
          </a:graphicData>
        </a:graphic>
      </p:graphicFrame>
      <p:sp>
        <p:nvSpPr>
          <p:cNvPr id="10" name="TextBox 9">
            <a:extLst>
              <a:ext uri="{FF2B5EF4-FFF2-40B4-BE49-F238E27FC236}">
                <a16:creationId xmlns:a16="http://schemas.microsoft.com/office/drawing/2014/main" id="{16D1F0E6-5DD3-425A-BCB6-15A311B0FDD2}"/>
              </a:ext>
            </a:extLst>
          </p:cNvPr>
          <p:cNvSpPr txBox="1"/>
          <p:nvPr/>
        </p:nvSpPr>
        <p:spPr>
          <a:xfrm>
            <a:off x="10325100" y="1769949"/>
            <a:ext cx="1700950" cy="253916"/>
          </a:xfrm>
          <a:prstGeom prst="rect">
            <a:avLst/>
          </a:prstGeom>
          <a:noFill/>
        </p:spPr>
        <p:txBody>
          <a:bodyPr wrap="square" rtlCol="0">
            <a:spAutoFit/>
          </a:bodyPr>
          <a:lstStyle/>
          <a:p>
            <a:pPr algn="ctr"/>
            <a:r>
              <a:rPr lang="en-NZ" sz="1050" b="1" dirty="0"/>
              <a:t>% nett always / generally</a:t>
            </a:r>
          </a:p>
        </p:txBody>
      </p:sp>
      <p:sp>
        <p:nvSpPr>
          <p:cNvPr id="11" name="TextBox 10">
            <a:extLst>
              <a:ext uri="{FF2B5EF4-FFF2-40B4-BE49-F238E27FC236}">
                <a16:creationId xmlns:a16="http://schemas.microsoft.com/office/drawing/2014/main" id="{B9616560-81E1-402B-9D28-E42AC29483A5}"/>
              </a:ext>
            </a:extLst>
          </p:cNvPr>
          <p:cNvSpPr txBox="1"/>
          <p:nvPr/>
        </p:nvSpPr>
        <p:spPr>
          <a:xfrm>
            <a:off x="11153059" y="1920473"/>
            <a:ext cx="783714" cy="369332"/>
          </a:xfrm>
          <a:prstGeom prst="rect">
            <a:avLst/>
          </a:prstGeom>
          <a:noFill/>
        </p:spPr>
        <p:txBody>
          <a:bodyPr wrap="square" rtlCol="0">
            <a:spAutoFit/>
          </a:bodyPr>
          <a:lstStyle/>
          <a:p>
            <a:pPr algn="ctr"/>
            <a:r>
              <a:rPr lang="en-NZ" sz="900" dirty="0"/>
              <a:t>New Zealand</a:t>
            </a:r>
          </a:p>
        </p:txBody>
      </p:sp>
      <p:sp>
        <p:nvSpPr>
          <p:cNvPr id="12" name="TextBox 11">
            <a:extLst>
              <a:ext uri="{FF2B5EF4-FFF2-40B4-BE49-F238E27FC236}">
                <a16:creationId xmlns:a16="http://schemas.microsoft.com/office/drawing/2014/main" id="{20279FFE-7499-47A0-9BCC-65C838696031}"/>
              </a:ext>
            </a:extLst>
          </p:cNvPr>
          <p:cNvSpPr txBox="1"/>
          <p:nvPr/>
        </p:nvSpPr>
        <p:spPr>
          <a:xfrm>
            <a:off x="10511334" y="1920473"/>
            <a:ext cx="701780" cy="369332"/>
          </a:xfrm>
          <a:prstGeom prst="rect">
            <a:avLst/>
          </a:prstGeom>
          <a:noFill/>
        </p:spPr>
        <p:txBody>
          <a:bodyPr wrap="square" rtlCol="0">
            <a:spAutoFit/>
          </a:bodyPr>
          <a:lstStyle/>
          <a:p>
            <a:pPr algn="ctr"/>
            <a:r>
              <a:rPr lang="en-NZ" sz="900" dirty="0"/>
              <a:t>Wellington City</a:t>
            </a:r>
          </a:p>
        </p:txBody>
      </p:sp>
      <p:grpSp>
        <p:nvGrpSpPr>
          <p:cNvPr id="13" name="Group 12">
            <a:extLst>
              <a:ext uri="{FF2B5EF4-FFF2-40B4-BE49-F238E27FC236}">
                <a16:creationId xmlns:a16="http://schemas.microsoft.com/office/drawing/2014/main" id="{042ABD67-1C38-4D88-8DBF-C2EAFCFBF1CF}"/>
              </a:ext>
            </a:extLst>
          </p:cNvPr>
          <p:cNvGrpSpPr/>
          <p:nvPr/>
        </p:nvGrpSpPr>
        <p:grpSpPr>
          <a:xfrm>
            <a:off x="6116881" y="6389555"/>
            <a:ext cx="4065953" cy="276999"/>
            <a:chOff x="6816170" y="6470673"/>
            <a:chExt cx="4065953" cy="276999"/>
          </a:xfrm>
        </p:grpSpPr>
        <p:sp>
          <p:nvSpPr>
            <p:cNvPr id="14" name="Isosceles Triangle 13">
              <a:extLst>
                <a:ext uri="{FF2B5EF4-FFF2-40B4-BE49-F238E27FC236}">
                  <a16:creationId xmlns:a16="http://schemas.microsoft.com/office/drawing/2014/main" id="{1EAB5879-42F8-4230-82ED-365FB9D432E2}"/>
                </a:ext>
              </a:extLst>
            </p:cNvPr>
            <p:cNvSpPr/>
            <p:nvPr/>
          </p:nvSpPr>
          <p:spPr>
            <a:xfrm>
              <a:off x="6816170" y="6547413"/>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Isosceles Triangle 14">
              <a:extLst>
                <a:ext uri="{FF2B5EF4-FFF2-40B4-BE49-F238E27FC236}">
                  <a16:creationId xmlns:a16="http://schemas.microsoft.com/office/drawing/2014/main" id="{76973A05-FD6C-4440-A169-E98C0C0D171D}"/>
                </a:ext>
              </a:extLst>
            </p:cNvPr>
            <p:cNvSpPr/>
            <p:nvPr/>
          </p:nvSpPr>
          <p:spPr>
            <a:xfrm rot="10800000">
              <a:off x="6933281" y="6549633"/>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TextBox 15">
              <a:extLst>
                <a:ext uri="{FF2B5EF4-FFF2-40B4-BE49-F238E27FC236}">
                  <a16:creationId xmlns:a16="http://schemas.microsoft.com/office/drawing/2014/main" id="{76808670-F476-4B71-8ECE-F248DF4F41B2}"/>
                </a:ext>
              </a:extLst>
            </p:cNvPr>
            <p:cNvSpPr txBox="1"/>
            <p:nvPr/>
          </p:nvSpPr>
          <p:spPr>
            <a:xfrm>
              <a:off x="7074028" y="6470673"/>
              <a:ext cx="3808095" cy="276999"/>
            </a:xfrm>
            <a:prstGeom prst="rect">
              <a:avLst/>
            </a:prstGeom>
            <a:noFill/>
          </p:spPr>
          <p:txBody>
            <a:bodyPr wrap="square" rtlCol="0">
              <a:spAutoFit/>
            </a:bodyPr>
            <a:lstStyle/>
            <a:p>
              <a:r>
                <a:rPr lang="en-NZ" sz="1200" dirty="0"/>
                <a:t>Significantly higher / lower than New Zealand average</a:t>
              </a:r>
            </a:p>
          </p:txBody>
        </p:sp>
      </p:grpSp>
      <p:sp>
        <p:nvSpPr>
          <p:cNvPr id="17" name="Isosceles Triangle 16">
            <a:extLst>
              <a:ext uri="{FF2B5EF4-FFF2-40B4-BE49-F238E27FC236}">
                <a16:creationId xmlns:a16="http://schemas.microsoft.com/office/drawing/2014/main" id="{BBC43834-5B42-4941-9D8D-AD20137DA29B}"/>
              </a:ext>
            </a:extLst>
          </p:cNvPr>
          <p:cNvSpPr/>
          <p:nvPr/>
        </p:nvSpPr>
        <p:spPr>
          <a:xfrm>
            <a:off x="10970870" y="2335971"/>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Rectangle 20">
            <a:extLst>
              <a:ext uri="{FF2B5EF4-FFF2-40B4-BE49-F238E27FC236}">
                <a16:creationId xmlns:a16="http://schemas.microsoft.com/office/drawing/2014/main" id="{E30E3D40-015C-4841-B640-68DB68F614AC}"/>
              </a:ext>
            </a:extLst>
          </p:cNvPr>
          <p:cNvSpPr/>
          <p:nvPr/>
        </p:nvSpPr>
        <p:spPr>
          <a:xfrm>
            <a:off x="0" y="1280241"/>
            <a:ext cx="12192000" cy="46166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TextBox 21">
            <a:extLst>
              <a:ext uri="{FF2B5EF4-FFF2-40B4-BE49-F238E27FC236}">
                <a16:creationId xmlns:a16="http://schemas.microsoft.com/office/drawing/2014/main" id="{2924F401-7336-4AE4-8DC8-2846996A0E4F}"/>
              </a:ext>
            </a:extLst>
          </p:cNvPr>
          <p:cNvSpPr txBox="1"/>
          <p:nvPr/>
        </p:nvSpPr>
        <p:spPr>
          <a:xfrm>
            <a:off x="0" y="1354725"/>
            <a:ext cx="12191999" cy="307777"/>
          </a:xfrm>
          <a:prstGeom prst="rect">
            <a:avLst/>
          </a:prstGeom>
          <a:noFill/>
        </p:spPr>
        <p:txBody>
          <a:bodyPr wrap="square" rtlCol="0">
            <a:spAutoFit/>
          </a:bodyPr>
          <a:lstStyle/>
          <a:p>
            <a:pPr algn="ctr"/>
            <a:r>
              <a:rPr lang="en-NZ" sz="1400" b="1" i="1" dirty="0">
                <a:solidFill>
                  <a:schemeClr val="tx1">
                    <a:lumMod val="85000"/>
                    <a:lumOff val="15000"/>
                  </a:schemeClr>
                </a:solidFill>
              </a:rPr>
              <a:t>Do you do the following?</a:t>
            </a:r>
          </a:p>
        </p:txBody>
      </p:sp>
      <p:sp>
        <p:nvSpPr>
          <p:cNvPr id="23" name="Isosceles Triangle 22">
            <a:extLst>
              <a:ext uri="{FF2B5EF4-FFF2-40B4-BE49-F238E27FC236}">
                <a16:creationId xmlns:a16="http://schemas.microsoft.com/office/drawing/2014/main" id="{5F9365AB-E3A5-4B63-8B62-F06D2820A40B}"/>
              </a:ext>
            </a:extLst>
          </p:cNvPr>
          <p:cNvSpPr/>
          <p:nvPr/>
        </p:nvSpPr>
        <p:spPr>
          <a:xfrm>
            <a:off x="10973182" y="5000751"/>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0" name="Table 19">
            <a:extLst>
              <a:ext uri="{FF2B5EF4-FFF2-40B4-BE49-F238E27FC236}">
                <a16:creationId xmlns:a16="http://schemas.microsoft.com/office/drawing/2014/main" id="{C88963BF-0AB3-43C5-B020-4335DE5E3DD2}"/>
              </a:ext>
            </a:extLst>
          </p:cNvPr>
          <p:cNvGraphicFramePr>
            <a:graphicFrameLocks noGrp="1"/>
          </p:cNvGraphicFramePr>
          <p:nvPr>
            <p:extLst>
              <p:ext uri="{D42A27DB-BD31-4B8C-83A1-F6EECF244321}">
                <p14:modId xmlns:p14="http://schemas.microsoft.com/office/powerpoint/2010/main" val="884091814"/>
              </p:ext>
            </p:extLst>
          </p:nvPr>
        </p:nvGraphicFramePr>
        <p:xfrm>
          <a:off x="207712" y="5428200"/>
          <a:ext cx="11818338" cy="822960"/>
        </p:xfrm>
        <a:graphic>
          <a:graphicData uri="http://schemas.openxmlformats.org/drawingml/2006/table">
            <a:tbl>
              <a:tblPr firstRow="1" bandRow="1">
                <a:tableStyleId>{5C22544A-7EE6-4342-B048-85BDC9FD1C3A}</a:tableStyleId>
              </a:tblPr>
              <a:tblGrid>
                <a:gridCol w="1913188">
                  <a:extLst>
                    <a:ext uri="{9D8B030D-6E8A-4147-A177-3AD203B41FA5}">
                      <a16:colId xmlns:a16="http://schemas.microsoft.com/office/drawing/2014/main" val="876302033"/>
                    </a:ext>
                  </a:extLst>
                </a:gridCol>
                <a:gridCol w="4952575">
                  <a:extLst>
                    <a:ext uri="{9D8B030D-6E8A-4147-A177-3AD203B41FA5}">
                      <a16:colId xmlns:a16="http://schemas.microsoft.com/office/drawing/2014/main" val="2948073206"/>
                    </a:ext>
                  </a:extLst>
                </a:gridCol>
                <a:gridCol w="4952575">
                  <a:extLst>
                    <a:ext uri="{9D8B030D-6E8A-4147-A177-3AD203B41FA5}">
                      <a16:colId xmlns:a16="http://schemas.microsoft.com/office/drawing/2014/main" val="2209585519"/>
                    </a:ext>
                  </a:extLst>
                </a:gridCol>
              </a:tblGrid>
              <a:tr h="370840">
                <a:tc>
                  <a:txBody>
                    <a:bodyPr/>
                    <a:lstStyle/>
                    <a:p>
                      <a:pPr algn="ctr"/>
                      <a:r>
                        <a:rPr lang="en-NZ" sz="1200" b="1" u="sng" kern="1200" dirty="0">
                          <a:solidFill>
                            <a:srgbClr val="5B5C60"/>
                          </a:solidFill>
                          <a:latin typeface="+mn-lt"/>
                          <a:ea typeface="+mn-ea"/>
                          <a:cs typeface="+mn-cs"/>
                        </a:rPr>
                        <a:t>Demographic differences:</a:t>
                      </a:r>
                    </a:p>
                  </a:txBody>
                  <a:tcPr anchor="ctr">
                    <a:lnL w="12700" cap="flat" cmpd="sng" algn="ctr">
                      <a:solidFill>
                        <a:srgbClr val="7F8085"/>
                      </a:solidFill>
                      <a:prstDash val="solid"/>
                      <a:round/>
                      <a:headEnd type="none" w="med" len="med"/>
                      <a:tailEnd type="none" w="med" len="med"/>
                    </a:lnL>
                    <a:lnT w="12700" cap="flat" cmpd="sng" algn="ctr">
                      <a:solidFill>
                        <a:srgbClr val="7F8085"/>
                      </a:solidFill>
                      <a:prstDash val="solid"/>
                      <a:round/>
                      <a:headEnd type="none" w="med" len="med"/>
                      <a:tailEnd type="none" w="med" len="med"/>
                    </a:lnT>
                    <a:lnB w="12700" cap="flat" cmpd="sng" algn="ctr">
                      <a:solidFill>
                        <a:srgbClr val="7F8085"/>
                      </a:solidFill>
                      <a:prstDash val="solid"/>
                      <a:round/>
                      <a:headEnd type="none" w="med" len="med"/>
                      <a:tailEnd type="none" w="med" len="med"/>
                    </a:lnB>
                    <a:solidFill>
                      <a:srgbClr val="F2F2F2"/>
                    </a:solidFill>
                  </a:tcPr>
                </a:tc>
                <a:tc>
                  <a:txBody>
                    <a:bodyPr/>
                    <a:lstStyle/>
                    <a:p>
                      <a:pPr algn="l"/>
                      <a:r>
                        <a:rPr lang="en-NZ" sz="1200" b="0" u="none" kern="1200" dirty="0">
                          <a:solidFill>
                            <a:srgbClr val="5B5C60"/>
                          </a:solidFill>
                          <a:latin typeface="+mn-lt"/>
                          <a:ea typeface="+mn-ea"/>
                          <a:cs typeface="+mn-cs"/>
                        </a:rPr>
                        <a:t>Those </a:t>
                      </a:r>
                      <a:r>
                        <a:rPr lang="en-NZ" sz="1200" b="1" u="sng" kern="1200" dirty="0">
                          <a:solidFill>
                            <a:srgbClr val="5B5C60"/>
                          </a:solidFill>
                          <a:latin typeface="+mn-lt"/>
                          <a:ea typeface="+mn-ea"/>
                          <a:cs typeface="+mn-cs"/>
                        </a:rPr>
                        <a:t>more</a:t>
                      </a:r>
                      <a:r>
                        <a:rPr lang="en-NZ" sz="1200" b="0" u="none" kern="1200" dirty="0">
                          <a:solidFill>
                            <a:srgbClr val="5B5C60"/>
                          </a:solidFill>
                          <a:latin typeface="+mn-lt"/>
                          <a:ea typeface="+mn-ea"/>
                          <a:cs typeface="+mn-cs"/>
                        </a:rPr>
                        <a:t> likely than average (73%) to remove non-recyclable parts:</a:t>
                      </a:r>
                    </a:p>
                    <a:p>
                      <a:pPr algn="l"/>
                      <a:endParaRPr lang="en-NZ" sz="1200" b="0" u="none" kern="1200" dirty="0">
                        <a:solidFill>
                          <a:srgbClr val="5B5C60"/>
                        </a:solidFill>
                        <a:latin typeface="+mn-lt"/>
                        <a:ea typeface="+mn-ea"/>
                        <a:cs typeface="+mn-cs"/>
                      </a:endParaRPr>
                    </a:p>
                    <a:p>
                      <a:pPr marL="171450" indent="-171450" algn="l">
                        <a:buFont typeface="Arial" panose="020B0604020202020204" pitchFamily="34" charset="0"/>
                        <a:buChar char="•"/>
                      </a:pPr>
                      <a:r>
                        <a:rPr lang="en-NZ" sz="1200" b="0" u="none" kern="1200" dirty="0">
                          <a:solidFill>
                            <a:srgbClr val="5B5C60"/>
                          </a:solidFill>
                          <a:latin typeface="+mn-lt"/>
                          <a:ea typeface="+mn-ea"/>
                          <a:cs typeface="+mn-cs"/>
                        </a:rPr>
                        <a:t>Those very / extremely confident in their recycling ability (83%)</a:t>
                      </a:r>
                    </a:p>
                    <a:p>
                      <a:pPr marL="171450" indent="-171450" algn="l">
                        <a:buFont typeface="Arial" panose="020B0604020202020204" pitchFamily="34" charset="0"/>
                        <a:buChar char="•"/>
                      </a:pPr>
                      <a:r>
                        <a:rPr lang="en-NZ" sz="1200" b="0" u="none" kern="1200" dirty="0">
                          <a:solidFill>
                            <a:srgbClr val="5B5C60"/>
                          </a:solidFill>
                          <a:latin typeface="+mn-lt"/>
                          <a:ea typeface="+mn-ea"/>
                          <a:cs typeface="+mn-cs"/>
                        </a:rPr>
                        <a:t>NZ Europeans / Pākehā (79%)</a:t>
                      </a:r>
                      <a:endParaRPr lang="en-NZ" sz="1200" b="1" u="sng" kern="1200" dirty="0">
                        <a:solidFill>
                          <a:srgbClr val="5B5C60"/>
                        </a:solidFill>
                        <a:latin typeface="+mn-lt"/>
                        <a:ea typeface="+mn-ea"/>
                        <a:cs typeface="+mn-cs"/>
                      </a:endParaRPr>
                    </a:p>
                  </a:txBody>
                  <a:tcPr anchor="ctr">
                    <a:lnT w="12700" cap="flat" cmpd="sng" algn="ctr">
                      <a:solidFill>
                        <a:srgbClr val="7F8085"/>
                      </a:solidFill>
                      <a:prstDash val="solid"/>
                      <a:round/>
                      <a:headEnd type="none" w="med" len="med"/>
                      <a:tailEnd type="none" w="med" len="med"/>
                    </a:lnT>
                    <a:lnB w="12700" cap="flat" cmpd="sng" algn="ctr">
                      <a:solidFill>
                        <a:srgbClr val="7F8085"/>
                      </a:solidFill>
                      <a:prstDash val="solid"/>
                      <a:round/>
                      <a:headEnd type="none" w="med" len="med"/>
                      <a:tailEnd type="none" w="med" len="med"/>
                    </a:lnB>
                    <a:solidFill>
                      <a:srgbClr val="F2F2F2"/>
                    </a:solidFill>
                  </a:tcPr>
                </a:tc>
                <a:tc>
                  <a:txBody>
                    <a:bodyPr/>
                    <a:lstStyle/>
                    <a:p>
                      <a:pPr algn="l"/>
                      <a:r>
                        <a:rPr lang="en-NZ" sz="1200" b="0" u="none" kern="1200" dirty="0">
                          <a:solidFill>
                            <a:srgbClr val="5B5C60"/>
                          </a:solidFill>
                          <a:latin typeface="+mn-lt"/>
                          <a:ea typeface="+mn-ea"/>
                          <a:cs typeface="+mn-cs"/>
                        </a:rPr>
                        <a:t>Those </a:t>
                      </a:r>
                      <a:r>
                        <a:rPr lang="en-NZ" sz="1200" b="1" u="sng" kern="1200" dirty="0">
                          <a:solidFill>
                            <a:srgbClr val="5B5C60"/>
                          </a:solidFill>
                          <a:latin typeface="+mn-lt"/>
                          <a:ea typeface="+mn-ea"/>
                          <a:cs typeface="+mn-cs"/>
                        </a:rPr>
                        <a:t>less</a:t>
                      </a:r>
                      <a:r>
                        <a:rPr lang="en-NZ" sz="1200" b="0" u="none" kern="1200" dirty="0">
                          <a:solidFill>
                            <a:srgbClr val="5B5C60"/>
                          </a:solidFill>
                          <a:latin typeface="+mn-lt"/>
                          <a:ea typeface="+mn-ea"/>
                          <a:cs typeface="+mn-cs"/>
                        </a:rPr>
                        <a:t> likely than average (73%) to remove non-recyclable parts:</a:t>
                      </a:r>
                    </a:p>
                    <a:p>
                      <a:pPr algn="l"/>
                      <a:endParaRPr lang="en-NZ" sz="1200" b="0" u="none" kern="1200" dirty="0">
                        <a:solidFill>
                          <a:srgbClr val="5B5C60"/>
                        </a:solidFill>
                        <a:latin typeface="+mn-lt"/>
                        <a:ea typeface="+mn-ea"/>
                        <a:cs typeface="+mn-cs"/>
                      </a:endParaRPr>
                    </a:p>
                    <a:p>
                      <a:pPr marL="171450" indent="-171450" algn="l">
                        <a:buFont typeface="Arial" panose="020B0604020202020204" pitchFamily="34" charset="0"/>
                        <a:buChar char="•"/>
                      </a:pPr>
                      <a:r>
                        <a:rPr lang="en-NZ" sz="1200" b="0" u="none" kern="1200" dirty="0">
                          <a:solidFill>
                            <a:srgbClr val="5B5C60"/>
                          </a:solidFill>
                          <a:latin typeface="+mn-lt"/>
                          <a:ea typeface="+mn-ea"/>
                          <a:cs typeface="+mn-cs"/>
                        </a:rPr>
                        <a:t>Deniers (47%)</a:t>
                      </a:r>
                    </a:p>
                    <a:p>
                      <a:pPr marL="171450" indent="-171450" algn="l">
                        <a:buFont typeface="Arial" panose="020B0604020202020204" pitchFamily="34" charset="0"/>
                        <a:buChar char="•"/>
                      </a:pPr>
                      <a:r>
                        <a:rPr lang="en-NZ" sz="1200" b="0" u="none" kern="1200" dirty="0">
                          <a:solidFill>
                            <a:srgbClr val="5B5C60"/>
                          </a:solidFill>
                          <a:latin typeface="+mn-lt"/>
                          <a:ea typeface="+mn-ea"/>
                          <a:cs typeface="+mn-cs"/>
                        </a:rPr>
                        <a:t>Those not / fairly confident in their recycling ability (64%)</a:t>
                      </a:r>
                    </a:p>
                  </a:txBody>
                  <a:tcPr anchor="ctr">
                    <a:lnT w="12700" cap="flat" cmpd="sng" algn="ctr">
                      <a:solidFill>
                        <a:srgbClr val="7F8085"/>
                      </a:solidFill>
                      <a:prstDash val="solid"/>
                      <a:round/>
                      <a:headEnd type="none" w="med" len="med"/>
                      <a:tailEnd type="none" w="med" len="med"/>
                    </a:lnT>
                    <a:lnB w="12700" cap="flat" cmpd="sng" algn="ctr">
                      <a:solidFill>
                        <a:srgbClr val="7F8085"/>
                      </a:solidFill>
                      <a:prstDash val="solid"/>
                      <a:round/>
                      <a:headEnd type="none" w="med" len="med"/>
                      <a:tailEnd type="none" w="med" len="med"/>
                    </a:lnB>
                    <a:solidFill>
                      <a:srgbClr val="F2F2F2"/>
                    </a:solidFill>
                  </a:tcPr>
                </a:tc>
                <a:extLst>
                  <a:ext uri="{0D108BD9-81ED-4DB2-BD59-A6C34878D82A}">
                    <a16:rowId xmlns:a16="http://schemas.microsoft.com/office/drawing/2014/main" val="3356562441"/>
                  </a:ext>
                </a:extLst>
              </a:tr>
            </a:tbl>
          </a:graphicData>
        </a:graphic>
      </p:graphicFrame>
      <p:sp>
        <p:nvSpPr>
          <p:cNvPr id="24" name="TextBox 23">
            <a:extLst>
              <a:ext uri="{FF2B5EF4-FFF2-40B4-BE49-F238E27FC236}">
                <a16:creationId xmlns:a16="http://schemas.microsoft.com/office/drawing/2014/main" id="{EE77160B-0DF5-43C5-9E87-6EDA8577B699}"/>
              </a:ext>
            </a:extLst>
          </p:cNvPr>
          <p:cNvSpPr txBox="1"/>
          <p:nvPr/>
        </p:nvSpPr>
        <p:spPr>
          <a:xfrm>
            <a:off x="72681" y="6390415"/>
            <a:ext cx="7812969" cy="461665"/>
          </a:xfrm>
          <a:prstGeom prst="rect">
            <a:avLst/>
          </a:prstGeom>
          <a:noFill/>
        </p:spPr>
        <p:txBody>
          <a:bodyPr wrap="square" rtlCol="0">
            <a:spAutoFit/>
          </a:bodyPr>
          <a:lstStyle/>
          <a:p>
            <a:r>
              <a:rPr lang="en-NZ" sz="1200" dirty="0"/>
              <a:t>Base: All who recycle (for meat trays, only those who said they recycle this item) | Source: C10b</a:t>
            </a:r>
          </a:p>
          <a:p>
            <a:r>
              <a:rPr lang="en-NZ" sz="1200" baseline="30000" dirty="0"/>
              <a:t>1</a:t>
            </a:r>
            <a:r>
              <a:rPr lang="en-NZ" sz="1200" dirty="0"/>
              <a:t>Material recovery facilities are not able to separate out recycling which has been placed in boxes or plastic bags</a:t>
            </a:r>
          </a:p>
        </p:txBody>
      </p:sp>
    </p:spTree>
    <p:extLst>
      <p:ext uri="{BB962C8B-B14F-4D97-AF65-F5344CB8AC3E}">
        <p14:creationId xmlns:p14="http://schemas.microsoft.com/office/powerpoint/2010/main" val="32535736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3CDE8-85A3-4F75-B689-0D880E684AB4}"/>
              </a:ext>
            </a:extLst>
          </p:cNvPr>
          <p:cNvSpPr>
            <a:spLocks noGrp="1"/>
          </p:cNvSpPr>
          <p:nvPr>
            <p:ph type="title"/>
          </p:nvPr>
        </p:nvSpPr>
        <p:spPr/>
        <p:txBody>
          <a:bodyPr/>
          <a:lstStyle/>
          <a:p>
            <a:r>
              <a:rPr lang="en-NZ" dirty="0"/>
              <a:t>Recycling Symbols</a:t>
            </a:r>
          </a:p>
        </p:txBody>
      </p:sp>
    </p:spTree>
    <p:extLst>
      <p:ext uri="{BB962C8B-B14F-4D97-AF65-F5344CB8AC3E}">
        <p14:creationId xmlns:p14="http://schemas.microsoft.com/office/powerpoint/2010/main" val="17538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972E1-AA0A-496A-944E-57688B214CDB}"/>
              </a:ext>
            </a:extLst>
          </p:cNvPr>
          <p:cNvSpPr>
            <a:spLocks noGrp="1"/>
          </p:cNvSpPr>
          <p:nvPr>
            <p:ph type="title"/>
          </p:nvPr>
        </p:nvSpPr>
        <p:spPr/>
        <p:txBody>
          <a:bodyPr/>
          <a:lstStyle/>
          <a:p>
            <a:r>
              <a:rPr lang="en-NZ" dirty="0"/>
              <a:t>Summary insights</a:t>
            </a:r>
          </a:p>
        </p:txBody>
      </p:sp>
    </p:spTree>
    <p:extLst>
      <p:ext uri="{BB962C8B-B14F-4D97-AF65-F5344CB8AC3E}">
        <p14:creationId xmlns:p14="http://schemas.microsoft.com/office/powerpoint/2010/main" val="20929226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9F7E1-0549-4AF0-A1F5-56352A9D017B}"/>
              </a:ext>
            </a:extLst>
          </p:cNvPr>
          <p:cNvSpPr>
            <a:spLocks noGrp="1"/>
          </p:cNvSpPr>
          <p:nvPr>
            <p:ph type="title"/>
          </p:nvPr>
        </p:nvSpPr>
        <p:spPr>
          <a:xfrm>
            <a:off x="203200" y="138224"/>
            <a:ext cx="9958753" cy="999460"/>
          </a:xfrm>
        </p:spPr>
        <p:txBody>
          <a:bodyPr>
            <a:normAutofit/>
          </a:bodyPr>
          <a:lstStyle/>
          <a:p>
            <a:pPr>
              <a:lnSpc>
                <a:spcPct val="100000"/>
              </a:lnSpc>
            </a:pPr>
            <a:r>
              <a:rPr lang="en-NZ" sz="1400" dirty="0"/>
              <a:t>BEHAVIOUR WHEN DEALING WITH A NEW PLASTIC CONTAINER: </a:t>
            </a:r>
            <a:r>
              <a:rPr lang="en-NZ" sz="1400" b="0" dirty="0"/>
              <a:t>Most Wellington City respondents look for something on plastic containers to check for recyclability when they are unsure (such as a symbol, number, or text). This is in line with the national sample (69% vs. 68%). </a:t>
            </a:r>
          </a:p>
        </p:txBody>
      </p:sp>
      <p:graphicFrame>
        <p:nvGraphicFramePr>
          <p:cNvPr id="4" name="Chart 3">
            <a:extLst>
              <a:ext uri="{FF2B5EF4-FFF2-40B4-BE49-F238E27FC236}">
                <a16:creationId xmlns:a16="http://schemas.microsoft.com/office/drawing/2014/main" id="{486E441F-37AD-4254-99BF-7CB878FD940F}"/>
              </a:ext>
            </a:extLst>
          </p:cNvPr>
          <p:cNvGraphicFramePr/>
          <p:nvPr>
            <p:extLst>
              <p:ext uri="{D42A27DB-BD31-4B8C-83A1-F6EECF244321}">
                <p14:modId xmlns:p14="http://schemas.microsoft.com/office/powerpoint/2010/main" val="2354800588"/>
              </p:ext>
            </p:extLst>
          </p:nvPr>
        </p:nvGraphicFramePr>
        <p:xfrm>
          <a:off x="-1794610" y="1168371"/>
          <a:ext cx="9486900" cy="516669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9A77E6E3-7EA5-47B7-8C76-AE6227660908}"/>
              </a:ext>
            </a:extLst>
          </p:cNvPr>
          <p:cNvSpPr txBox="1"/>
          <p:nvPr/>
        </p:nvSpPr>
        <p:spPr>
          <a:xfrm>
            <a:off x="61972" y="6396335"/>
            <a:ext cx="5614928" cy="461665"/>
          </a:xfrm>
          <a:prstGeom prst="rect">
            <a:avLst/>
          </a:prstGeom>
          <a:noFill/>
        </p:spPr>
        <p:txBody>
          <a:bodyPr wrap="square" rtlCol="0">
            <a:spAutoFit/>
          </a:bodyPr>
          <a:lstStyle/>
          <a:p>
            <a:r>
              <a:rPr lang="en-NZ" sz="1200" dirty="0"/>
              <a:t>Base: All respondents who recycle [New Zealand (n=1,649); Wellington City (n=279)]</a:t>
            </a:r>
          </a:p>
          <a:p>
            <a:r>
              <a:rPr lang="en-NZ" sz="1200" dirty="0"/>
              <a:t>Source: C11</a:t>
            </a:r>
          </a:p>
        </p:txBody>
      </p:sp>
      <p:sp>
        <p:nvSpPr>
          <p:cNvPr id="6" name="Rectangle 5">
            <a:extLst>
              <a:ext uri="{FF2B5EF4-FFF2-40B4-BE49-F238E27FC236}">
                <a16:creationId xmlns:a16="http://schemas.microsoft.com/office/drawing/2014/main" id="{5749FA67-D11F-49C6-B930-418E24170A13}"/>
              </a:ext>
            </a:extLst>
          </p:cNvPr>
          <p:cNvSpPr/>
          <p:nvPr/>
        </p:nvSpPr>
        <p:spPr>
          <a:xfrm>
            <a:off x="0" y="1280241"/>
            <a:ext cx="12192000" cy="59770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extBox 6">
            <a:extLst>
              <a:ext uri="{FF2B5EF4-FFF2-40B4-BE49-F238E27FC236}">
                <a16:creationId xmlns:a16="http://schemas.microsoft.com/office/drawing/2014/main" id="{46AC9C68-5754-42F1-8378-DCCB81217769}"/>
              </a:ext>
            </a:extLst>
          </p:cNvPr>
          <p:cNvSpPr txBox="1"/>
          <p:nvPr/>
        </p:nvSpPr>
        <p:spPr>
          <a:xfrm>
            <a:off x="0" y="1321169"/>
            <a:ext cx="12191999" cy="492443"/>
          </a:xfrm>
          <a:prstGeom prst="rect">
            <a:avLst/>
          </a:prstGeom>
          <a:noFill/>
        </p:spPr>
        <p:txBody>
          <a:bodyPr wrap="square" rtlCol="0">
            <a:spAutoFit/>
          </a:bodyPr>
          <a:lstStyle/>
          <a:p>
            <a:pPr algn="ctr"/>
            <a:r>
              <a:rPr lang="en-NZ" sz="1400" b="1" i="1" dirty="0">
                <a:solidFill>
                  <a:schemeClr val="tx1">
                    <a:lumMod val="85000"/>
                    <a:lumOff val="15000"/>
                  </a:schemeClr>
                </a:solidFill>
              </a:rPr>
              <a:t>What do you do with plastic containers you have never seen before?</a:t>
            </a:r>
          </a:p>
          <a:p>
            <a:pPr algn="ctr"/>
            <a:r>
              <a:rPr lang="en-NZ" sz="1100" b="1" i="1" dirty="0">
                <a:solidFill>
                  <a:schemeClr val="tx1">
                    <a:lumMod val="85000"/>
                    <a:lumOff val="15000"/>
                  </a:schemeClr>
                </a:solidFill>
              </a:rPr>
              <a:t>(% of those who recycle)</a:t>
            </a:r>
          </a:p>
        </p:txBody>
      </p:sp>
      <p:grpSp>
        <p:nvGrpSpPr>
          <p:cNvPr id="8" name="Group 7">
            <a:extLst>
              <a:ext uri="{FF2B5EF4-FFF2-40B4-BE49-F238E27FC236}">
                <a16:creationId xmlns:a16="http://schemas.microsoft.com/office/drawing/2014/main" id="{0C7D2574-EF10-4CC8-BF47-5D99E4B54A4B}"/>
              </a:ext>
            </a:extLst>
          </p:cNvPr>
          <p:cNvGrpSpPr/>
          <p:nvPr/>
        </p:nvGrpSpPr>
        <p:grpSpPr>
          <a:xfrm>
            <a:off x="6096000" y="6507612"/>
            <a:ext cx="4065953" cy="276999"/>
            <a:chOff x="6816170" y="6470673"/>
            <a:chExt cx="4065953" cy="276999"/>
          </a:xfrm>
        </p:grpSpPr>
        <p:sp>
          <p:nvSpPr>
            <p:cNvPr id="9" name="Isosceles Triangle 8">
              <a:extLst>
                <a:ext uri="{FF2B5EF4-FFF2-40B4-BE49-F238E27FC236}">
                  <a16:creationId xmlns:a16="http://schemas.microsoft.com/office/drawing/2014/main" id="{8DFDD08C-279B-4F7A-8929-D30B7F12C861}"/>
                </a:ext>
              </a:extLst>
            </p:cNvPr>
            <p:cNvSpPr/>
            <p:nvPr/>
          </p:nvSpPr>
          <p:spPr>
            <a:xfrm>
              <a:off x="6816170" y="6547413"/>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Isosceles Triangle 9">
              <a:extLst>
                <a:ext uri="{FF2B5EF4-FFF2-40B4-BE49-F238E27FC236}">
                  <a16:creationId xmlns:a16="http://schemas.microsoft.com/office/drawing/2014/main" id="{921F5C9D-A1BF-4702-BF96-12AE59A97E0C}"/>
                </a:ext>
              </a:extLst>
            </p:cNvPr>
            <p:cNvSpPr/>
            <p:nvPr/>
          </p:nvSpPr>
          <p:spPr>
            <a:xfrm rot="10800000">
              <a:off x="6933281" y="6549633"/>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TextBox 10">
              <a:extLst>
                <a:ext uri="{FF2B5EF4-FFF2-40B4-BE49-F238E27FC236}">
                  <a16:creationId xmlns:a16="http://schemas.microsoft.com/office/drawing/2014/main" id="{53BD01D2-9CA6-4D44-ABA2-B22A930698C3}"/>
                </a:ext>
              </a:extLst>
            </p:cNvPr>
            <p:cNvSpPr txBox="1"/>
            <p:nvPr/>
          </p:nvSpPr>
          <p:spPr>
            <a:xfrm>
              <a:off x="7074028" y="6470673"/>
              <a:ext cx="3808095" cy="276999"/>
            </a:xfrm>
            <a:prstGeom prst="rect">
              <a:avLst/>
            </a:prstGeom>
            <a:noFill/>
          </p:spPr>
          <p:txBody>
            <a:bodyPr wrap="square" rtlCol="0">
              <a:spAutoFit/>
            </a:bodyPr>
            <a:lstStyle/>
            <a:p>
              <a:r>
                <a:rPr lang="en-NZ" sz="1200" dirty="0"/>
                <a:t>Significantly higher / lower than New Zealand average</a:t>
              </a:r>
            </a:p>
          </p:txBody>
        </p:sp>
      </p:grpSp>
      <p:sp>
        <p:nvSpPr>
          <p:cNvPr id="12" name="Rectangle 11">
            <a:extLst>
              <a:ext uri="{FF2B5EF4-FFF2-40B4-BE49-F238E27FC236}">
                <a16:creationId xmlns:a16="http://schemas.microsoft.com/office/drawing/2014/main" id="{E548608D-7F02-48E6-8B4D-595C2AEE0122}"/>
              </a:ext>
            </a:extLst>
          </p:cNvPr>
          <p:cNvSpPr/>
          <p:nvPr/>
        </p:nvSpPr>
        <p:spPr>
          <a:xfrm>
            <a:off x="8376044" y="1877945"/>
            <a:ext cx="3808095" cy="396657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3" name="Rectangle 12">
            <a:extLst>
              <a:ext uri="{FF2B5EF4-FFF2-40B4-BE49-F238E27FC236}">
                <a16:creationId xmlns:a16="http://schemas.microsoft.com/office/drawing/2014/main" id="{BDD5FB60-C558-452E-BA27-C16665434FAD}"/>
              </a:ext>
            </a:extLst>
          </p:cNvPr>
          <p:cNvSpPr/>
          <p:nvPr/>
        </p:nvSpPr>
        <p:spPr>
          <a:xfrm>
            <a:off x="8376044" y="2394909"/>
            <a:ext cx="3808095" cy="400142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TextBox 16">
            <a:extLst>
              <a:ext uri="{FF2B5EF4-FFF2-40B4-BE49-F238E27FC236}">
                <a16:creationId xmlns:a16="http://schemas.microsoft.com/office/drawing/2014/main" id="{2CD59ACD-DCDB-40ED-9872-21060C4D3F5C}"/>
              </a:ext>
            </a:extLst>
          </p:cNvPr>
          <p:cNvSpPr txBox="1"/>
          <p:nvPr/>
        </p:nvSpPr>
        <p:spPr>
          <a:xfrm>
            <a:off x="8376044" y="1956973"/>
            <a:ext cx="3808095" cy="307777"/>
          </a:xfrm>
          <a:prstGeom prst="rect">
            <a:avLst/>
          </a:prstGeom>
          <a:noFill/>
        </p:spPr>
        <p:txBody>
          <a:bodyPr wrap="square" rtlCol="0">
            <a:spAutoFit/>
          </a:bodyPr>
          <a:lstStyle/>
          <a:p>
            <a:pPr algn="ctr"/>
            <a:r>
              <a:rPr lang="en-NZ" sz="1400" b="1" i="1" dirty="0">
                <a:solidFill>
                  <a:schemeClr val="tx1">
                    <a:lumMod val="85000"/>
                    <a:lumOff val="15000"/>
                  </a:schemeClr>
                </a:solidFill>
              </a:rPr>
              <a:t>Demographic differences</a:t>
            </a:r>
          </a:p>
        </p:txBody>
      </p:sp>
      <p:sp>
        <p:nvSpPr>
          <p:cNvPr id="18" name="TextBox 17">
            <a:extLst>
              <a:ext uri="{FF2B5EF4-FFF2-40B4-BE49-F238E27FC236}">
                <a16:creationId xmlns:a16="http://schemas.microsoft.com/office/drawing/2014/main" id="{5B998025-BC2B-48A8-B8A2-91E9DC1BDE95}"/>
              </a:ext>
            </a:extLst>
          </p:cNvPr>
          <p:cNvSpPr txBox="1"/>
          <p:nvPr/>
        </p:nvSpPr>
        <p:spPr>
          <a:xfrm>
            <a:off x="8502091" y="2759748"/>
            <a:ext cx="3556000" cy="3477875"/>
          </a:xfrm>
          <a:prstGeom prst="rect">
            <a:avLst/>
          </a:prstGeom>
          <a:noFill/>
        </p:spPr>
        <p:txBody>
          <a:bodyPr wrap="square" rtlCol="0">
            <a:spAutoFit/>
          </a:bodyPr>
          <a:lstStyle/>
          <a:p>
            <a:r>
              <a:rPr lang="en-NZ" sz="1400" b="1" dirty="0"/>
              <a:t>Look for symbols (51%):</a:t>
            </a:r>
          </a:p>
          <a:p>
            <a:pPr marL="285750" indent="-285750">
              <a:buFont typeface="Arial" panose="020B0604020202020204" pitchFamily="34" charset="0"/>
              <a:buChar char="•"/>
            </a:pPr>
            <a:r>
              <a:rPr lang="en-NZ" sz="1200" dirty="0"/>
              <a:t>Women are </a:t>
            </a:r>
            <a:r>
              <a:rPr lang="en-NZ" sz="1200" b="1" u="sng" dirty="0"/>
              <a:t>more</a:t>
            </a:r>
            <a:r>
              <a:rPr lang="en-NZ" sz="1200" dirty="0"/>
              <a:t> likely than average to do this (57%)</a:t>
            </a:r>
          </a:p>
          <a:p>
            <a:pPr marL="285750" indent="-285750">
              <a:buFont typeface="Arial" panose="020B0604020202020204" pitchFamily="34" charset="0"/>
              <a:buChar char="•"/>
            </a:pPr>
            <a:r>
              <a:rPr lang="en-NZ" sz="1200" dirty="0"/>
              <a:t>Those with a household income between $50k and $100k are </a:t>
            </a:r>
            <a:r>
              <a:rPr lang="en-NZ" sz="1200" b="1" u="sng" dirty="0"/>
              <a:t>less</a:t>
            </a:r>
            <a:r>
              <a:rPr lang="en-NZ" sz="1200" dirty="0"/>
              <a:t> likely than average to do this (39%)</a:t>
            </a:r>
          </a:p>
          <a:p>
            <a:endParaRPr lang="en-NZ" sz="1200" dirty="0"/>
          </a:p>
          <a:p>
            <a:r>
              <a:rPr lang="en-NZ" sz="1400" b="1" dirty="0"/>
              <a:t>Put straight into recycling (17%):</a:t>
            </a:r>
          </a:p>
          <a:p>
            <a:pPr marL="285750" indent="-285750">
              <a:buFont typeface="Arial" panose="020B0604020202020204" pitchFamily="34" charset="0"/>
              <a:buChar char="•"/>
            </a:pPr>
            <a:r>
              <a:rPr lang="en-NZ" sz="1200" dirty="0"/>
              <a:t>Those extremely confident in their recycling ability are </a:t>
            </a:r>
            <a:r>
              <a:rPr lang="en-NZ" sz="1200" b="1" u="sng" dirty="0"/>
              <a:t>more</a:t>
            </a:r>
            <a:r>
              <a:rPr lang="en-NZ" sz="1200" dirty="0"/>
              <a:t> likely than average to do this (31%)</a:t>
            </a:r>
          </a:p>
          <a:p>
            <a:endParaRPr lang="en-NZ" sz="1200" dirty="0"/>
          </a:p>
          <a:p>
            <a:r>
              <a:rPr lang="en-NZ" sz="1400" b="1" dirty="0"/>
              <a:t>Ask someone at home (12%):</a:t>
            </a:r>
          </a:p>
          <a:p>
            <a:pPr marL="285750" indent="-285750">
              <a:buFont typeface="Arial" panose="020B0604020202020204" pitchFamily="34" charset="0"/>
              <a:buChar char="•"/>
            </a:pPr>
            <a:r>
              <a:rPr lang="en-NZ" sz="1200" dirty="0"/>
              <a:t>Those aged 18-29 are </a:t>
            </a:r>
            <a:r>
              <a:rPr lang="en-NZ" sz="1200" b="1" u="sng" dirty="0"/>
              <a:t>more</a:t>
            </a:r>
            <a:r>
              <a:rPr lang="en-NZ" sz="1200" dirty="0"/>
              <a:t> likely to do this (24%)</a:t>
            </a:r>
          </a:p>
          <a:p>
            <a:pPr marL="285750" indent="-285750">
              <a:buFont typeface="Arial" panose="020B0604020202020204" pitchFamily="34" charset="0"/>
              <a:buChar char="•"/>
            </a:pPr>
            <a:r>
              <a:rPr lang="en-NZ" sz="1200" dirty="0"/>
              <a:t>Adults with no kids are </a:t>
            </a:r>
            <a:r>
              <a:rPr lang="en-NZ" sz="1200" b="1" u="sng" dirty="0"/>
              <a:t>more</a:t>
            </a:r>
            <a:r>
              <a:rPr lang="en-NZ" sz="1200" dirty="0"/>
              <a:t> likely to do this (17%)</a:t>
            </a:r>
          </a:p>
          <a:p>
            <a:pPr marL="285750" indent="-285750">
              <a:buFont typeface="Arial" panose="020B0604020202020204" pitchFamily="34" charset="0"/>
              <a:buChar char="•"/>
            </a:pPr>
            <a:endParaRPr lang="en-NZ" sz="1200" dirty="0"/>
          </a:p>
          <a:p>
            <a:endParaRPr lang="en-NZ" sz="1200" dirty="0"/>
          </a:p>
        </p:txBody>
      </p:sp>
    </p:spTree>
    <p:extLst>
      <p:ext uri="{BB962C8B-B14F-4D97-AF65-F5344CB8AC3E}">
        <p14:creationId xmlns:p14="http://schemas.microsoft.com/office/powerpoint/2010/main" val="29971259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1FE747E-3607-4919-82B6-8E7CB4D3EE3C}"/>
              </a:ext>
            </a:extLst>
          </p:cNvPr>
          <p:cNvGraphicFramePr/>
          <p:nvPr>
            <p:extLst>
              <p:ext uri="{D42A27DB-BD31-4B8C-83A1-F6EECF244321}">
                <p14:modId xmlns:p14="http://schemas.microsoft.com/office/powerpoint/2010/main" val="3226605704"/>
              </p:ext>
            </p:extLst>
          </p:nvPr>
        </p:nvGraphicFramePr>
        <p:xfrm>
          <a:off x="347662" y="1341562"/>
          <a:ext cx="11496675" cy="3255265"/>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a:extLst>
              <a:ext uri="{FF2B5EF4-FFF2-40B4-BE49-F238E27FC236}">
                <a16:creationId xmlns:a16="http://schemas.microsoft.com/office/drawing/2014/main" id="{3A4192BA-74CC-4BD3-B888-9C068A714132}"/>
              </a:ext>
            </a:extLst>
          </p:cNvPr>
          <p:cNvSpPr/>
          <p:nvPr/>
        </p:nvSpPr>
        <p:spPr>
          <a:xfrm>
            <a:off x="0" y="1280241"/>
            <a:ext cx="12192000" cy="46166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TextBox 15">
            <a:extLst>
              <a:ext uri="{FF2B5EF4-FFF2-40B4-BE49-F238E27FC236}">
                <a16:creationId xmlns:a16="http://schemas.microsoft.com/office/drawing/2014/main" id="{881A362D-BF56-477A-8556-A48692912DAD}"/>
              </a:ext>
            </a:extLst>
          </p:cNvPr>
          <p:cNvSpPr txBox="1"/>
          <p:nvPr/>
        </p:nvSpPr>
        <p:spPr>
          <a:xfrm>
            <a:off x="1368445" y="1354725"/>
            <a:ext cx="8944082" cy="307777"/>
          </a:xfrm>
          <a:prstGeom prst="rect">
            <a:avLst/>
          </a:prstGeom>
          <a:noFill/>
        </p:spPr>
        <p:txBody>
          <a:bodyPr wrap="square" rtlCol="0">
            <a:spAutoFit/>
          </a:bodyPr>
          <a:lstStyle/>
          <a:p>
            <a:pPr algn="ctr"/>
            <a:r>
              <a:rPr lang="en-NZ" sz="1400" b="1" i="1" dirty="0">
                <a:solidFill>
                  <a:schemeClr val="tx1">
                    <a:lumMod val="85000"/>
                    <a:lumOff val="15000"/>
                  </a:schemeClr>
                </a:solidFill>
              </a:rPr>
              <a:t>Which of these symbols or numbers tell you that a plastic container is recyclable?</a:t>
            </a:r>
          </a:p>
        </p:txBody>
      </p:sp>
      <p:sp>
        <p:nvSpPr>
          <p:cNvPr id="2" name="Title 1">
            <a:extLst>
              <a:ext uri="{FF2B5EF4-FFF2-40B4-BE49-F238E27FC236}">
                <a16:creationId xmlns:a16="http://schemas.microsoft.com/office/drawing/2014/main" id="{0EEE1C0C-97AD-42B7-AA7B-B4B66FC9AFEB}"/>
              </a:ext>
            </a:extLst>
          </p:cNvPr>
          <p:cNvSpPr>
            <a:spLocks noGrp="1"/>
          </p:cNvSpPr>
          <p:nvPr>
            <p:ph type="title"/>
          </p:nvPr>
        </p:nvSpPr>
        <p:spPr>
          <a:xfrm>
            <a:off x="203199" y="138224"/>
            <a:ext cx="10109327" cy="999460"/>
          </a:xfrm>
        </p:spPr>
        <p:txBody>
          <a:bodyPr>
            <a:noAutofit/>
          </a:bodyPr>
          <a:lstStyle/>
          <a:p>
            <a:pPr>
              <a:lnSpc>
                <a:spcPct val="100000"/>
              </a:lnSpc>
            </a:pPr>
            <a:r>
              <a:rPr lang="en-NZ" sz="1400" dirty="0"/>
              <a:t>RECYCLING SYMBOLS KNOWLEDGE: </a:t>
            </a:r>
            <a:r>
              <a:rPr lang="en-NZ" sz="1400" b="0" dirty="0"/>
              <a:t>Respondents who look for symbols were asked to identify which ones indicated an item could be recycled. While most Wellington City respondents correctly identify that the fictitious symbol is fake, or that Number 1 or Number 5 plastic can be recycled, fewer get Number 8 plastic correct (Number 8 was a ‘red herring’). This indicates a need for increased council-level communications around which plastics can be recycled in the regions. There may be a tendency to rely on the symbols as an indicator for recyclability, without paying attention to the number.</a:t>
            </a:r>
          </a:p>
        </p:txBody>
      </p:sp>
      <p:pic>
        <p:nvPicPr>
          <p:cNvPr id="6" name="Picture 5">
            <a:extLst>
              <a:ext uri="{FF2B5EF4-FFF2-40B4-BE49-F238E27FC236}">
                <a16:creationId xmlns:a16="http://schemas.microsoft.com/office/drawing/2014/main" id="{8BDABEF8-8C87-46AF-8A42-DFD39146A1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927" y="4254606"/>
            <a:ext cx="1092198" cy="1092198"/>
          </a:xfrm>
          <a:prstGeom prst="rect">
            <a:avLst/>
          </a:prstGeom>
        </p:spPr>
      </p:pic>
      <p:pic>
        <p:nvPicPr>
          <p:cNvPr id="7" name="Picture 6">
            <a:extLst>
              <a:ext uri="{FF2B5EF4-FFF2-40B4-BE49-F238E27FC236}">
                <a16:creationId xmlns:a16="http://schemas.microsoft.com/office/drawing/2014/main" id="{24ED3303-5A93-419A-A135-8AB1206090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3522" y="4267310"/>
            <a:ext cx="948268" cy="948268"/>
          </a:xfrm>
          <a:prstGeom prst="rect">
            <a:avLst/>
          </a:prstGeom>
        </p:spPr>
      </p:pic>
      <p:pic>
        <p:nvPicPr>
          <p:cNvPr id="9" name="Picture 8">
            <a:extLst>
              <a:ext uri="{FF2B5EF4-FFF2-40B4-BE49-F238E27FC236}">
                <a16:creationId xmlns:a16="http://schemas.microsoft.com/office/drawing/2014/main" id="{8EA2713F-B05A-44B3-8D67-B77C5921B0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5488" y="4254606"/>
            <a:ext cx="928602" cy="928602"/>
          </a:xfrm>
          <a:prstGeom prst="rect">
            <a:avLst/>
          </a:prstGeom>
        </p:spPr>
      </p:pic>
      <p:pic>
        <p:nvPicPr>
          <p:cNvPr id="10" name="Picture 9">
            <a:extLst>
              <a:ext uri="{FF2B5EF4-FFF2-40B4-BE49-F238E27FC236}">
                <a16:creationId xmlns:a16="http://schemas.microsoft.com/office/drawing/2014/main" id="{AFC9B0B3-E211-44C2-92B7-840DA75F0F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4505" y="4255383"/>
            <a:ext cx="948268" cy="948268"/>
          </a:xfrm>
          <a:prstGeom prst="rect">
            <a:avLst/>
          </a:prstGeom>
        </p:spPr>
      </p:pic>
      <p:graphicFrame>
        <p:nvGraphicFramePr>
          <p:cNvPr id="11" name="Table 10">
            <a:extLst>
              <a:ext uri="{FF2B5EF4-FFF2-40B4-BE49-F238E27FC236}">
                <a16:creationId xmlns:a16="http://schemas.microsoft.com/office/drawing/2014/main" id="{746D0B0C-C1B0-4B5E-9412-15CF9704DFD0}"/>
              </a:ext>
            </a:extLst>
          </p:cNvPr>
          <p:cNvGraphicFramePr>
            <a:graphicFrameLocks noGrp="1"/>
          </p:cNvGraphicFramePr>
          <p:nvPr>
            <p:extLst>
              <p:ext uri="{D42A27DB-BD31-4B8C-83A1-F6EECF244321}">
                <p14:modId xmlns:p14="http://schemas.microsoft.com/office/powerpoint/2010/main" val="679549613"/>
              </p:ext>
            </p:extLst>
          </p:nvPr>
        </p:nvGraphicFramePr>
        <p:xfrm>
          <a:off x="410018" y="5229425"/>
          <a:ext cx="11496675" cy="1005840"/>
        </p:xfrm>
        <a:graphic>
          <a:graphicData uri="http://schemas.openxmlformats.org/drawingml/2006/table">
            <a:tbl>
              <a:tblPr firstRow="1" bandRow="1">
                <a:tableStyleId>{2D5ABB26-0587-4C30-8999-92F81FD0307C}</a:tableStyleId>
              </a:tblPr>
              <a:tblGrid>
                <a:gridCol w="2299335">
                  <a:extLst>
                    <a:ext uri="{9D8B030D-6E8A-4147-A177-3AD203B41FA5}">
                      <a16:colId xmlns:a16="http://schemas.microsoft.com/office/drawing/2014/main" val="2323389579"/>
                    </a:ext>
                  </a:extLst>
                </a:gridCol>
                <a:gridCol w="2299335">
                  <a:extLst>
                    <a:ext uri="{9D8B030D-6E8A-4147-A177-3AD203B41FA5}">
                      <a16:colId xmlns:a16="http://schemas.microsoft.com/office/drawing/2014/main" val="2372823376"/>
                    </a:ext>
                  </a:extLst>
                </a:gridCol>
                <a:gridCol w="2299335">
                  <a:extLst>
                    <a:ext uri="{9D8B030D-6E8A-4147-A177-3AD203B41FA5}">
                      <a16:colId xmlns:a16="http://schemas.microsoft.com/office/drawing/2014/main" val="1031932506"/>
                    </a:ext>
                  </a:extLst>
                </a:gridCol>
                <a:gridCol w="2299335">
                  <a:extLst>
                    <a:ext uri="{9D8B030D-6E8A-4147-A177-3AD203B41FA5}">
                      <a16:colId xmlns:a16="http://schemas.microsoft.com/office/drawing/2014/main" val="3257837259"/>
                    </a:ext>
                  </a:extLst>
                </a:gridCol>
                <a:gridCol w="2299335">
                  <a:extLst>
                    <a:ext uri="{9D8B030D-6E8A-4147-A177-3AD203B41FA5}">
                      <a16:colId xmlns:a16="http://schemas.microsoft.com/office/drawing/2014/main" val="3624833479"/>
                    </a:ext>
                  </a:extLst>
                </a:gridCol>
              </a:tblGrid>
              <a:tr h="370840">
                <a:tc>
                  <a:txBody>
                    <a:bodyPr/>
                    <a:lstStyle/>
                    <a:p>
                      <a:pPr algn="ctr"/>
                      <a:r>
                        <a:rPr lang="en-NZ" sz="1000" b="1" dirty="0"/>
                        <a:t>Fictitious symbol</a:t>
                      </a:r>
                    </a:p>
                    <a:p>
                      <a:pPr algn="ctr"/>
                      <a:endParaRPr lang="en-NZ" sz="1000" b="1" dirty="0"/>
                    </a:p>
                    <a:p>
                      <a:pPr algn="ctr"/>
                      <a:r>
                        <a:rPr lang="en-NZ" sz="1000" b="0" u="sng" dirty="0"/>
                        <a:t>Not</a:t>
                      </a:r>
                      <a:r>
                        <a:rPr lang="en-NZ" sz="1000" b="0" u="none" dirty="0"/>
                        <a:t> selecting this symbol was counted as a correct response.</a:t>
                      </a:r>
                      <a:endParaRPr lang="en-NZ" sz="1000" b="0" u="sng" dirty="0"/>
                    </a:p>
                  </a:txBody>
                  <a:tcPr/>
                </a:tc>
                <a:tc>
                  <a:txBody>
                    <a:bodyPr/>
                    <a:lstStyle/>
                    <a:p>
                      <a:pPr marL="0" algn="ctr" defTabSz="685800" rtl="0" eaLnBrk="1" latinLnBrk="0" hangingPunct="1"/>
                      <a:r>
                        <a:rPr lang="en-NZ" sz="1000" b="1" kern="1200" dirty="0">
                          <a:solidFill>
                            <a:schemeClr val="tx1"/>
                          </a:solidFill>
                          <a:latin typeface="+mn-lt"/>
                          <a:ea typeface="+mn-ea"/>
                          <a:cs typeface="+mn-cs"/>
                        </a:rPr>
                        <a:t>Recycling symbol 1</a:t>
                      </a:r>
                    </a:p>
                  </a:txBody>
                  <a:tcPr/>
                </a:tc>
                <a:tc>
                  <a:txBody>
                    <a:bodyPr/>
                    <a:lstStyle/>
                    <a:p>
                      <a:pPr marL="0" algn="ctr" defTabSz="685800" rtl="0" eaLnBrk="1" latinLnBrk="0" hangingPunct="1"/>
                      <a:r>
                        <a:rPr lang="en-NZ" sz="1000" b="1" kern="1200" dirty="0">
                          <a:solidFill>
                            <a:schemeClr val="tx1"/>
                          </a:solidFill>
                          <a:latin typeface="+mn-lt"/>
                          <a:ea typeface="+mn-ea"/>
                          <a:cs typeface="+mn-cs"/>
                        </a:rPr>
                        <a:t>Recycling symbol 5</a:t>
                      </a:r>
                    </a:p>
                    <a:p>
                      <a:pPr algn="ctr"/>
                      <a:endParaRPr lang="en-NZ" sz="1000" b="1" dirty="0"/>
                    </a:p>
                    <a:p>
                      <a:pPr marL="0" marR="0" lvl="0" indent="0" algn="ctr" defTabSz="685800" rtl="0" eaLnBrk="1" fontAlgn="auto" latinLnBrk="0" hangingPunct="1">
                        <a:lnSpc>
                          <a:spcPct val="100000"/>
                        </a:lnSpc>
                        <a:spcBef>
                          <a:spcPts val="0"/>
                        </a:spcBef>
                        <a:spcAft>
                          <a:spcPts val="0"/>
                        </a:spcAft>
                        <a:buClrTx/>
                        <a:buSzTx/>
                        <a:buFontTx/>
                        <a:buNone/>
                        <a:tabLst/>
                        <a:defRPr/>
                      </a:pPr>
                      <a:r>
                        <a:rPr lang="en-NZ" sz="1000" b="0" u="none" kern="1200" dirty="0">
                          <a:solidFill>
                            <a:schemeClr val="tx1"/>
                          </a:solidFill>
                          <a:latin typeface="+mn-lt"/>
                          <a:ea typeface="+mn-ea"/>
                          <a:cs typeface="+mn-cs"/>
                        </a:rPr>
                        <a:t>These items are recyclable in Wellington City. Selecting this was counted as a correct response.</a:t>
                      </a:r>
                      <a:endParaRPr lang="en-NZ" sz="1000" b="1" kern="1200" dirty="0">
                        <a:solidFill>
                          <a:schemeClr val="tx1"/>
                        </a:solidFill>
                        <a:latin typeface="+mn-lt"/>
                        <a:ea typeface="+mn-ea"/>
                        <a:cs typeface="+mn-cs"/>
                      </a:endParaRPr>
                    </a:p>
                  </a:txBody>
                  <a:tcPr/>
                </a:tc>
                <a:tc>
                  <a:txBody>
                    <a:bodyPr/>
                    <a:lstStyle/>
                    <a:p>
                      <a:pPr marL="0" algn="ctr" defTabSz="685800" rtl="0" eaLnBrk="1" latinLnBrk="0" hangingPunct="1"/>
                      <a:r>
                        <a:rPr lang="en-NZ" sz="1000" b="1" kern="1200" dirty="0">
                          <a:solidFill>
                            <a:schemeClr val="tx1"/>
                          </a:solidFill>
                          <a:latin typeface="+mn-lt"/>
                          <a:ea typeface="+mn-ea"/>
                          <a:cs typeface="+mn-cs"/>
                        </a:rPr>
                        <a:t>Recycling symbol 8</a:t>
                      </a:r>
                    </a:p>
                    <a:p>
                      <a:pPr marL="0" algn="ctr" defTabSz="685800" rtl="0" eaLnBrk="1" latinLnBrk="0" hangingPunct="1"/>
                      <a:endParaRPr lang="en-NZ" sz="1000" b="1" kern="1200" dirty="0">
                        <a:solidFill>
                          <a:schemeClr val="tx1"/>
                        </a:solidFill>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NZ" sz="1000" b="0" u="none" dirty="0"/>
                        <a:t>This plastic is fake. </a:t>
                      </a:r>
                      <a:r>
                        <a:rPr lang="en-NZ" sz="1000" b="0" u="sng" dirty="0"/>
                        <a:t>Not</a:t>
                      </a:r>
                      <a:r>
                        <a:rPr lang="en-NZ" sz="1000" b="0" u="none" dirty="0"/>
                        <a:t> selecting this symbol was counted as a correct response.</a:t>
                      </a:r>
                      <a:endParaRPr lang="en-NZ" sz="1000" b="0" u="sng" dirty="0"/>
                    </a:p>
                    <a:p>
                      <a:pPr marL="0" algn="ctr" defTabSz="685800" rtl="0" eaLnBrk="1" latinLnBrk="0" hangingPunct="1"/>
                      <a:endParaRPr lang="en-NZ" sz="1000" b="1" kern="1200" dirty="0">
                        <a:solidFill>
                          <a:schemeClr val="tx1"/>
                        </a:solidFill>
                        <a:latin typeface="+mn-lt"/>
                        <a:ea typeface="+mn-ea"/>
                        <a:cs typeface="+mn-cs"/>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NZ" sz="1000" b="1" kern="1200" dirty="0">
                          <a:solidFill>
                            <a:schemeClr val="tx1"/>
                          </a:solidFill>
                          <a:latin typeface="+mn-lt"/>
                          <a:ea typeface="+mn-ea"/>
                          <a:cs typeface="+mn-cs"/>
                        </a:rPr>
                        <a:t>International recycling symbol </a:t>
                      </a:r>
                    </a:p>
                    <a:p>
                      <a:pPr marL="0" algn="ctr" defTabSz="685800" rtl="0" eaLnBrk="1" latinLnBrk="0" hangingPunct="1"/>
                      <a:endParaRPr lang="en-NZ" sz="1000" b="0" u="none" kern="1200" dirty="0">
                        <a:solidFill>
                          <a:schemeClr val="tx1"/>
                        </a:solidFill>
                        <a:latin typeface="+mn-lt"/>
                        <a:ea typeface="+mn-ea"/>
                        <a:cs typeface="+mn-cs"/>
                      </a:endParaRPr>
                    </a:p>
                  </a:txBody>
                  <a:tcPr/>
                </a:tc>
                <a:extLst>
                  <a:ext uri="{0D108BD9-81ED-4DB2-BD59-A6C34878D82A}">
                    <a16:rowId xmlns:a16="http://schemas.microsoft.com/office/drawing/2014/main" val="3308050917"/>
                  </a:ext>
                </a:extLst>
              </a:tr>
            </a:tbl>
          </a:graphicData>
        </a:graphic>
      </p:graphicFrame>
      <p:sp>
        <p:nvSpPr>
          <p:cNvPr id="12" name="Rectangle 11">
            <a:extLst>
              <a:ext uri="{FF2B5EF4-FFF2-40B4-BE49-F238E27FC236}">
                <a16:creationId xmlns:a16="http://schemas.microsoft.com/office/drawing/2014/main" id="{0BC88C40-62F1-41F0-9E1F-C54D027E7096}"/>
              </a:ext>
            </a:extLst>
          </p:cNvPr>
          <p:cNvSpPr/>
          <p:nvPr/>
        </p:nvSpPr>
        <p:spPr>
          <a:xfrm>
            <a:off x="9131752" y="4334435"/>
            <a:ext cx="2562225" cy="5222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7">
            <a:extLst>
              <a:ext uri="{FF2B5EF4-FFF2-40B4-BE49-F238E27FC236}">
                <a16:creationId xmlns:a16="http://schemas.microsoft.com/office/drawing/2014/main" id="{5BCA2E83-9C00-4821-914D-6706E2F7D6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44501" y="4267310"/>
            <a:ext cx="948268" cy="948268"/>
          </a:xfrm>
          <a:prstGeom prst="rect">
            <a:avLst/>
          </a:prstGeom>
        </p:spPr>
      </p:pic>
      <p:sp>
        <p:nvSpPr>
          <p:cNvPr id="14" name="TextBox 13">
            <a:extLst>
              <a:ext uri="{FF2B5EF4-FFF2-40B4-BE49-F238E27FC236}">
                <a16:creationId xmlns:a16="http://schemas.microsoft.com/office/drawing/2014/main" id="{DE98F7F5-5ECB-4347-86C8-FB80D65E14FD}"/>
              </a:ext>
            </a:extLst>
          </p:cNvPr>
          <p:cNvSpPr txBox="1"/>
          <p:nvPr/>
        </p:nvSpPr>
        <p:spPr>
          <a:xfrm>
            <a:off x="3738" y="6413065"/>
            <a:ext cx="10214149" cy="415498"/>
          </a:xfrm>
          <a:prstGeom prst="rect">
            <a:avLst/>
          </a:prstGeom>
          <a:noFill/>
        </p:spPr>
        <p:txBody>
          <a:bodyPr wrap="square" rtlCol="0">
            <a:spAutoFit/>
          </a:bodyPr>
          <a:lstStyle/>
          <a:p>
            <a:r>
              <a:rPr lang="en-NZ" sz="1050" dirty="0"/>
              <a:t>Base: All who use symbols or numbers to determine if an item is recyclable, excl. those with a private kerbside collection [New Zealand (n=876); Wellington City (n=137)]</a:t>
            </a:r>
          </a:p>
          <a:p>
            <a:r>
              <a:rPr lang="en-NZ" sz="1050" dirty="0"/>
              <a:t>Source: C12</a:t>
            </a:r>
          </a:p>
        </p:txBody>
      </p:sp>
      <p:grpSp>
        <p:nvGrpSpPr>
          <p:cNvPr id="17" name="Group 16">
            <a:extLst>
              <a:ext uri="{FF2B5EF4-FFF2-40B4-BE49-F238E27FC236}">
                <a16:creationId xmlns:a16="http://schemas.microsoft.com/office/drawing/2014/main" id="{4DB284AD-5C34-44CD-A2DE-5AD6A2B4F335}"/>
              </a:ext>
            </a:extLst>
          </p:cNvPr>
          <p:cNvGrpSpPr/>
          <p:nvPr/>
        </p:nvGrpSpPr>
        <p:grpSpPr>
          <a:xfrm>
            <a:off x="902563" y="6581282"/>
            <a:ext cx="4065953" cy="246221"/>
            <a:chOff x="6816170" y="6470673"/>
            <a:chExt cx="4065953" cy="246221"/>
          </a:xfrm>
        </p:grpSpPr>
        <p:sp>
          <p:nvSpPr>
            <p:cNvPr id="18" name="Isosceles Triangle 17">
              <a:extLst>
                <a:ext uri="{FF2B5EF4-FFF2-40B4-BE49-F238E27FC236}">
                  <a16:creationId xmlns:a16="http://schemas.microsoft.com/office/drawing/2014/main" id="{AD01B526-4D27-41FC-BDF4-A15AA025DCCA}"/>
                </a:ext>
              </a:extLst>
            </p:cNvPr>
            <p:cNvSpPr/>
            <p:nvPr/>
          </p:nvSpPr>
          <p:spPr>
            <a:xfrm>
              <a:off x="6816170" y="6547413"/>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Isosceles Triangle 18">
              <a:extLst>
                <a:ext uri="{FF2B5EF4-FFF2-40B4-BE49-F238E27FC236}">
                  <a16:creationId xmlns:a16="http://schemas.microsoft.com/office/drawing/2014/main" id="{D796A63E-C841-44F5-ACE0-FA0C1825E3E8}"/>
                </a:ext>
              </a:extLst>
            </p:cNvPr>
            <p:cNvSpPr/>
            <p:nvPr/>
          </p:nvSpPr>
          <p:spPr>
            <a:xfrm rot="10800000">
              <a:off x="6933281" y="6549633"/>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TextBox 19">
              <a:extLst>
                <a:ext uri="{FF2B5EF4-FFF2-40B4-BE49-F238E27FC236}">
                  <a16:creationId xmlns:a16="http://schemas.microsoft.com/office/drawing/2014/main" id="{17EC508C-879E-4F1D-886F-60171887E1C6}"/>
                </a:ext>
              </a:extLst>
            </p:cNvPr>
            <p:cNvSpPr txBox="1"/>
            <p:nvPr/>
          </p:nvSpPr>
          <p:spPr>
            <a:xfrm>
              <a:off x="7074028" y="6470673"/>
              <a:ext cx="3808095" cy="246221"/>
            </a:xfrm>
            <a:prstGeom prst="rect">
              <a:avLst/>
            </a:prstGeom>
            <a:noFill/>
          </p:spPr>
          <p:txBody>
            <a:bodyPr wrap="square" rtlCol="0">
              <a:spAutoFit/>
            </a:bodyPr>
            <a:lstStyle/>
            <a:p>
              <a:r>
                <a:rPr lang="en-NZ" sz="1000" dirty="0"/>
                <a:t>Significantly higher / lower than New Zealand average</a:t>
              </a:r>
            </a:p>
          </p:txBody>
        </p:sp>
      </p:grpSp>
      <p:sp>
        <p:nvSpPr>
          <p:cNvPr id="21" name="Isosceles Triangle 20">
            <a:extLst>
              <a:ext uri="{FF2B5EF4-FFF2-40B4-BE49-F238E27FC236}">
                <a16:creationId xmlns:a16="http://schemas.microsoft.com/office/drawing/2014/main" id="{4ABA7442-5F4B-44C9-857B-0127283A8333}"/>
              </a:ext>
            </a:extLst>
          </p:cNvPr>
          <p:cNvSpPr/>
          <p:nvPr/>
        </p:nvSpPr>
        <p:spPr>
          <a:xfrm>
            <a:off x="3460811" y="1901855"/>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5899369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40B0E-141C-4428-BD24-4ED728549371}"/>
              </a:ext>
            </a:extLst>
          </p:cNvPr>
          <p:cNvSpPr>
            <a:spLocks noGrp="1"/>
          </p:cNvSpPr>
          <p:nvPr>
            <p:ph type="title"/>
          </p:nvPr>
        </p:nvSpPr>
        <p:spPr/>
        <p:txBody>
          <a:bodyPr>
            <a:normAutofit/>
          </a:bodyPr>
          <a:lstStyle/>
          <a:p>
            <a:pPr>
              <a:lnSpc>
                <a:spcPct val="100000"/>
              </a:lnSpc>
            </a:pPr>
            <a:r>
              <a:rPr lang="en-NZ" sz="1400" dirty="0"/>
              <a:t>NUMBER OF RECYCLING SYMBOLS CORRECT: </a:t>
            </a:r>
            <a:r>
              <a:rPr lang="en-NZ" sz="1400" b="0" dirty="0"/>
              <a:t>The mean number of symbols Wellington City respondents got correct is 3.40 (in line with the national figure). Half of respondents got three out of the five symbols correct.</a:t>
            </a:r>
          </a:p>
        </p:txBody>
      </p:sp>
      <p:graphicFrame>
        <p:nvGraphicFramePr>
          <p:cNvPr id="5" name="Chart 4">
            <a:extLst>
              <a:ext uri="{FF2B5EF4-FFF2-40B4-BE49-F238E27FC236}">
                <a16:creationId xmlns:a16="http://schemas.microsoft.com/office/drawing/2014/main" id="{39BAF82F-D1C0-4DC1-8B34-F7E366DE68A3}"/>
              </a:ext>
            </a:extLst>
          </p:cNvPr>
          <p:cNvGraphicFramePr/>
          <p:nvPr>
            <p:extLst>
              <p:ext uri="{D42A27DB-BD31-4B8C-83A1-F6EECF244321}">
                <p14:modId xmlns:p14="http://schemas.microsoft.com/office/powerpoint/2010/main" val="4140112651"/>
              </p:ext>
            </p:extLst>
          </p:nvPr>
        </p:nvGraphicFramePr>
        <p:xfrm>
          <a:off x="564726" y="1466850"/>
          <a:ext cx="10970049" cy="437197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88978EF8-94E3-489E-BC60-72C9E820D0C1}"/>
              </a:ext>
            </a:extLst>
          </p:cNvPr>
          <p:cNvSpPr/>
          <p:nvPr/>
        </p:nvSpPr>
        <p:spPr>
          <a:xfrm>
            <a:off x="9189720" y="1984532"/>
            <a:ext cx="1371600" cy="2758918"/>
          </a:xfrm>
          <a:prstGeom prst="rect">
            <a:avLst/>
          </a:prstGeom>
          <a:solidFill>
            <a:schemeClr val="bg1">
              <a:lumMod val="95000"/>
            </a:schemeClr>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extBox 6">
            <a:extLst>
              <a:ext uri="{FF2B5EF4-FFF2-40B4-BE49-F238E27FC236}">
                <a16:creationId xmlns:a16="http://schemas.microsoft.com/office/drawing/2014/main" id="{2B154F14-C9A4-4840-95E2-EE8B69C831FC}"/>
              </a:ext>
            </a:extLst>
          </p:cNvPr>
          <p:cNvSpPr txBox="1"/>
          <p:nvPr/>
        </p:nvSpPr>
        <p:spPr>
          <a:xfrm>
            <a:off x="9204960" y="2045493"/>
            <a:ext cx="1303020" cy="461665"/>
          </a:xfrm>
          <a:prstGeom prst="rect">
            <a:avLst/>
          </a:prstGeom>
          <a:noFill/>
        </p:spPr>
        <p:txBody>
          <a:bodyPr wrap="square" rtlCol="0">
            <a:spAutoFit/>
          </a:bodyPr>
          <a:lstStyle/>
          <a:p>
            <a:pPr algn="ctr"/>
            <a:r>
              <a:rPr lang="en-NZ" sz="1200" dirty="0"/>
              <a:t>Mean number of correct responses</a:t>
            </a:r>
          </a:p>
        </p:txBody>
      </p:sp>
      <p:sp>
        <p:nvSpPr>
          <p:cNvPr id="8" name="Oval 7">
            <a:extLst>
              <a:ext uri="{FF2B5EF4-FFF2-40B4-BE49-F238E27FC236}">
                <a16:creationId xmlns:a16="http://schemas.microsoft.com/office/drawing/2014/main" id="{210244D3-37D4-4630-A484-546EA8608F2F}"/>
              </a:ext>
            </a:extLst>
          </p:cNvPr>
          <p:cNvSpPr/>
          <p:nvPr/>
        </p:nvSpPr>
        <p:spPr>
          <a:xfrm>
            <a:off x="9639300" y="2496728"/>
            <a:ext cx="472440" cy="472440"/>
          </a:xfrm>
          <a:prstGeom prst="ellipse">
            <a:avLst/>
          </a:prstGeom>
          <a:solidFill>
            <a:srgbClr val="8EC742"/>
          </a:solidFill>
          <a:ln>
            <a:solidFill>
              <a:srgbClr val="8EC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Box 8">
            <a:extLst>
              <a:ext uri="{FF2B5EF4-FFF2-40B4-BE49-F238E27FC236}">
                <a16:creationId xmlns:a16="http://schemas.microsoft.com/office/drawing/2014/main" id="{5C6BBCAC-2586-4A2F-A651-A2F68FBB1FA5}"/>
              </a:ext>
            </a:extLst>
          </p:cNvPr>
          <p:cNvSpPr txBox="1"/>
          <p:nvPr/>
        </p:nvSpPr>
        <p:spPr>
          <a:xfrm>
            <a:off x="9589311" y="2568886"/>
            <a:ext cx="600996" cy="338554"/>
          </a:xfrm>
          <a:prstGeom prst="rect">
            <a:avLst/>
          </a:prstGeom>
          <a:noFill/>
        </p:spPr>
        <p:txBody>
          <a:bodyPr wrap="square" rtlCol="0">
            <a:spAutoFit/>
          </a:bodyPr>
          <a:lstStyle/>
          <a:p>
            <a:r>
              <a:rPr lang="en-NZ" sz="1600" dirty="0"/>
              <a:t>3.40</a:t>
            </a:r>
          </a:p>
        </p:txBody>
      </p:sp>
      <p:sp>
        <p:nvSpPr>
          <p:cNvPr id="10" name="Oval 9">
            <a:extLst>
              <a:ext uri="{FF2B5EF4-FFF2-40B4-BE49-F238E27FC236}">
                <a16:creationId xmlns:a16="http://schemas.microsoft.com/office/drawing/2014/main" id="{624DDD79-9CD9-46C9-9FF5-3E2431BA1D38}"/>
              </a:ext>
            </a:extLst>
          </p:cNvPr>
          <p:cNvSpPr/>
          <p:nvPr/>
        </p:nvSpPr>
        <p:spPr>
          <a:xfrm>
            <a:off x="9645015" y="3572803"/>
            <a:ext cx="472440" cy="472440"/>
          </a:xfrm>
          <a:prstGeom prst="ellipse">
            <a:avLst/>
          </a:prstGeom>
          <a:solidFill>
            <a:srgbClr val="F69021"/>
          </a:solidFill>
          <a:ln>
            <a:solidFill>
              <a:srgbClr val="F69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TextBox 10">
            <a:extLst>
              <a:ext uri="{FF2B5EF4-FFF2-40B4-BE49-F238E27FC236}">
                <a16:creationId xmlns:a16="http://schemas.microsoft.com/office/drawing/2014/main" id="{7DA0E0E7-11D7-40B2-AFF1-AD5366D8EED1}"/>
              </a:ext>
            </a:extLst>
          </p:cNvPr>
          <p:cNvSpPr txBox="1"/>
          <p:nvPr/>
        </p:nvSpPr>
        <p:spPr>
          <a:xfrm>
            <a:off x="9595026" y="3644961"/>
            <a:ext cx="600996" cy="338554"/>
          </a:xfrm>
          <a:prstGeom prst="rect">
            <a:avLst/>
          </a:prstGeom>
          <a:noFill/>
        </p:spPr>
        <p:txBody>
          <a:bodyPr wrap="square" rtlCol="0">
            <a:spAutoFit/>
          </a:bodyPr>
          <a:lstStyle/>
          <a:p>
            <a:r>
              <a:rPr lang="en-NZ" sz="1600" dirty="0"/>
              <a:t>3.31</a:t>
            </a:r>
          </a:p>
        </p:txBody>
      </p:sp>
      <p:sp>
        <p:nvSpPr>
          <p:cNvPr id="12" name="TextBox 11">
            <a:extLst>
              <a:ext uri="{FF2B5EF4-FFF2-40B4-BE49-F238E27FC236}">
                <a16:creationId xmlns:a16="http://schemas.microsoft.com/office/drawing/2014/main" id="{86997BD0-4714-4859-BA10-E40CC11597A9}"/>
              </a:ext>
            </a:extLst>
          </p:cNvPr>
          <p:cNvSpPr txBox="1"/>
          <p:nvPr/>
        </p:nvSpPr>
        <p:spPr>
          <a:xfrm>
            <a:off x="9258300" y="3005987"/>
            <a:ext cx="1303020" cy="461665"/>
          </a:xfrm>
          <a:prstGeom prst="rect">
            <a:avLst/>
          </a:prstGeom>
          <a:noFill/>
        </p:spPr>
        <p:txBody>
          <a:bodyPr wrap="square" rtlCol="0">
            <a:spAutoFit/>
          </a:bodyPr>
          <a:lstStyle/>
          <a:p>
            <a:pPr algn="ctr"/>
            <a:r>
              <a:rPr lang="en-NZ" sz="1200" dirty="0"/>
              <a:t>Wellington City</a:t>
            </a:r>
          </a:p>
          <a:p>
            <a:pPr algn="ctr"/>
            <a:r>
              <a:rPr lang="en-NZ" sz="1200" dirty="0"/>
              <a:t>VS.</a:t>
            </a:r>
          </a:p>
        </p:txBody>
      </p:sp>
      <p:sp>
        <p:nvSpPr>
          <p:cNvPr id="13" name="TextBox 12">
            <a:extLst>
              <a:ext uri="{FF2B5EF4-FFF2-40B4-BE49-F238E27FC236}">
                <a16:creationId xmlns:a16="http://schemas.microsoft.com/office/drawing/2014/main" id="{E6C06EB0-9A1C-4833-9C80-ABFD7177617D}"/>
              </a:ext>
            </a:extLst>
          </p:cNvPr>
          <p:cNvSpPr txBox="1"/>
          <p:nvPr/>
        </p:nvSpPr>
        <p:spPr>
          <a:xfrm>
            <a:off x="9224010" y="4131265"/>
            <a:ext cx="1303020" cy="276999"/>
          </a:xfrm>
          <a:prstGeom prst="rect">
            <a:avLst/>
          </a:prstGeom>
          <a:noFill/>
        </p:spPr>
        <p:txBody>
          <a:bodyPr wrap="square" rtlCol="0">
            <a:spAutoFit/>
          </a:bodyPr>
          <a:lstStyle/>
          <a:p>
            <a:pPr algn="ctr"/>
            <a:r>
              <a:rPr lang="en-NZ" sz="1200" dirty="0"/>
              <a:t>New Zealand</a:t>
            </a:r>
          </a:p>
        </p:txBody>
      </p:sp>
      <p:sp>
        <p:nvSpPr>
          <p:cNvPr id="15" name="Rectangle 14">
            <a:extLst>
              <a:ext uri="{FF2B5EF4-FFF2-40B4-BE49-F238E27FC236}">
                <a16:creationId xmlns:a16="http://schemas.microsoft.com/office/drawing/2014/main" id="{FADAF423-D324-48E5-A6E6-9759E18789A9}"/>
              </a:ext>
            </a:extLst>
          </p:cNvPr>
          <p:cNvSpPr/>
          <p:nvPr/>
        </p:nvSpPr>
        <p:spPr>
          <a:xfrm>
            <a:off x="0" y="1280241"/>
            <a:ext cx="12192000" cy="5210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TextBox 15">
            <a:extLst>
              <a:ext uri="{FF2B5EF4-FFF2-40B4-BE49-F238E27FC236}">
                <a16:creationId xmlns:a16="http://schemas.microsoft.com/office/drawing/2014/main" id="{35D01B6C-B02E-4254-91FB-A0F99054518F}"/>
              </a:ext>
            </a:extLst>
          </p:cNvPr>
          <p:cNvSpPr txBox="1"/>
          <p:nvPr/>
        </p:nvSpPr>
        <p:spPr>
          <a:xfrm>
            <a:off x="1563898" y="1380877"/>
            <a:ext cx="8944082" cy="307777"/>
          </a:xfrm>
          <a:prstGeom prst="rect">
            <a:avLst/>
          </a:prstGeom>
          <a:noFill/>
        </p:spPr>
        <p:txBody>
          <a:bodyPr wrap="square" rtlCol="0">
            <a:spAutoFit/>
          </a:bodyPr>
          <a:lstStyle/>
          <a:p>
            <a:pPr algn="ctr"/>
            <a:r>
              <a:rPr lang="en-NZ" sz="1400" b="1" i="1" dirty="0">
                <a:solidFill>
                  <a:schemeClr val="tx1">
                    <a:lumMod val="85000"/>
                    <a:lumOff val="15000"/>
                  </a:schemeClr>
                </a:solidFill>
              </a:rPr>
              <a:t>Number of recycling symbols correct (out of five)</a:t>
            </a:r>
          </a:p>
        </p:txBody>
      </p:sp>
      <p:sp>
        <p:nvSpPr>
          <p:cNvPr id="17" name="TextBox 16">
            <a:extLst>
              <a:ext uri="{FF2B5EF4-FFF2-40B4-BE49-F238E27FC236}">
                <a16:creationId xmlns:a16="http://schemas.microsoft.com/office/drawing/2014/main" id="{C77A0808-058E-40A9-B469-E964740B6D7F}"/>
              </a:ext>
            </a:extLst>
          </p:cNvPr>
          <p:cNvSpPr txBox="1"/>
          <p:nvPr/>
        </p:nvSpPr>
        <p:spPr>
          <a:xfrm>
            <a:off x="3738" y="6413065"/>
            <a:ext cx="10214149" cy="415498"/>
          </a:xfrm>
          <a:prstGeom prst="rect">
            <a:avLst/>
          </a:prstGeom>
          <a:noFill/>
        </p:spPr>
        <p:txBody>
          <a:bodyPr wrap="square" rtlCol="0">
            <a:spAutoFit/>
          </a:bodyPr>
          <a:lstStyle/>
          <a:p>
            <a:r>
              <a:rPr lang="en-NZ" sz="1050" dirty="0"/>
              <a:t>Base: All who use symbols or numbers to determine if an item is recyclable, excl. those with a private kerbside collection [New Zealand (n=876); Wellington City (n=137)]</a:t>
            </a:r>
          </a:p>
          <a:p>
            <a:r>
              <a:rPr lang="en-NZ" sz="1050" dirty="0"/>
              <a:t>Source: C12</a:t>
            </a:r>
          </a:p>
        </p:txBody>
      </p:sp>
      <p:grpSp>
        <p:nvGrpSpPr>
          <p:cNvPr id="18" name="Group 17">
            <a:extLst>
              <a:ext uri="{FF2B5EF4-FFF2-40B4-BE49-F238E27FC236}">
                <a16:creationId xmlns:a16="http://schemas.microsoft.com/office/drawing/2014/main" id="{E78D952D-5051-46BA-ACDC-BD578FF5025D}"/>
              </a:ext>
            </a:extLst>
          </p:cNvPr>
          <p:cNvGrpSpPr/>
          <p:nvPr/>
        </p:nvGrpSpPr>
        <p:grpSpPr>
          <a:xfrm>
            <a:off x="902563" y="6581282"/>
            <a:ext cx="4065953" cy="246221"/>
            <a:chOff x="6816170" y="6470673"/>
            <a:chExt cx="4065953" cy="246221"/>
          </a:xfrm>
        </p:grpSpPr>
        <p:sp>
          <p:nvSpPr>
            <p:cNvPr id="19" name="Isosceles Triangle 18">
              <a:extLst>
                <a:ext uri="{FF2B5EF4-FFF2-40B4-BE49-F238E27FC236}">
                  <a16:creationId xmlns:a16="http://schemas.microsoft.com/office/drawing/2014/main" id="{84097DE4-8719-4C7A-8C07-3490466C765A}"/>
                </a:ext>
              </a:extLst>
            </p:cNvPr>
            <p:cNvSpPr/>
            <p:nvPr/>
          </p:nvSpPr>
          <p:spPr>
            <a:xfrm>
              <a:off x="6816170" y="6547413"/>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Isosceles Triangle 19">
              <a:extLst>
                <a:ext uri="{FF2B5EF4-FFF2-40B4-BE49-F238E27FC236}">
                  <a16:creationId xmlns:a16="http://schemas.microsoft.com/office/drawing/2014/main" id="{592A471B-A03F-40D0-B934-373CB688EB8C}"/>
                </a:ext>
              </a:extLst>
            </p:cNvPr>
            <p:cNvSpPr/>
            <p:nvPr/>
          </p:nvSpPr>
          <p:spPr>
            <a:xfrm rot="10800000">
              <a:off x="6933281" y="6549633"/>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TextBox 20">
              <a:extLst>
                <a:ext uri="{FF2B5EF4-FFF2-40B4-BE49-F238E27FC236}">
                  <a16:creationId xmlns:a16="http://schemas.microsoft.com/office/drawing/2014/main" id="{81723635-8D54-441B-8E3D-597471C45473}"/>
                </a:ext>
              </a:extLst>
            </p:cNvPr>
            <p:cNvSpPr txBox="1"/>
            <p:nvPr/>
          </p:nvSpPr>
          <p:spPr>
            <a:xfrm>
              <a:off x="7074028" y="6470673"/>
              <a:ext cx="3808095" cy="246221"/>
            </a:xfrm>
            <a:prstGeom prst="rect">
              <a:avLst/>
            </a:prstGeom>
            <a:noFill/>
          </p:spPr>
          <p:txBody>
            <a:bodyPr wrap="square" rtlCol="0">
              <a:spAutoFit/>
            </a:bodyPr>
            <a:lstStyle/>
            <a:p>
              <a:r>
                <a:rPr lang="en-NZ" sz="1000" dirty="0"/>
                <a:t>Significantly higher / lower than New Zealand average</a:t>
              </a:r>
            </a:p>
          </p:txBody>
        </p:sp>
      </p:grpSp>
    </p:spTree>
    <p:extLst>
      <p:ext uri="{BB962C8B-B14F-4D97-AF65-F5344CB8AC3E}">
        <p14:creationId xmlns:p14="http://schemas.microsoft.com/office/powerpoint/2010/main" val="26320330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746F5-F112-4743-8414-B0020F975CD2}"/>
              </a:ext>
            </a:extLst>
          </p:cNvPr>
          <p:cNvSpPr>
            <a:spLocks noGrp="1"/>
          </p:cNvSpPr>
          <p:nvPr>
            <p:ph type="title"/>
          </p:nvPr>
        </p:nvSpPr>
        <p:spPr/>
        <p:txBody>
          <a:bodyPr/>
          <a:lstStyle/>
          <a:p>
            <a:r>
              <a:rPr lang="en-NZ" dirty="0"/>
              <a:t>Behaviour Change Prompts</a:t>
            </a:r>
          </a:p>
        </p:txBody>
      </p:sp>
    </p:spTree>
    <p:extLst>
      <p:ext uri="{BB962C8B-B14F-4D97-AF65-F5344CB8AC3E}">
        <p14:creationId xmlns:p14="http://schemas.microsoft.com/office/powerpoint/2010/main" val="10293570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E99D19-AAC4-47F5-9909-06EE0ADA0928}"/>
              </a:ext>
            </a:extLst>
          </p:cNvPr>
          <p:cNvSpPr/>
          <p:nvPr/>
        </p:nvSpPr>
        <p:spPr>
          <a:xfrm>
            <a:off x="476279" y="1463194"/>
            <a:ext cx="8921721" cy="47190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2337B742-DE1E-4E9D-BDF2-64745B964F58}"/>
              </a:ext>
            </a:extLst>
          </p:cNvPr>
          <p:cNvSpPr>
            <a:spLocks noGrp="1"/>
          </p:cNvSpPr>
          <p:nvPr>
            <p:ph type="title"/>
          </p:nvPr>
        </p:nvSpPr>
        <p:spPr/>
        <p:txBody>
          <a:bodyPr>
            <a:normAutofit/>
          </a:bodyPr>
          <a:lstStyle/>
          <a:p>
            <a:pPr>
              <a:lnSpc>
                <a:spcPct val="100000"/>
              </a:lnSpc>
            </a:pPr>
            <a:r>
              <a:rPr lang="en-NZ" sz="1400" dirty="0"/>
              <a:t>NEW RECYCLING INFORMATION: </a:t>
            </a:r>
            <a:r>
              <a:rPr lang="en-NZ" sz="1400" b="0" dirty="0"/>
              <a:t>Half of Wellington City respondents learnt something new over the past two years that changed the way that they recycle. Flipped on its head, this indicates the need for further outreach, as half of respondents are not being exposed to new information. </a:t>
            </a:r>
          </a:p>
        </p:txBody>
      </p:sp>
      <p:graphicFrame>
        <p:nvGraphicFramePr>
          <p:cNvPr id="5" name="Chart 4">
            <a:extLst>
              <a:ext uri="{FF2B5EF4-FFF2-40B4-BE49-F238E27FC236}">
                <a16:creationId xmlns:a16="http://schemas.microsoft.com/office/drawing/2014/main" id="{BD055475-CA9A-4D00-82E0-21D0092FACE5}"/>
              </a:ext>
            </a:extLst>
          </p:cNvPr>
          <p:cNvGraphicFramePr/>
          <p:nvPr>
            <p:extLst>
              <p:ext uri="{D42A27DB-BD31-4B8C-83A1-F6EECF244321}">
                <p14:modId xmlns:p14="http://schemas.microsoft.com/office/powerpoint/2010/main" val="3682435640"/>
              </p:ext>
            </p:extLst>
          </p:nvPr>
        </p:nvGraphicFramePr>
        <p:xfrm>
          <a:off x="-94778" y="2200937"/>
          <a:ext cx="4597200" cy="3927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C8F330A-72CC-4D8C-9B6A-AE87AF7F36BC}"/>
              </a:ext>
            </a:extLst>
          </p:cNvPr>
          <p:cNvSpPr txBox="1"/>
          <p:nvPr/>
        </p:nvSpPr>
        <p:spPr>
          <a:xfrm>
            <a:off x="1007219" y="2129825"/>
            <a:ext cx="2393206" cy="369332"/>
          </a:xfrm>
          <a:prstGeom prst="rect">
            <a:avLst/>
          </a:prstGeom>
          <a:noFill/>
        </p:spPr>
        <p:txBody>
          <a:bodyPr wrap="square" rtlCol="0">
            <a:spAutoFit/>
          </a:bodyPr>
          <a:lstStyle/>
          <a:p>
            <a:pPr algn="ctr"/>
            <a:r>
              <a:rPr lang="en-NZ" dirty="0"/>
              <a:t>Wellington City</a:t>
            </a:r>
          </a:p>
        </p:txBody>
      </p:sp>
      <p:sp>
        <p:nvSpPr>
          <p:cNvPr id="8" name="TextBox 7">
            <a:extLst>
              <a:ext uri="{FF2B5EF4-FFF2-40B4-BE49-F238E27FC236}">
                <a16:creationId xmlns:a16="http://schemas.microsoft.com/office/drawing/2014/main" id="{F8BE120A-5F41-4E87-8057-701B8514689A}"/>
              </a:ext>
            </a:extLst>
          </p:cNvPr>
          <p:cNvSpPr txBox="1"/>
          <p:nvPr/>
        </p:nvSpPr>
        <p:spPr>
          <a:xfrm>
            <a:off x="6439607" y="2086924"/>
            <a:ext cx="2350818" cy="369332"/>
          </a:xfrm>
          <a:prstGeom prst="rect">
            <a:avLst/>
          </a:prstGeom>
          <a:noFill/>
        </p:spPr>
        <p:txBody>
          <a:bodyPr wrap="square" rtlCol="0">
            <a:spAutoFit/>
          </a:bodyPr>
          <a:lstStyle/>
          <a:p>
            <a:pPr algn="ctr"/>
            <a:r>
              <a:rPr lang="en-NZ" dirty="0"/>
              <a:t>New Zealand</a:t>
            </a:r>
          </a:p>
        </p:txBody>
      </p:sp>
      <p:sp>
        <p:nvSpPr>
          <p:cNvPr id="9" name="TextBox 8">
            <a:extLst>
              <a:ext uri="{FF2B5EF4-FFF2-40B4-BE49-F238E27FC236}">
                <a16:creationId xmlns:a16="http://schemas.microsoft.com/office/drawing/2014/main" id="{F145180A-4781-427F-8BCB-61A982CD3572}"/>
              </a:ext>
            </a:extLst>
          </p:cNvPr>
          <p:cNvSpPr txBox="1"/>
          <p:nvPr/>
        </p:nvSpPr>
        <p:spPr>
          <a:xfrm>
            <a:off x="61846" y="6408244"/>
            <a:ext cx="4159045" cy="461665"/>
          </a:xfrm>
          <a:prstGeom prst="rect">
            <a:avLst/>
          </a:prstGeom>
          <a:noFill/>
        </p:spPr>
        <p:txBody>
          <a:bodyPr wrap="square" rtlCol="0">
            <a:spAutoFit/>
          </a:bodyPr>
          <a:lstStyle/>
          <a:p>
            <a:r>
              <a:rPr lang="en-NZ" sz="1200" dirty="0"/>
              <a:t>Base: All respondents (n=1,741), Wellington City (n=300)</a:t>
            </a:r>
          </a:p>
          <a:p>
            <a:r>
              <a:rPr lang="en-NZ" sz="1200" dirty="0"/>
              <a:t>Source: F3</a:t>
            </a:r>
          </a:p>
        </p:txBody>
      </p:sp>
      <p:sp>
        <p:nvSpPr>
          <p:cNvPr id="17" name="Rectangle 16">
            <a:extLst>
              <a:ext uri="{FF2B5EF4-FFF2-40B4-BE49-F238E27FC236}">
                <a16:creationId xmlns:a16="http://schemas.microsoft.com/office/drawing/2014/main" id="{9458489B-4189-416D-AC36-9949BC301AF6}"/>
              </a:ext>
            </a:extLst>
          </p:cNvPr>
          <p:cNvSpPr/>
          <p:nvPr/>
        </p:nvSpPr>
        <p:spPr>
          <a:xfrm>
            <a:off x="476280" y="1463194"/>
            <a:ext cx="8921720" cy="36933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TextBox 18">
            <a:extLst>
              <a:ext uri="{FF2B5EF4-FFF2-40B4-BE49-F238E27FC236}">
                <a16:creationId xmlns:a16="http://schemas.microsoft.com/office/drawing/2014/main" id="{19E6601B-7415-473A-9E5C-D3FB71BBF31A}"/>
              </a:ext>
            </a:extLst>
          </p:cNvPr>
          <p:cNvSpPr txBox="1"/>
          <p:nvPr/>
        </p:nvSpPr>
        <p:spPr>
          <a:xfrm>
            <a:off x="476281" y="1484415"/>
            <a:ext cx="8921720" cy="307777"/>
          </a:xfrm>
          <a:prstGeom prst="rect">
            <a:avLst/>
          </a:prstGeom>
          <a:noFill/>
        </p:spPr>
        <p:txBody>
          <a:bodyPr wrap="square" rtlCol="0">
            <a:spAutoFit/>
          </a:bodyPr>
          <a:lstStyle/>
          <a:p>
            <a:pPr algn="ctr">
              <a:defRPr sz="1862" b="0" i="0" u="none" strike="noStrike" kern="1200" spc="0" baseline="0">
                <a:solidFill>
                  <a:prstClr val="black">
                    <a:lumMod val="65000"/>
                    <a:lumOff val="35000"/>
                  </a:prstClr>
                </a:solidFill>
                <a:latin typeface="+mn-lt"/>
                <a:ea typeface="+mn-ea"/>
                <a:cs typeface="+mn-cs"/>
              </a:defRPr>
            </a:pPr>
            <a:r>
              <a:rPr lang="en-NZ" sz="1400" b="1" i="1" dirty="0">
                <a:solidFill>
                  <a:schemeClr val="tx1">
                    <a:lumMod val="85000"/>
                    <a:lumOff val="15000"/>
                  </a:schemeClr>
                </a:solidFill>
              </a:rPr>
              <a:t>Thinking back over the last two years, have you learnt anything new that made changes to the way you recycle?</a:t>
            </a:r>
            <a:endParaRPr lang="en-US" sz="1400" b="1" i="1" dirty="0">
              <a:solidFill>
                <a:schemeClr val="tx1">
                  <a:lumMod val="85000"/>
                  <a:lumOff val="15000"/>
                </a:schemeClr>
              </a:solidFill>
            </a:endParaRPr>
          </a:p>
        </p:txBody>
      </p:sp>
      <p:graphicFrame>
        <p:nvGraphicFramePr>
          <p:cNvPr id="11" name="Chart 10">
            <a:extLst>
              <a:ext uri="{FF2B5EF4-FFF2-40B4-BE49-F238E27FC236}">
                <a16:creationId xmlns:a16="http://schemas.microsoft.com/office/drawing/2014/main" id="{507A8294-0107-4B17-9C65-047678913434}"/>
              </a:ext>
            </a:extLst>
          </p:cNvPr>
          <p:cNvGraphicFramePr/>
          <p:nvPr>
            <p:extLst>
              <p:ext uri="{D42A27DB-BD31-4B8C-83A1-F6EECF244321}">
                <p14:modId xmlns:p14="http://schemas.microsoft.com/office/powerpoint/2010/main" val="2013612528"/>
              </p:ext>
            </p:extLst>
          </p:nvPr>
        </p:nvGraphicFramePr>
        <p:xfrm>
          <a:off x="3584575" y="2200937"/>
          <a:ext cx="6005191" cy="392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a:extLst>
              <a:ext uri="{FF2B5EF4-FFF2-40B4-BE49-F238E27FC236}">
                <a16:creationId xmlns:a16="http://schemas.microsoft.com/office/drawing/2014/main" id="{0BE3A264-92EE-43F3-821B-703B4C7AF06A}"/>
              </a:ext>
            </a:extLst>
          </p:cNvPr>
          <p:cNvGraphicFramePr>
            <a:graphicFrameLocks noGrp="1"/>
          </p:cNvGraphicFramePr>
          <p:nvPr>
            <p:extLst>
              <p:ext uri="{D42A27DB-BD31-4B8C-83A1-F6EECF244321}">
                <p14:modId xmlns:p14="http://schemas.microsoft.com/office/powerpoint/2010/main" val="656384745"/>
              </p:ext>
            </p:extLst>
          </p:nvPr>
        </p:nvGraphicFramePr>
        <p:xfrm>
          <a:off x="9589765" y="2200937"/>
          <a:ext cx="2373635" cy="3209263"/>
        </p:xfrm>
        <a:graphic>
          <a:graphicData uri="http://schemas.openxmlformats.org/drawingml/2006/table">
            <a:tbl>
              <a:tblPr firstRow="1" bandRow="1">
                <a:tableStyleId>{5C22544A-7EE6-4342-B048-85BDC9FD1C3A}</a:tableStyleId>
              </a:tblPr>
              <a:tblGrid>
                <a:gridCol w="2373635">
                  <a:extLst>
                    <a:ext uri="{9D8B030D-6E8A-4147-A177-3AD203B41FA5}">
                      <a16:colId xmlns:a16="http://schemas.microsoft.com/office/drawing/2014/main" val="876302033"/>
                    </a:ext>
                  </a:extLst>
                </a:gridCol>
              </a:tblGrid>
              <a:tr h="3209263">
                <a:tc>
                  <a:txBody>
                    <a:bodyPr/>
                    <a:lstStyle/>
                    <a:p>
                      <a:pPr algn="ctr"/>
                      <a:endParaRPr lang="en-NZ" sz="1600" b="0" u="none" kern="1200" dirty="0">
                        <a:solidFill>
                          <a:srgbClr val="5B5C60"/>
                        </a:solidFill>
                        <a:latin typeface="+mn-lt"/>
                        <a:ea typeface="+mn-ea"/>
                        <a:cs typeface="+mn-cs"/>
                      </a:endParaRPr>
                    </a:p>
                    <a:p>
                      <a:pPr algn="ctr"/>
                      <a:r>
                        <a:rPr lang="en-NZ" sz="1600" b="0" u="none" kern="1200" dirty="0">
                          <a:solidFill>
                            <a:srgbClr val="5B5C60"/>
                          </a:solidFill>
                          <a:latin typeface="+mn-lt"/>
                          <a:ea typeface="+mn-ea"/>
                          <a:cs typeface="+mn-cs"/>
                        </a:rPr>
                        <a:t>Women are </a:t>
                      </a:r>
                      <a:r>
                        <a:rPr lang="en-NZ" sz="1600" b="1" u="sng" kern="1200" dirty="0">
                          <a:solidFill>
                            <a:srgbClr val="5B5C60"/>
                          </a:solidFill>
                          <a:latin typeface="+mn-lt"/>
                          <a:ea typeface="+mn-ea"/>
                          <a:cs typeface="+mn-cs"/>
                        </a:rPr>
                        <a:t>more</a:t>
                      </a:r>
                      <a:r>
                        <a:rPr lang="en-NZ" sz="1600" b="0" u="none" kern="1200" dirty="0">
                          <a:solidFill>
                            <a:srgbClr val="5B5C60"/>
                          </a:solidFill>
                          <a:latin typeface="+mn-lt"/>
                          <a:ea typeface="+mn-ea"/>
                          <a:cs typeface="+mn-cs"/>
                        </a:rPr>
                        <a:t> likely than average (50%) to have learnt something new (57%), while men are </a:t>
                      </a:r>
                      <a:r>
                        <a:rPr lang="en-NZ" sz="1600" b="1" u="sng" kern="1200" dirty="0">
                          <a:solidFill>
                            <a:srgbClr val="5B5C60"/>
                          </a:solidFill>
                          <a:latin typeface="+mn-lt"/>
                          <a:ea typeface="+mn-ea"/>
                          <a:cs typeface="+mn-cs"/>
                        </a:rPr>
                        <a:t>less</a:t>
                      </a:r>
                      <a:r>
                        <a:rPr lang="en-NZ" sz="1600" b="0" u="none" kern="1200" dirty="0">
                          <a:solidFill>
                            <a:srgbClr val="5B5C60"/>
                          </a:solidFill>
                          <a:latin typeface="+mn-lt"/>
                          <a:ea typeface="+mn-ea"/>
                          <a:cs typeface="+mn-cs"/>
                        </a:rPr>
                        <a:t> likely than average to (42%).</a:t>
                      </a:r>
                    </a:p>
                  </a:txBody>
                  <a:tcPr anchor="ctr">
                    <a:lnL w="12700" cap="flat" cmpd="sng" algn="ctr">
                      <a:solidFill>
                        <a:srgbClr val="7F8085"/>
                      </a:solidFill>
                      <a:prstDash val="solid"/>
                      <a:round/>
                      <a:headEnd type="none" w="med" len="med"/>
                      <a:tailEnd type="none" w="med" len="med"/>
                    </a:lnL>
                    <a:lnR w="12700" cap="flat" cmpd="sng" algn="ctr">
                      <a:solidFill>
                        <a:srgbClr val="7F8085"/>
                      </a:solidFill>
                      <a:prstDash val="solid"/>
                      <a:round/>
                      <a:headEnd type="none" w="med" len="med"/>
                      <a:tailEnd type="none" w="med" len="med"/>
                    </a:lnR>
                    <a:lnT w="12700" cap="flat" cmpd="sng" algn="ctr">
                      <a:solidFill>
                        <a:srgbClr val="7F8085"/>
                      </a:solidFill>
                      <a:prstDash val="solid"/>
                      <a:round/>
                      <a:headEnd type="none" w="med" len="med"/>
                      <a:tailEnd type="none" w="med" len="med"/>
                    </a:lnT>
                    <a:lnB w="12700" cap="flat" cmpd="sng" algn="ctr">
                      <a:solidFill>
                        <a:srgbClr val="7F8085"/>
                      </a:solidFill>
                      <a:prstDash val="solid"/>
                      <a:round/>
                      <a:headEnd type="none" w="med" len="med"/>
                      <a:tailEnd type="none" w="med" len="med"/>
                    </a:lnB>
                    <a:solidFill>
                      <a:srgbClr val="F2F2F2"/>
                    </a:solidFill>
                  </a:tcPr>
                </a:tc>
                <a:extLst>
                  <a:ext uri="{0D108BD9-81ED-4DB2-BD59-A6C34878D82A}">
                    <a16:rowId xmlns:a16="http://schemas.microsoft.com/office/drawing/2014/main" val="3356562441"/>
                  </a:ext>
                </a:extLst>
              </a:tr>
            </a:tbl>
          </a:graphicData>
        </a:graphic>
      </p:graphicFrame>
      <p:sp>
        <p:nvSpPr>
          <p:cNvPr id="13" name="Rectangle 12">
            <a:extLst>
              <a:ext uri="{FF2B5EF4-FFF2-40B4-BE49-F238E27FC236}">
                <a16:creationId xmlns:a16="http://schemas.microsoft.com/office/drawing/2014/main" id="{DBE18AF7-8077-492F-8E95-CCC87FC23577}"/>
              </a:ext>
            </a:extLst>
          </p:cNvPr>
          <p:cNvSpPr/>
          <p:nvPr/>
        </p:nvSpPr>
        <p:spPr>
          <a:xfrm>
            <a:off x="9582150" y="2182982"/>
            <a:ext cx="2381250" cy="49671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TextBox 13">
            <a:extLst>
              <a:ext uri="{FF2B5EF4-FFF2-40B4-BE49-F238E27FC236}">
                <a16:creationId xmlns:a16="http://schemas.microsoft.com/office/drawing/2014/main" id="{64BA507E-F5A5-4F5A-845E-DF9741B7638B}"/>
              </a:ext>
            </a:extLst>
          </p:cNvPr>
          <p:cNvSpPr txBox="1"/>
          <p:nvPr/>
        </p:nvSpPr>
        <p:spPr>
          <a:xfrm>
            <a:off x="9582150" y="2271590"/>
            <a:ext cx="2373636" cy="307777"/>
          </a:xfrm>
          <a:prstGeom prst="rect">
            <a:avLst/>
          </a:prstGeom>
          <a:noFill/>
        </p:spPr>
        <p:txBody>
          <a:bodyPr wrap="square" rtlCol="0">
            <a:spAutoFit/>
          </a:bodyPr>
          <a:lstStyle/>
          <a:p>
            <a:pPr algn="ctr">
              <a:defRPr sz="1862" b="0" i="0" u="none" strike="noStrike" kern="1200" spc="0" baseline="0">
                <a:solidFill>
                  <a:prstClr val="black">
                    <a:lumMod val="65000"/>
                    <a:lumOff val="35000"/>
                  </a:prstClr>
                </a:solidFill>
                <a:latin typeface="+mn-lt"/>
                <a:ea typeface="+mn-ea"/>
                <a:cs typeface="+mn-cs"/>
              </a:defRPr>
            </a:pPr>
            <a:r>
              <a:rPr lang="en-NZ" sz="1400" b="1" i="1" dirty="0">
                <a:solidFill>
                  <a:schemeClr val="tx1">
                    <a:lumMod val="85000"/>
                    <a:lumOff val="15000"/>
                  </a:schemeClr>
                </a:solidFill>
              </a:rPr>
              <a:t>The gender gap</a:t>
            </a:r>
            <a:endParaRPr lang="en-US" sz="1400" b="1" i="1" dirty="0">
              <a:solidFill>
                <a:schemeClr val="tx1">
                  <a:lumMod val="85000"/>
                  <a:lumOff val="15000"/>
                </a:schemeClr>
              </a:solidFill>
            </a:endParaRPr>
          </a:p>
        </p:txBody>
      </p:sp>
    </p:spTree>
    <p:extLst>
      <p:ext uri="{BB962C8B-B14F-4D97-AF65-F5344CB8AC3E}">
        <p14:creationId xmlns:p14="http://schemas.microsoft.com/office/powerpoint/2010/main" val="14236610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AEF8BA7-0EF7-4BB2-8730-6D70131A88CF}"/>
              </a:ext>
            </a:extLst>
          </p:cNvPr>
          <p:cNvGraphicFramePr/>
          <p:nvPr>
            <p:extLst>
              <p:ext uri="{D42A27DB-BD31-4B8C-83A1-F6EECF244321}">
                <p14:modId xmlns:p14="http://schemas.microsoft.com/office/powerpoint/2010/main" val="4131692905"/>
              </p:ext>
            </p:extLst>
          </p:nvPr>
        </p:nvGraphicFramePr>
        <p:xfrm>
          <a:off x="-85838" y="1370554"/>
          <a:ext cx="6139908" cy="50683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44CC59FD-519A-4202-80ED-E6AFF6907D48}"/>
              </a:ext>
            </a:extLst>
          </p:cNvPr>
          <p:cNvGraphicFramePr/>
          <p:nvPr>
            <p:extLst>
              <p:ext uri="{D42A27DB-BD31-4B8C-83A1-F6EECF244321}">
                <p14:modId xmlns:p14="http://schemas.microsoft.com/office/powerpoint/2010/main" val="2998258730"/>
              </p:ext>
            </p:extLst>
          </p:nvPr>
        </p:nvGraphicFramePr>
        <p:xfrm>
          <a:off x="5552962" y="1370554"/>
          <a:ext cx="6139908" cy="506834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0EC9D63-C8F8-4BC2-9A50-D51A7AC1C45E}"/>
              </a:ext>
            </a:extLst>
          </p:cNvPr>
          <p:cNvSpPr>
            <a:spLocks noGrp="1"/>
          </p:cNvSpPr>
          <p:nvPr>
            <p:ph type="title"/>
          </p:nvPr>
        </p:nvSpPr>
        <p:spPr/>
        <p:txBody>
          <a:bodyPr>
            <a:noAutofit/>
          </a:bodyPr>
          <a:lstStyle/>
          <a:p>
            <a:pPr>
              <a:lnSpc>
                <a:spcPct val="100000"/>
              </a:lnSpc>
            </a:pPr>
            <a:r>
              <a:rPr lang="en-NZ" sz="1400" dirty="0"/>
              <a:t>INFORMATION SOURCES: </a:t>
            </a:r>
            <a:r>
              <a:rPr lang="en-NZ" sz="1400" b="0" dirty="0"/>
              <a:t>For Wellington City respondents who did learn something, this information most often came from personal networks. One third specifically received information directly from friends or colleagues. Wellington City respondents are less likely than the national sample to seek information from the council (highlighting the importance of creating social norms to instil behaviour change).</a:t>
            </a:r>
          </a:p>
        </p:txBody>
      </p:sp>
      <p:sp>
        <p:nvSpPr>
          <p:cNvPr id="6" name="TextBox 5">
            <a:extLst>
              <a:ext uri="{FF2B5EF4-FFF2-40B4-BE49-F238E27FC236}">
                <a16:creationId xmlns:a16="http://schemas.microsoft.com/office/drawing/2014/main" id="{365D739A-A5F0-477A-A100-EBFDB5C5C9C2}"/>
              </a:ext>
            </a:extLst>
          </p:cNvPr>
          <p:cNvSpPr txBox="1"/>
          <p:nvPr/>
        </p:nvSpPr>
        <p:spPr>
          <a:xfrm>
            <a:off x="0" y="6348604"/>
            <a:ext cx="10217888" cy="553998"/>
          </a:xfrm>
          <a:prstGeom prst="rect">
            <a:avLst/>
          </a:prstGeom>
          <a:noFill/>
        </p:spPr>
        <p:txBody>
          <a:bodyPr wrap="square" rtlCol="0">
            <a:spAutoFit/>
          </a:bodyPr>
          <a:lstStyle/>
          <a:p>
            <a:r>
              <a:rPr lang="en-NZ" sz="1000" dirty="0"/>
              <a:t>Base: Those who learnt something in the past two years [New Zealand (n=941); Wellington City (n=49)]</a:t>
            </a:r>
          </a:p>
          <a:p>
            <a:r>
              <a:rPr lang="en-NZ" sz="1000" dirty="0"/>
              <a:t>Source: F4</a:t>
            </a:r>
          </a:p>
          <a:p>
            <a:r>
              <a:rPr lang="en-NZ" sz="1000" dirty="0"/>
              <a:t>Note: </a:t>
            </a:r>
            <a:r>
              <a:rPr lang="en-NZ" sz="1000" dirty="0" err="1"/>
              <a:t>Netts</a:t>
            </a:r>
            <a:r>
              <a:rPr lang="en-NZ" sz="1000" dirty="0"/>
              <a:t> may not equal the sum of their contents due to rounding and multi-responses.</a:t>
            </a:r>
          </a:p>
        </p:txBody>
      </p:sp>
      <p:sp>
        <p:nvSpPr>
          <p:cNvPr id="11" name="Rectangle 10">
            <a:extLst>
              <a:ext uri="{FF2B5EF4-FFF2-40B4-BE49-F238E27FC236}">
                <a16:creationId xmlns:a16="http://schemas.microsoft.com/office/drawing/2014/main" id="{548D8141-06AB-4603-AA71-83CA4CC0854B}"/>
              </a:ext>
            </a:extLst>
          </p:cNvPr>
          <p:cNvSpPr/>
          <p:nvPr/>
        </p:nvSpPr>
        <p:spPr>
          <a:xfrm>
            <a:off x="1811842" y="1263474"/>
            <a:ext cx="9309100" cy="523220"/>
          </a:xfrm>
          <a:prstGeom prst="rect">
            <a:avLst/>
          </a:prstGeom>
        </p:spPr>
        <p:txBody>
          <a:bodyPr wrap="square">
            <a:spAutoFit/>
          </a:bodyPr>
          <a:lstStyle/>
          <a:p>
            <a:pPr algn="ctr">
              <a:defRPr sz="1862" b="0" i="0" u="none" strike="noStrike" kern="1200" spc="0" baseline="0">
                <a:solidFill>
                  <a:prstClr val="black">
                    <a:lumMod val="65000"/>
                    <a:lumOff val="35000"/>
                  </a:prstClr>
                </a:solidFill>
                <a:latin typeface="+mn-lt"/>
                <a:ea typeface="+mn-ea"/>
                <a:cs typeface="+mn-cs"/>
              </a:defRPr>
            </a:pPr>
            <a:r>
              <a:rPr lang="en-NZ" sz="1600" dirty="0"/>
              <a:t>Can you recall how you learnt this?</a:t>
            </a:r>
          </a:p>
          <a:p>
            <a:pPr algn="ctr">
              <a:defRPr sz="1862" b="0" i="0" u="none" strike="noStrike" kern="1200" spc="0" baseline="0">
                <a:solidFill>
                  <a:prstClr val="black">
                    <a:lumMod val="65000"/>
                    <a:lumOff val="35000"/>
                  </a:prstClr>
                </a:solidFill>
                <a:latin typeface="+mn-lt"/>
                <a:ea typeface="+mn-ea"/>
                <a:cs typeface="+mn-cs"/>
              </a:defRPr>
            </a:pPr>
            <a:r>
              <a:rPr lang="en-GB" sz="1200" dirty="0"/>
              <a:t>(% of those who learnt something in past two years) </a:t>
            </a:r>
            <a:endParaRPr lang="en-NZ" sz="1200" dirty="0"/>
          </a:p>
        </p:txBody>
      </p:sp>
      <p:graphicFrame>
        <p:nvGraphicFramePr>
          <p:cNvPr id="12" name="Table 11">
            <a:extLst>
              <a:ext uri="{FF2B5EF4-FFF2-40B4-BE49-F238E27FC236}">
                <a16:creationId xmlns:a16="http://schemas.microsoft.com/office/drawing/2014/main" id="{3594AEE1-2999-4BD9-B851-8F72F6282AF8}"/>
              </a:ext>
            </a:extLst>
          </p:cNvPr>
          <p:cNvGraphicFramePr>
            <a:graphicFrameLocks noGrp="1"/>
          </p:cNvGraphicFramePr>
          <p:nvPr>
            <p:extLst>
              <p:ext uri="{D42A27DB-BD31-4B8C-83A1-F6EECF244321}">
                <p14:modId xmlns:p14="http://schemas.microsoft.com/office/powerpoint/2010/main" val="3532862494"/>
              </p:ext>
            </p:extLst>
          </p:nvPr>
        </p:nvGraphicFramePr>
        <p:xfrm>
          <a:off x="5638032" y="1715636"/>
          <a:ext cx="1144508" cy="4587240"/>
        </p:xfrm>
        <a:graphic>
          <a:graphicData uri="http://schemas.openxmlformats.org/drawingml/2006/table">
            <a:tbl>
              <a:tblPr firstRow="1" bandRow="1">
                <a:tableStyleId>{5C22544A-7EE6-4342-B048-85BDC9FD1C3A}</a:tableStyleId>
              </a:tblPr>
              <a:tblGrid>
                <a:gridCol w="1144508">
                  <a:extLst>
                    <a:ext uri="{9D8B030D-6E8A-4147-A177-3AD203B41FA5}">
                      <a16:colId xmlns:a16="http://schemas.microsoft.com/office/drawing/2014/main" val="552255928"/>
                    </a:ext>
                  </a:extLst>
                </a:gridCol>
              </a:tblGrid>
              <a:tr h="207432">
                <a:tc>
                  <a:txBody>
                    <a:bodyPr/>
                    <a:lstStyle/>
                    <a:p>
                      <a:pPr algn="ctr"/>
                      <a:r>
                        <a:rPr lang="en-NZ" sz="1000" dirty="0">
                          <a:solidFill>
                            <a:schemeClr val="tx1">
                              <a:lumMod val="65000"/>
                              <a:lumOff val="35000"/>
                            </a:schemeClr>
                          </a:solidFill>
                        </a:rPr>
                        <a:t>New Zealand %</a:t>
                      </a:r>
                    </a:p>
                  </a:txBody>
                  <a:tcPr>
                    <a:noFill/>
                  </a:tcPr>
                </a:tc>
                <a:extLst>
                  <a:ext uri="{0D108BD9-81ED-4DB2-BD59-A6C34878D82A}">
                    <a16:rowId xmlns:a16="http://schemas.microsoft.com/office/drawing/2014/main" val="1541443337"/>
                  </a:ext>
                </a:extLst>
              </a:tr>
              <a:tr h="289560">
                <a:tc>
                  <a:txBody>
                    <a:bodyPr/>
                    <a:lstStyle/>
                    <a:p>
                      <a:pPr algn="ctr"/>
                      <a:r>
                        <a:rPr lang="en-NZ" sz="1000" dirty="0">
                          <a:solidFill>
                            <a:schemeClr val="tx1">
                              <a:lumMod val="65000"/>
                              <a:lumOff val="35000"/>
                            </a:schemeClr>
                          </a:solidFill>
                        </a:rPr>
                        <a:t>34</a:t>
                      </a:r>
                    </a:p>
                  </a:txBody>
                  <a:tcPr>
                    <a:noFill/>
                  </a:tcPr>
                </a:tc>
                <a:extLst>
                  <a:ext uri="{0D108BD9-81ED-4DB2-BD59-A6C34878D82A}">
                    <a16:rowId xmlns:a16="http://schemas.microsoft.com/office/drawing/2014/main" val="180131042"/>
                  </a:ext>
                </a:extLst>
              </a:tr>
              <a:tr h="289560">
                <a:tc>
                  <a:txBody>
                    <a:bodyPr/>
                    <a:lstStyle/>
                    <a:p>
                      <a:pPr algn="ctr"/>
                      <a:r>
                        <a:rPr lang="en-NZ" sz="1000" dirty="0">
                          <a:solidFill>
                            <a:schemeClr val="tx1">
                              <a:lumMod val="65000"/>
                              <a:lumOff val="35000"/>
                            </a:schemeClr>
                          </a:solidFill>
                        </a:rPr>
                        <a:t>20</a:t>
                      </a:r>
                    </a:p>
                  </a:txBody>
                  <a:tcPr>
                    <a:noFill/>
                  </a:tcPr>
                </a:tc>
                <a:extLst>
                  <a:ext uri="{0D108BD9-81ED-4DB2-BD59-A6C34878D82A}">
                    <a16:rowId xmlns:a16="http://schemas.microsoft.com/office/drawing/2014/main" val="3302562844"/>
                  </a:ext>
                </a:extLst>
              </a:tr>
              <a:tr h="289560">
                <a:tc>
                  <a:txBody>
                    <a:bodyPr/>
                    <a:lstStyle/>
                    <a:p>
                      <a:pPr algn="ctr"/>
                      <a:r>
                        <a:rPr lang="en-NZ" sz="1000" dirty="0">
                          <a:solidFill>
                            <a:schemeClr val="tx1">
                              <a:lumMod val="65000"/>
                              <a:lumOff val="35000"/>
                            </a:schemeClr>
                          </a:solidFill>
                        </a:rPr>
                        <a:t>15</a:t>
                      </a:r>
                    </a:p>
                  </a:txBody>
                  <a:tcPr>
                    <a:noFill/>
                  </a:tcPr>
                </a:tc>
                <a:extLst>
                  <a:ext uri="{0D108BD9-81ED-4DB2-BD59-A6C34878D82A}">
                    <a16:rowId xmlns:a16="http://schemas.microsoft.com/office/drawing/2014/main" val="4138044640"/>
                  </a:ext>
                </a:extLst>
              </a:tr>
              <a:tr h="289560">
                <a:tc>
                  <a:txBody>
                    <a:bodyPr/>
                    <a:lstStyle/>
                    <a:p>
                      <a:pPr algn="ctr"/>
                      <a:r>
                        <a:rPr lang="en-NZ" sz="1000" dirty="0">
                          <a:solidFill>
                            <a:schemeClr val="tx1">
                              <a:lumMod val="65000"/>
                              <a:lumOff val="35000"/>
                            </a:schemeClr>
                          </a:solidFill>
                        </a:rPr>
                        <a:t>7</a:t>
                      </a:r>
                    </a:p>
                  </a:txBody>
                  <a:tcPr>
                    <a:noFill/>
                  </a:tcPr>
                </a:tc>
                <a:extLst>
                  <a:ext uri="{0D108BD9-81ED-4DB2-BD59-A6C34878D82A}">
                    <a16:rowId xmlns:a16="http://schemas.microsoft.com/office/drawing/2014/main" val="3181275454"/>
                  </a:ext>
                </a:extLst>
              </a:tr>
              <a:tr h="289560">
                <a:tc>
                  <a:txBody>
                    <a:bodyPr/>
                    <a:lstStyle/>
                    <a:p>
                      <a:pPr algn="ctr"/>
                      <a:endParaRPr lang="en-NZ" sz="1000" dirty="0">
                        <a:solidFill>
                          <a:schemeClr val="tx1">
                            <a:lumMod val="65000"/>
                            <a:lumOff val="35000"/>
                          </a:schemeClr>
                        </a:solidFill>
                      </a:endParaRPr>
                    </a:p>
                  </a:txBody>
                  <a:tcPr>
                    <a:noFill/>
                  </a:tcPr>
                </a:tc>
                <a:extLst>
                  <a:ext uri="{0D108BD9-81ED-4DB2-BD59-A6C34878D82A}">
                    <a16:rowId xmlns:a16="http://schemas.microsoft.com/office/drawing/2014/main" val="1320074129"/>
                  </a:ext>
                </a:extLst>
              </a:tr>
              <a:tr h="289560">
                <a:tc>
                  <a:txBody>
                    <a:bodyPr/>
                    <a:lstStyle/>
                    <a:p>
                      <a:pPr algn="ctr"/>
                      <a:r>
                        <a:rPr lang="en-NZ" sz="1000" dirty="0">
                          <a:solidFill>
                            <a:schemeClr val="tx1">
                              <a:lumMod val="65000"/>
                              <a:lumOff val="35000"/>
                            </a:schemeClr>
                          </a:solidFill>
                        </a:rPr>
                        <a:t>54</a:t>
                      </a:r>
                    </a:p>
                  </a:txBody>
                  <a:tcPr>
                    <a:noFill/>
                  </a:tcPr>
                </a:tc>
                <a:extLst>
                  <a:ext uri="{0D108BD9-81ED-4DB2-BD59-A6C34878D82A}">
                    <a16:rowId xmlns:a16="http://schemas.microsoft.com/office/drawing/2014/main" val="3389512711"/>
                  </a:ext>
                </a:extLst>
              </a:tr>
              <a:tr h="289560">
                <a:tc>
                  <a:txBody>
                    <a:bodyPr/>
                    <a:lstStyle/>
                    <a:p>
                      <a:pPr algn="ctr"/>
                      <a:r>
                        <a:rPr lang="en-NZ" sz="1000" dirty="0">
                          <a:solidFill>
                            <a:schemeClr val="tx1">
                              <a:lumMod val="65000"/>
                              <a:lumOff val="35000"/>
                            </a:schemeClr>
                          </a:solidFill>
                        </a:rPr>
                        <a:t>33</a:t>
                      </a:r>
                    </a:p>
                  </a:txBody>
                  <a:tcPr>
                    <a:noFill/>
                  </a:tcPr>
                </a:tc>
                <a:extLst>
                  <a:ext uri="{0D108BD9-81ED-4DB2-BD59-A6C34878D82A}">
                    <a16:rowId xmlns:a16="http://schemas.microsoft.com/office/drawing/2014/main" val="614333147"/>
                  </a:ext>
                </a:extLst>
              </a:tr>
              <a:tr h="289560">
                <a:tc>
                  <a:txBody>
                    <a:bodyPr/>
                    <a:lstStyle/>
                    <a:p>
                      <a:pPr algn="ctr"/>
                      <a:r>
                        <a:rPr lang="en-NZ" sz="1000" dirty="0">
                          <a:solidFill>
                            <a:schemeClr val="tx1">
                              <a:lumMod val="65000"/>
                              <a:lumOff val="35000"/>
                            </a:schemeClr>
                          </a:solidFill>
                        </a:rPr>
                        <a:t>24</a:t>
                      </a:r>
                    </a:p>
                  </a:txBody>
                  <a:tcPr>
                    <a:noFill/>
                  </a:tcPr>
                </a:tc>
                <a:extLst>
                  <a:ext uri="{0D108BD9-81ED-4DB2-BD59-A6C34878D82A}">
                    <a16:rowId xmlns:a16="http://schemas.microsoft.com/office/drawing/2014/main" val="8287526"/>
                  </a:ext>
                </a:extLst>
              </a:tr>
              <a:tr h="289560">
                <a:tc>
                  <a:txBody>
                    <a:bodyPr/>
                    <a:lstStyle/>
                    <a:p>
                      <a:pPr algn="ctr"/>
                      <a:r>
                        <a:rPr lang="en-NZ" sz="1000" dirty="0">
                          <a:solidFill>
                            <a:schemeClr val="tx1">
                              <a:lumMod val="65000"/>
                              <a:lumOff val="35000"/>
                            </a:schemeClr>
                          </a:solidFill>
                        </a:rPr>
                        <a:t>23</a:t>
                      </a:r>
                    </a:p>
                  </a:txBody>
                  <a:tcPr>
                    <a:noFill/>
                  </a:tcPr>
                </a:tc>
                <a:extLst>
                  <a:ext uri="{0D108BD9-81ED-4DB2-BD59-A6C34878D82A}">
                    <a16:rowId xmlns:a16="http://schemas.microsoft.com/office/drawing/2014/main" val="1171872730"/>
                  </a:ext>
                </a:extLst>
              </a:tr>
              <a:tr h="289560">
                <a:tc>
                  <a:txBody>
                    <a:bodyPr/>
                    <a:lstStyle/>
                    <a:p>
                      <a:pPr algn="ctr"/>
                      <a:endParaRPr lang="en-NZ" sz="1000" dirty="0">
                        <a:solidFill>
                          <a:schemeClr val="tx1">
                            <a:lumMod val="65000"/>
                            <a:lumOff val="35000"/>
                          </a:schemeClr>
                        </a:solidFill>
                      </a:endParaRPr>
                    </a:p>
                  </a:txBody>
                  <a:tcPr>
                    <a:noFill/>
                  </a:tcPr>
                </a:tc>
                <a:extLst>
                  <a:ext uri="{0D108BD9-81ED-4DB2-BD59-A6C34878D82A}">
                    <a16:rowId xmlns:a16="http://schemas.microsoft.com/office/drawing/2014/main" val="2508893721"/>
                  </a:ext>
                </a:extLst>
              </a:tr>
              <a:tr h="289560">
                <a:tc>
                  <a:txBody>
                    <a:bodyPr/>
                    <a:lstStyle/>
                    <a:p>
                      <a:pPr algn="ctr"/>
                      <a:r>
                        <a:rPr lang="en-NZ" sz="1000" dirty="0">
                          <a:solidFill>
                            <a:schemeClr val="tx1">
                              <a:lumMod val="65000"/>
                              <a:lumOff val="35000"/>
                            </a:schemeClr>
                          </a:solidFill>
                        </a:rPr>
                        <a:t>34</a:t>
                      </a:r>
                    </a:p>
                  </a:txBody>
                  <a:tcPr>
                    <a:noFill/>
                  </a:tcPr>
                </a:tc>
                <a:extLst>
                  <a:ext uri="{0D108BD9-81ED-4DB2-BD59-A6C34878D82A}">
                    <a16:rowId xmlns:a16="http://schemas.microsoft.com/office/drawing/2014/main" val="2019613852"/>
                  </a:ext>
                </a:extLst>
              </a:tr>
              <a:tr h="289560">
                <a:tc>
                  <a:txBody>
                    <a:bodyPr/>
                    <a:lstStyle/>
                    <a:p>
                      <a:pPr algn="ctr"/>
                      <a:r>
                        <a:rPr lang="en-NZ" sz="1000" dirty="0">
                          <a:solidFill>
                            <a:schemeClr val="tx1">
                              <a:lumMod val="65000"/>
                              <a:lumOff val="35000"/>
                            </a:schemeClr>
                          </a:solidFill>
                        </a:rPr>
                        <a:t>16</a:t>
                      </a:r>
                    </a:p>
                  </a:txBody>
                  <a:tcPr>
                    <a:noFill/>
                  </a:tcPr>
                </a:tc>
                <a:extLst>
                  <a:ext uri="{0D108BD9-81ED-4DB2-BD59-A6C34878D82A}">
                    <a16:rowId xmlns:a16="http://schemas.microsoft.com/office/drawing/2014/main" val="2996081243"/>
                  </a:ext>
                </a:extLst>
              </a:tr>
              <a:tr h="289560">
                <a:tc>
                  <a:txBody>
                    <a:bodyPr/>
                    <a:lstStyle/>
                    <a:p>
                      <a:pPr algn="ctr"/>
                      <a:r>
                        <a:rPr lang="en-NZ" sz="1000" dirty="0">
                          <a:solidFill>
                            <a:schemeClr val="tx1">
                              <a:lumMod val="65000"/>
                              <a:lumOff val="35000"/>
                            </a:schemeClr>
                          </a:solidFill>
                        </a:rPr>
                        <a:t>16</a:t>
                      </a:r>
                    </a:p>
                  </a:txBody>
                  <a:tcPr>
                    <a:noFill/>
                  </a:tcPr>
                </a:tc>
                <a:extLst>
                  <a:ext uri="{0D108BD9-81ED-4DB2-BD59-A6C34878D82A}">
                    <a16:rowId xmlns:a16="http://schemas.microsoft.com/office/drawing/2014/main" val="1946091290"/>
                  </a:ext>
                </a:extLst>
              </a:tr>
              <a:tr h="289560">
                <a:tc>
                  <a:txBody>
                    <a:bodyPr/>
                    <a:lstStyle/>
                    <a:p>
                      <a:pPr algn="ctr"/>
                      <a:r>
                        <a:rPr lang="en-NZ" sz="1000" dirty="0">
                          <a:solidFill>
                            <a:schemeClr val="tx1">
                              <a:lumMod val="65000"/>
                              <a:lumOff val="35000"/>
                            </a:schemeClr>
                          </a:solidFill>
                        </a:rPr>
                        <a:t>6</a:t>
                      </a:r>
                    </a:p>
                  </a:txBody>
                  <a:tcPr>
                    <a:noFill/>
                  </a:tcPr>
                </a:tc>
                <a:extLst>
                  <a:ext uri="{0D108BD9-81ED-4DB2-BD59-A6C34878D82A}">
                    <a16:rowId xmlns:a16="http://schemas.microsoft.com/office/drawing/2014/main" val="456363640"/>
                  </a:ext>
                </a:extLst>
              </a:tr>
              <a:tr h="289560">
                <a:tc>
                  <a:txBody>
                    <a:bodyPr/>
                    <a:lstStyle/>
                    <a:p>
                      <a:pPr algn="ctr"/>
                      <a:r>
                        <a:rPr lang="en-NZ" sz="1000" dirty="0">
                          <a:solidFill>
                            <a:schemeClr val="tx1">
                              <a:lumMod val="65000"/>
                              <a:lumOff val="35000"/>
                            </a:schemeClr>
                          </a:solidFill>
                        </a:rPr>
                        <a:t>6</a:t>
                      </a:r>
                    </a:p>
                  </a:txBody>
                  <a:tcPr>
                    <a:noFill/>
                  </a:tcPr>
                </a:tc>
                <a:extLst>
                  <a:ext uri="{0D108BD9-81ED-4DB2-BD59-A6C34878D82A}">
                    <a16:rowId xmlns:a16="http://schemas.microsoft.com/office/drawing/2014/main" val="2505956001"/>
                  </a:ext>
                </a:extLst>
              </a:tr>
            </a:tbl>
          </a:graphicData>
        </a:graphic>
      </p:graphicFrame>
      <p:graphicFrame>
        <p:nvGraphicFramePr>
          <p:cNvPr id="9" name="Table 8">
            <a:extLst>
              <a:ext uri="{FF2B5EF4-FFF2-40B4-BE49-F238E27FC236}">
                <a16:creationId xmlns:a16="http://schemas.microsoft.com/office/drawing/2014/main" id="{BD2CD62C-0F65-4B8A-AA33-A307A276C1EC}"/>
              </a:ext>
            </a:extLst>
          </p:cNvPr>
          <p:cNvGraphicFramePr>
            <a:graphicFrameLocks noGrp="1"/>
          </p:cNvGraphicFramePr>
          <p:nvPr/>
        </p:nvGraphicFramePr>
        <p:xfrm>
          <a:off x="10871298" y="1774028"/>
          <a:ext cx="1092200" cy="4758201"/>
        </p:xfrm>
        <a:graphic>
          <a:graphicData uri="http://schemas.openxmlformats.org/drawingml/2006/table">
            <a:tbl>
              <a:tblPr firstRow="1" bandRow="1">
                <a:tableStyleId>{5C22544A-7EE6-4342-B048-85BDC9FD1C3A}</a:tableStyleId>
              </a:tblPr>
              <a:tblGrid>
                <a:gridCol w="1092200">
                  <a:extLst>
                    <a:ext uri="{9D8B030D-6E8A-4147-A177-3AD203B41FA5}">
                      <a16:colId xmlns:a16="http://schemas.microsoft.com/office/drawing/2014/main" val="552255928"/>
                    </a:ext>
                  </a:extLst>
                </a:gridCol>
              </a:tblGrid>
              <a:tr h="351755">
                <a:tc>
                  <a:txBody>
                    <a:bodyPr/>
                    <a:lstStyle/>
                    <a:p>
                      <a:pPr algn="ctr"/>
                      <a:r>
                        <a:rPr lang="en-NZ" sz="1000" dirty="0">
                          <a:solidFill>
                            <a:schemeClr val="tx1">
                              <a:lumMod val="65000"/>
                              <a:lumOff val="35000"/>
                            </a:schemeClr>
                          </a:solidFill>
                        </a:rPr>
                        <a:t>New Zealand %</a:t>
                      </a:r>
                    </a:p>
                  </a:txBody>
                  <a:tcPr>
                    <a:noFill/>
                  </a:tcPr>
                </a:tc>
                <a:extLst>
                  <a:ext uri="{0D108BD9-81ED-4DB2-BD59-A6C34878D82A}">
                    <a16:rowId xmlns:a16="http://schemas.microsoft.com/office/drawing/2014/main" val="1541443337"/>
                  </a:ext>
                </a:extLst>
              </a:tr>
              <a:tr h="417709">
                <a:tc>
                  <a:txBody>
                    <a:bodyPr/>
                    <a:lstStyle/>
                    <a:p>
                      <a:pPr algn="ctr"/>
                      <a:r>
                        <a:rPr lang="en-NZ" sz="1000" dirty="0">
                          <a:solidFill>
                            <a:schemeClr val="tx1">
                              <a:lumMod val="65000"/>
                              <a:lumOff val="35000"/>
                            </a:schemeClr>
                          </a:solidFill>
                        </a:rPr>
                        <a:t>26</a:t>
                      </a:r>
                    </a:p>
                  </a:txBody>
                  <a:tcPr>
                    <a:noFill/>
                  </a:tcPr>
                </a:tc>
                <a:extLst>
                  <a:ext uri="{0D108BD9-81ED-4DB2-BD59-A6C34878D82A}">
                    <a16:rowId xmlns:a16="http://schemas.microsoft.com/office/drawing/2014/main" val="180131042"/>
                  </a:ext>
                </a:extLst>
              </a:tr>
              <a:tr h="417709">
                <a:tc>
                  <a:txBody>
                    <a:bodyPr/>
                    <a:lstStyle/>
                    <a:p>
                      <a:pPr algn="ctr"/>
                      <a:r>
                        <a:rPr lang="en-NZ" sz="1000" dirty="0">
                          <a:solidFill>
                            <a:schemeClr val="tx1">
                              <a:lumMod val="65000"/>
                              <a:lumOff val="35000"/>
                            </a:schemeClr>
                          </a:solidFill>
                        </a:rPr>
                        <a:t>14</a:t>
                      </a:r>
                    </a:p>
                  </a:txBody>
                  <a:tcPr>
                    <a:noFill/>
                  </a:tcPr>
                </a:tc>
                <a:extLst>
                  <a:ext uri="{0D108BD9-81ED-4DB2-BD59-A6C34878D82A}">
                    <a16:rowId xmlns:a16="http://schemas.microsoft.com/office/drawing/2014/main" val="3302562844"/>
                  </a:ext>
                </a:extLst>
              </a:tr>
              <a:tr h="417709">
                <a:tc>
                  <a:txBody>
                    <a:bodyPr/>
                    <a:lstStyle/>
                    <a:p>
                      <a:pPr algn="ctr"/>
                      <a:r>
                        <a:rPr lang="en-NZ" sz="1000" dirty="0">
                          <a:solidFill>
                            <a:schemeClr val="tx1">
                              <a:lumMod val="65000"/>
                              <a:lumOff val="35000"/>
                            </a:schemeClr>
                          </a:solidFill>
                        </a:rPr>
                        <a:t>9</a:t>
                      </a:r>
                    </a:p>
                  </a:txBody>
                  <a:tcPr>
                    <a:noFill/>
                  </a:tcPr>
                </a:tc>
                <a:extLst>
                  <a:ext uri="{0D108BD9-81ED-4DB2-BD59-A6C34878D82A}">
                    <a16:rowId xmlns:a16="http://schemas.microsoft.com/office/drawing/2014/main" val="4138044640"/>
                  </a:ext>
                </a:extLst>
              </a:tr>
              <a:tr h="417709">
                <a:tc>
                  <a:txBody>
                    <a:bodyPr/>
                    <a:lstStyle/>
                    <a:p>
                      <a:pPr algn="ctr"/>
                      <a:r>
                        <a:rPr lang="en-NZ" sz="1000" dirty="0">
                          <a:solidFill>
                            <a:schemeClr val="tx1">
                              <a:lumMod val="65000"/>
                              <a:lumOff val="35000"/>
                            </a:schemeClr>
                          </a:solidFill>
                        </a:rPr>
                        <a:t>10</a:t>
                      </a:r>
                    </a:p>
                  </a:txBody>
                  <a:tcPr>
                    <a:noFill/>
                  </a:tcPr>
                </a:tc>
                <a:extLst>
                  <a:ext uri="{0D108BD9-81ED-4DB2-BD59-A6C34878D82A}">
                    <a16:rowId xmlns:a16="http://schemas.microsoft.com/office/drawing/2014/main" val="3181275454"/>
                  </a:ext>
                </a:extLst>
              </a:tr>
              <a:tr h="417709">
                <a:tc>
                  <a:txBody>
                    <a:bodyPr/>
                    <a:lstStyle/>
                    <a:p>
                      <a:pPr algn="ctr"/>
                      <a:endParaRPr lang="en-NZ" sz="1000" dirty="0">
                        <a:solidFill>
                          <a:schemeClr val="tx1">
                            <a:lumMod val="65000"/>
                            <a:lumOff val="35000"/>
                          </a:schemeClr>
                        </a:solidFill>
                      </a:endParaRPr>
                    </a:p>
                  </a:txBody>
                  <a:tcPr>
                    <a:noFill/>
                  </a:tcPr>
                </a:tc>
                <a:extLst>
                  <a:ext uri="{0D108BD9-81ED-4DB2-BD59-A6C34878D82A}">
                    <a16:rowId xmlns:a16="http://schemas.microsoft.com/office/drawing/2014/main" val="1320074129"/>
                  </a:ext>
                </a:extLst>
              </a:tr>
              <a:tr h="517928">
                <a:tc>
                  <a:txBody>
                    <a:bodyPr/>
                    <a:lstStyle/>
                    <a:p>
                      <a:pPr algn="ctr"/>
                      <a:r>
                        <a:rPr lang="en-NZ" sz="1000" dirty="0">
                          <a:solidFill>
                            <a:schemeClr val="tx1">
                              <a:lumMod val="65000"/>
                              <a:lumOff val="35000"/>
                            </a:schemeClr>
                          </a:solidFill>
                        </a:rPr>
                        <a:t>3</a:t>
                      </a:r>
                    </a:p>
                  </a:txBody>
                  <a:tcPr>
                    <a:noFill/>
                  </a:tcPr>
                </a:tc>
                <a:extLst>
                  <a:ext uri="{0D108BD9-81ED-4DB2-BD59-A6C34878D82A}">
                    <a16:rowId xmlns:a16="http://schemas.microsoft.com/office/drawing/2014/main" val="3389512711"/>
                  </a:ext>
                </a:extLst>
              </a:tr>
              <a:tr h="417709">
                <a:tc>
                  <a:txBody>
                    <a:bodyPr/>
                    <a:lstStyle/>
                    <a:p>
                      <a:pPr algn="ctr"/>
                      <a:r>
                        <a:rPr lang="en-NZ" sz="1000" dirty="0">
                          <a:solidFill>
                            <a:schemeClr val="tx1">
                              <a:lumMod val="65000"/>
                              <a:lumOff val="35000"/>
                            </a:schemeClr>
                          </a:solidFill>
                        </a:rPr>
                        <a:t>2</a:t>
                      </a:r>
                    </a:p>
                  </a:txBody>
                  <a:tcPr>
                    <a:noFill/>
                  </a:tcPr>
                </a:tc>
                <a:extLst>
                  <a:ext uri="{0D108BD9-81ED-4DB2-BD59-A6C34878D82A}">
                    <a16:rowId xmlns:a16="http://schemas.microsoft.com/office/drawing/2014/main" val="614333147"/>
                  </a:ext>
                </a:extLst>
              </a:tr>
              <a:tr h="417709">
                <a:tc>
                  <a:txBody>
                    <a:bodyPr/>
                    <a:lstStyle/>
                    <a:p>
                      <a:pPr algn="ctr"/>
                      <a:r>
                        <a:rPr lang="en-NZ" sz="1000" dirty="0">
                          <a:solidFill>
                            <a:schemeClr val="tx1">
                              <a:lumMod val="65000"/>
                              <a:lumOff val="35000"/>
                            </a:schemeClr>
                          </a:solidFill>
                        </a:rPr>
                        <a:t>3</a:t>
                      </a:r>
                    </a:p>
                  </a:txBody>
                  <a:tcPr>
                    <a:noFill/>
                  </a:tcPr>
                </a:tc>
                <a:extLst>
                  <a:ext uri="{0D108BD9-81ED-4DB2-BD59-A6C34878D82A}">
                    <a16:rowId xmlns:a16="http://schemas.microsoft.com/office/drawing/2014/main" val="8287526"/>
                  </a:ext>
                </a:extLst>
              </a:tr>
              <a:tr h="546846">
                <a:tc>
                  <a:txBody>
                    <a:bodyPr/>
                    <a:lstStyle/>
                    <a:p>
                      <a:pPr algn="ctr"/>
                      <a:endParaRPr lang="en-NZ" sz="1000" dirty="0">
                        <a:solidFill>
                          <a:schemeClr val="tx1">
                            <a:lumMod val="65000"/>
                            <a:lumOff val="35000"/>
                          </a:schemeClr>
                        </a:solidFill>
                      </a:endParaRPr>
                    </a:p>
                  </a:txBody>
                  <a:tcPr>
                    <a:noFill/>
                  </a:tcPr>
                </a:tc>
                <a:extLst>
                  <a:ext uri="{0D108BD9-81ED-4DB2-BD59-A6C34878D82A}">
                    <a16:rowId xmlns:a16="http://schemas.microsoft.com/office/drawing/2014/main" val="1171872730"/>
                  </a:ext>
                </a:extLst>
              </a:tr>
              <a:tr h="417709">
                <a:tc>
                  <a:txBody>
                    <a:bodyPr/>
                    <a:lstStyle/>
                    <a:p>
                      <a:pPr algn="ctr"/>
                      <a:r>
                        <a:rPr lang="en-NZ" sz="1000" dirty="0">
                          <a:solidFill>
                            <a:schemeClr val="tx1">
                              <a:lumMod val="65000"/>
                              <a:lumOff val="35000"/>
                            </a:schemeClr>
                          </a:solidFill>
                        </a:rPr>
                        <a:t>6</a:t>
                      </a:r>
                    </a:p>
                  </a:txBody>
                  <a:tcPr>
                    <a:noFill/>
                  </a:tcPr>
                </a:tc>
                <a:extLst>
                  <a:ext uri="{0D108BD9-81ED-4DB2-BD59-A6C34878D82A}">
                    <a16:rowId xmlns:a16="http://schemas.microsoft.com/office/drawing/2014/main" val="2508893721"/>
                  </a:ext>
                </a:extLst>
              </a:tr>
            </a:tbl>
          </a:graphicData>
        </a:graphic>
      </p:graphicFrame>
      <p:sp>
        <p:nvSpPr>
          <p:cNvPr id="13" name="Rectangle 12">
            <a:extLst>
              <a:ext uri="{FF2B5EF4-FFF2-40B4-BE49-F238E27FC236}">
                <a16:creationId xmlns:a16="http://schemas.microsoft.com/office/drawing/2014/main" id="{F3548C23-546E-458D-AE33-26F842AC7082}"/>
              </a:ext>
            </a:extLst>
          </p:cNvPr>
          <p:cNvSpPr/>
          <p:nvPr/>
        </p:nvSpPr>
        <p:spPr>
          <a:xfrm>
            <a:off x="0" y="1280241"/>
            <a:ext cx="12192000" cy="46166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TextBox 13">
            <a:extLst>
              <a:ext uri="{FF2B5EF4-FFF2-40B4-BE49-F238E27FC236}">
                <a16:creationId xmlns:a16="http://schemas.microsoft.com/office/drawing/2014/main" id="{275FAC44-6D0E-4A43-B4A6-9F8C308F5230}"/>
              </a:ext>
            </a:extLst>
          </p:cNvPr>
          <p:cNvSpPr txBox="1"/>
          <p:nvPr/>
        </p:nvSpPr>
        <p:spPr>
          <a:xfrm>
            <a:off x="1436076" y="1247923"/>
            <a:ext cx="8944082" cy="492443"/>
          </a:xfrm>
          <a:prstGeom prst="rect">
            <a:avLst/>
          </a:prstGeom>
          <a:noFill/>
        </p:spPr>
        <p:txBody>
          <a:bodyPr wrap="square" rtlCol="0">
            <a:spAutoFit/>
          </a:bodyPr>
          <a:lstStyle/>
          <a:p>
            <a:pPr algn="ctr"/>
            <a:r>
              <a:rPr lang="en-NZ" sz="1400" b="1" i="1" dirty="0">
                <a:solidFill>
                  <a:schemeClr val="tx1">
                    <a:lumMod val="85000"/>
                    <a:lumOff val="15000"/>
                  </a:schemeClr>
                </a:solidFill>
              </a:rPr>
              <a:t>Can you recall how you learnt this?</a:t>
            </a:r>
          </a:p>
          <a:p>
            <a:pPr algn="ctr"/>
            <a:r>
              <a:rPr lang="en-NZ" sz="1100" b="1" i="1" dirty="0">
                <a:solidFill>
                  <a:schemeClr val="tx1">
                    <a:lumMod val="85000"/>
                    <a:lumOff val="15000"/>
                  </a:schemeClr>
                </a:solidFill>
              </a:rPr>
              <a:t>(% of those who learnt something in past two years) </a:t>
            </a:r>
          </a:p>
        </p:txBody>
      </p:sp>
      <p:grpSp>
        <p:nvGrpSpPr>
          <p:cNvPr id="15" name="Group 14">
            <a:extLst>
              <a:ext uri="{FF2B5EF4-FFF2-40B4-BE49-F238E27FC236}">
                <a16:creationId xmlns:a16="http://schemas.microsoft.com/office/drawing/2014/main" id="{39C5FCA9-5E9A-4CB7-9FA6-223BE0D2AFDD}"/>
              </a:ext>
            </a:extLst>
          </p:cNvPr>
          <p:cNvGrpSpPr/>
          <p:nvPr/>
        </p:nvGrpSpPr>
        <p:grpSpPr>
          <a:xfrm>
            <a:off x="6096000" y="6507612"/>
            <a:ext cx="4065953" cy="276999"/>
            <a:chOff x="6816170" y="6470673"/>
            <a:chExt cx="4065953" cy="276999"/>
          </a:xfrm>
        </p:grpSpPr>
        <p:sp>
          <p:nvSpPr>
            <p:cNvPr id="16" name="Isosceles Triangle 15">
              <a:extLst>
                <a:ext uri="{FF2B5EF4-FFF2-40B4-BE49-F238E27FC236}">
                  <a16:creationId xmlns:a16="http://schemas.microsoft.com/office/drawing/2014/main" id="{37D8E1A9-A8D9-4771-9CC8-F80483356986}"/>
                </a:ext>
              </a:extLst>
            </p:cNvPr>
            <p:cNvSpPr/>
            <p:nvPr/>
          </p:nvSpPr>
          <p:spPr>
            <a:xfrm>
              <a:off x="6816170" y="6547413"/>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7" name="Isosceles Triangle 16">
              <a:extLst>
                <a:ext uri="{FF2B5EF4-FFF2-40B4-BE49-F238E27FC236}">
                  <a16:creationId xmlns:a16="http://schemas.microsoft.com/office/drawing/2014/main" id="{547373CC-8251-44E7-92B6-2C51969C2BB9}"/>
                </a:ext>
              </a:extLst>
            </p:cNvPr>
            <p:cNvSpPr/>
            <p:nvPr/>
          </p:nvSpPr>
          <p:spPr>
            <a:xfrm rot="10800000">
              <a:off x="6933281" y="6549633"/>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TextBox 17">
              <a:extLst>
                <a:ext uri="{FF2B5EF4-FFF2-40B4-BE49-F238E27FC236}">
                  <a16:creationId xmlns:a16="http://schemas.microsoft.com/office/drawing/2014/main" id="{C2CC8E2C-4493-47AE-9625-30432F105A34}"/>
                </a:ext>
              </a:extLst>
            </p:cNvPr>
            <p:cNvSpPr txBox="1"/>
            <p:nvPr/>
          </p:nvSpPr>
          <p:spPr>
            <a:xfrm>
              <a:off x="7074028" y="6470673"/>
              <a:ext cx="3808095" cy="276999"/>
            </a:xfrm>
            <a:prstGeom prst="rect">
              <a:avLst/>
            </a:prstGeom>
            <a:noFill/>
          </p:spPr>
          <p:txBody>
            <a:bodyPr wrap="square" rtlCol="0">
              <a:spAutoFit/>
            </a:bodyPr>
            <a:lstStyle/>
            <a:p>
              <a:r>
                <a:rPr lang="en-NZ" sz="1200" dirty="0"/>
                <a:t>Significantly higher / lower than New Zealand average</a:t>
              </a:r>
            </a:p>
          </p:txBody>
        </p:sp>
      </p:grpSp>
      <p:sp>
        <p:nvSpPr>
          <p:cNvPr id="19" name="Isosceles Triangle 18">
            <a:extLst>
              <a:ext uri="{FF2B5EF4-FFF2-40B4-BE49-F238E27FC236}">
                <a16:creationId xmlns:a16="http://schemas.microsoft.com/office/drawing/2014/main" id="{DE76F97E-065F-474E-9D13-3BFA7451C731}"/>
              </a:ext>
            </a:extLst>
          </p:cNvPr>
          <p:cNvSpPr/>
          <p:nvPr/>
        </p:nvSpPr>
        <p:spPr>
          <a:xfrm rot="10800000">
            <a:off x="5044205" y="3514455"/>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Isosceles Triangle 19">
            <a:extLst>
              <a:ext uri="{FF2B5EF4-FFF2-40B4-BE49-F238E27FC236}">
                <a16:creationId xmlns:a16="http://schemas.microsoft.com/office/drawing/2014/main" id="{5D83273A-DD34-4078-B963-77737159C367}"/>
              </a:ext>
            </a:extLst>
          </p:cNvPr>
          <p:cNvSpPr/>
          <p:nvPr/>
        </p:nvSpPr>
        <p:spPr>
          <a:xfrm>
            <a:off x="5478234" y="2045954"/>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1" name="Isosceles Triangle 20">
            <a:extLst>
              <a:ext uri="{FF2B5EF4-FFF2-40B4-BE49-F238E27FC236}">
                <a16:creationId xmlns:a16="http://schemas.microsoft.com/office/drawing/2014/main" id="{B042B87B-3B42-49A6-B1F4-BA60EABA300F}"/>
              </a:ext>
            </a:extLst>
          </p:cNvPr>
          <p:cNvSpPr/>
          <p:nvPr/>
        </p:nvSpPr>
        <p:spPr>
          <a:xfrm>
            <a:off x="4829663" y="2315636"/>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2" name="Isosceles Triangle 21">
            <a:extLst>
              <a:ext uri="{FF2B5EF4-FFF2-40B4-BE49-F238E27FC236}">
                <a16:creationId xmlns:a16="http://schemas.microsoft.com/office/drawing/2014/main" id="{0D3DF29D-D390-4DA6-A64E-C89597F24321}"/>
              </a:ext>
            </a:extLst>
          </p:cNvPr>
          <p:cNvSpPr/>
          <p:nvPr/>
        </p:nvSpPr>
        <p:spPr>
          <a:xfrm rot="10800000">
            <a:off x="4424247" y="3791821"/>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Isosceles Triangle 22">
            <a:extLst>
              <a:ext uri="{FF2B5EF4-FFF2-40B4-BE49-F238E27FC236}">
                <a16:creationId xmlns:a16="http://schemas.microsoft.com/office/drawing/2014/main" id="{89D6A47B-9F2D-4BE6-927F-FFA268C5DB44}"/>
              </a:ext>
            </a:extLst>
          </p:cNvPr>
          <p:cNvSpPr/>
          <p:nvPr/>
        </p:nvSpPr>
        <p:spPr>
          <a:xfrm rot="10800000">
            <a:off x="4082768" y="4092052"/>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Isosceles Triangle 23">
            <a:extLst>
              <a:ext uri="{FF2B5EF4-FFF2-40B4-BE49-F238E27FC236}">
                <a16:creationId xmlns:a16="http://schemas.microsoft.com/office/drawing/2014/main" id="{E1A42E89-AECE-43C8-8D29-DBA3BD120E52}"/>
              </a:ext>
            </a:extLst>
          </p:cNvPr>
          <p:cNvSpPr/>
          <p:nvPr/>
        </p:nvSpPr>
        <p:spPr>
          <a:xfrm rot="10800000">
            <a:off x="4002868" y="4374525"/>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985433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419CE3DE-5473-4FB7-819B-6BADCA791AD4}"/>
              </a:ext>
            </a:extLst>
          </p:cNvPr>
          <p:cNvGraphicFramePr/>
          <p:nvPr>
            <p:extLst>
              <p:ext uri="{D42A27DB-BD31-4B8C-83A1-F6EECF244321}">
                <p14:modId xmlns:p14="http://schemas.microsoft.com/office/powerpoint/2010/main" val="712763263"/>
              </p:ext>
            </p:extLst>
          </p:nvPr>
        </p:nvGraphicFramePr>
        <p:xfrm>
          <a:off x="4563617" y="1274630"/>
          <a:ext cx="6139908" cy="578478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0142344F-1425-42E7-8B53-3470C556355F}"/>
              </a:ext>
            </a:extLst>
          </p:cNvPr>
          <p:cNvSpPr>
            <a:spLocks noGrp="1"/>
          </p:cNvSpPr>
          <p:nvPr>
            <p:ph type="title"/>
          </p:nvPr>
        </p:nvSpPr>
        <p:spPr/>
        <p:txBody>
          <a:bodyPr>
            <a:normAutofit/>
          </a:bodyPr>
          <a:lstStyle/>
          <a:p>
            <a:pPr>
              <a:lnSpc>
                <a:spcPct val="100000"/>
              </a:lnSpc>
            </a:pPr>
            <a:r>
              <a:rPr lang="en-NZ" sz="1400" dirty="0"/>
              <a:t>PREFERRED COMMUNICATION CHANNELS: </a:t>
            </a:r>
            <a:r>
              <a:rPr lang="en-NZ" sz="1400" b="0" dirty="0"/>
              <a:t>Wellington City respondents are more likely to find information useful if they can access it as they are recycling. Labels, stickers, an app to check recyclability are the top three rated items in terms of usefulness. This highlights the need for council initiatives to be as present as possible – respondents are less likely to seek out information for their own learning, but will willingly use information available to them in-situ.</a:t>
            </a:r>
          </a:p>
        </p:txBody>
      </p:sp>
      <p:graphicFrame>
        <p:nvGraphicFramePr>
          <p:cNvPr id="4" name="Chart 3">
            <a:extLst>
              <a:ext uri="{FF2B5EF4-FFF2-40B4-BE49-F238E27FC236}">
                <a16:creationId xmlns:a16="http://schemas.microsoft.com/office/drawing/2014/main" id="{8D8C3EEF-DD72-44DE-9362-A54225BD48B8}"/>
              </a:ext>
            </a:extLst>
          </p:cNvPr>
          <p:cNvGraphicFramePr/>
          <p:nvPr>
            <p:extLst>
              <p:ext uri="{D42A27DB-BD31-4B8C-83A1-F6EECF244321}">
                <p14:modId xmlns:p14="http://schemas.microsoft.com/office/powerpoint/2010/main" val="250268441"/>
              </p:ext>
            </p:extLst>
          </p:nvPr>
        </p:nvGraphicFramePr>
        <p:xfrm>
          <a:off x="563093" y="1334863"/>
          <a:ext cx="6139908" cy="578478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223FECE-8DC0-4541-9974-9E576D44359D}"/>
              </a:ext>
            </a:extLst>
          </p:cNvPr>
          <p:cNvSpPr txBox="1"/>
          <p:nvPr/>
        </p:nvSpPr>
        <p:spPr>
          <a:xfrm>
            <a:off x="0" y="6402423"/>
            <a:ext cx="5357516" cy="461665"/>
          </a:xfrm>
          <a:prstGeom prst="rect">
            <a:avLst/>
          </a:prstGeom>
          <a:noFill/>
        </p:spPr>
        <p:txBody>
          <a:bodyPr wrap="square" rtlCol="0">
            <a:spAutoFit/>
          </a:bodyPr>
          <a:lstStyle/>
          <a:p>
            <a:r>
              <a:rPr lang="en-NZ" sz="1200" dirty="0"/>
              <a:t>Base: All respondents [New Zealand (n=1,741); Wellington City (n=300)]</a:t>
            </a:r>
          </a:p>
          <a:p>
            <a:r>
              <a:rPr lang="en-NZ" sz="1200" dirty="0"/>
              <a:t>Source: F5, F6 | charts exclude ‘none of the above’ or ‘something else’ responses</a:t>
            </a:r>
          </a:p>
        </p:txBody>
      </p:sp>
      <p:graphicFrame>
        <p:nvGraphicFramePr>
          <p:cNvPr id="6" name="Table 5">
            <a:extLst>
              <a:ext uri="{FF2B5EF4-FFF2-40B4-BE49-F238E27FC236}">
                <a16:creationId xmlns:a16="http://schemas.microsoft.com/office/drawing/2014/main" id="{E3BC8083-E14A-429E-A3B1-00D522E729E8}"/>
              </a:ext>
            </a:extLst>
          </p:cNvPr>
          <p:cNvGraphicFramePr>
            <a:graphicFrameLocks noGrp="1"/>
          </p:cNvGraphicFramePr>
          <p:nvPr>
            <p:extLst>
              <p:ext uri="{D42A27DB-BD31-4B8C-83A1-F6EECF244321}">
                <p14:modId xmlns:p14="http://schemas.microsoft.com/office/powerpoint/2010/main" val="449720688"/>
              </p:ext>
            </p:extLst>
          </p:nvPr>
        </p:nvGraphicFramePr>
        <p:xfrm>
          <a:off x="549451" y="2325327"/>
          <a:ext cx="2876891" cy="3881771"/>
        </p:xfrm>
        <a:graphic>
          <a:graphicData uri="http://schemas.openxmlformats.org/drawingml/2006/table">
            <a:tbl>
              <a:tblPr firstRow="1" bandRow="1">
                <a:tableStyleId>{2D5ABB26-0587-4C30-8999-92F81FD0307C}</a:tableStyleId>
              </a:tblPr>
              <a:tblGrid>
                <a:gridCol w="2876891">
                  <a:extLst>
                    <a:ext uri="{9D8B030D-6E8A-4147-A177-3AD203B41FA5}">
                      <a16:colId xmlns:a16="http://schemas.microsoft.com/office/drawing/2014/main" val="4055745296"/>
                    </a:ext>
                  </a:extLst>
                </a:gridCol>
              </a:tblGrid>
              <a:tr h="520941">
                <a:tc>
                  <a:txBody>
                    <a:bodyPr/>
                    <a:lstStyle/>
                    <a:p>
                      <a:pPr algn="r" fontAlgn="b"/>
                      <a:r>
                        <a:rPr lang="en-NZ" sz="1200" b="0" i="0" u="none" strike="noStrike" dirty="0">
                          <a:solidFill>
                            <a:srgbClr val="000000"/>
                          </a:solidFill>
                          <a:effectLst/>
                          <a:latin typeface="Calibri" panose="020F0502020204030204" pitchFamily="34" charset="0"/>
                        </a:rPr>
                        <a:t>A recycling label on packaging telling you if or how it could be recycled</a:t>
                      </a:r>
                    </a:p>
                  </a:txBody>
                  <a:tcPr marL="0" marR="0" marT="0" marB="0" anchor="ctr"/>
                </a:tc>
                <a:extLst>
                  <a:ext uri="{0D108BD9-81ED-4DB2-BD59-A6C34878D82A}">
                    <a16:rowId xmlns:a16="http://schemas.microsoft.com/office/drawing/2014/main" val="2668861268"/>
                  </a:ext>
                </a:extLst>
              </a:tr>
              <a:tr h="520941">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 free mobile recycling app to look up what can and can’t be recycled*</a:t>
                      </a:r>
                    </a:p>
                  </a:txBody>
                  <a:tcPr marL="0" marR="0" marT="0" marB="0" anchor="ctr"/>
                </a:tc>
                <a:extLst>
                  <a:ext uri="{0D108BD9-81ED-4DB2-BD59-A6C34878D82A}">
                    <a16:rowId xmlns:a16="http://schemas.microsoft.com/office/drawing/2014/main" val="4081651683"/>
                  </a:ext>
                </a:extLst>
              </a:tr>
              <a:tr h="668499">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NZ" sz="1200" b="0" i="0" u="none" strike="noStrike" dirty="0">
                          <a:solidFill>
                            <a:srgbClr val="000000"/>
                          </a:solidFill>
                          <a:effectLst/>
                          <a:latin typeface="Calibri" panose="020F0502020204030204" pitchFamily="34" charset="0"/>
                        </a:rPr>
                        <a:t>A sticker on your recycling bin / container telling you what can and can’t be recycled</a:t>
                      </a:r>
                    </a:p>
                  </a:txBody>
                  <a:tcPr marL="0" marR="0" marT="0" marB="0" anchor="ctr"/>
                </a:tc>
                <a:extLst>
                  <a:ext uri="{0D108BD9-81ED-4DB2-BD59-A6C34878D82A}">
                    <a16:rowId xmlns:a16="http://schemas.microsoft.com/office/drawing/2014/main" val="4148388478"/>
                  </a:ext>
                </a:extLst>
              </a:tr>
              <a:tr h="581484">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NZ" sz="1200" b="0" i="0" u="none" strike="noStrike" dirty="0">
                          <a:solidFill>
                            <a:srgbClr val="000000"/>
                          </a:solidFill>
                          <a:effectLst/>
                          <a:latin typeface="Calibri" panose="020F0502020204030204" pitchFamily="34" charset="0"/>
                        </a:rPr>
                        <a:t>A magnet on your fridge</a:t>
                      </a:r>
                    </a:p>
                  </a:txBody>
                  <a:tcPr marL="0" marR="0" marT="0" marB="0" anchor="ctr"/>
                </a:tc>
                <a:extLst>
                  <a:ext uri="{0D108BD9-81ED-4DB2-BD59-A6C34878D82A}">
                    <a16:rowId xmlns:a16="http://schemas.microsoft.com/office/drawing/2014/main" val="2329661716"/>
                  </a:ext>
                </a:extLst>
              </a:tr>
              <a:tr h="520941">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NZ" sz="1200" b="0" i="0" u="none" strike="noStrike" dirty="0">
                          <a:solidFill>
                            <a:srgbClr val="000000"/>
                          </a:solidFill>
                          <a:effectLst/>
                          <a:latin typeface="Calibri" panose="020F0502020204030204" pitchFamily="34" charset="0"/>
                        </a:rPr>
                        <a:t>A free mobile recycling app telling you your collection day*</a:t>
                      </a:r>
                    </a:p>
                  </a:txBody>
                  <a:tcPr marL="0" marR="0" marT="0" marB="0" anchor="ctr"/>
                </a:tc>
                <a:extLst>
                  <a:ext uri="{0D108BD9-81ED-4DB2-BD59-A6C34878D82A}">
                    <a16:rowId xmlns:a16="http://schemas.microsoft.com/office/drawing/2014/main" val="1413533018"/>
                  </a:ext>
                </a:extLst>
              </a:tr>
              <a:tr h="548024">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NZ" sz="1200" b="0" i="0" u="none" strike="noStrike" dirty="0">
                          <a:solidFill>
                            <a:srgbClr val="000000"/>
                          </a:solidFill>
                          <a:effectLst/>
                          <a:latin typeface="Calibri" panose="020F0502020204030204" pitchFamily="34" charset="0"/>
                        </a:rPr>
                        <a:t>A free no junk mail sticker for your letter box</a:t>
                      </a:r>
                    </a:p>
                  </a:txBody>
                  <a:tcPr marL="0" marR="0" marT="0" marB="0" anchor="ctr"/>
                </a:tc>
                <a:extLst>
                  <a:ext uri="{0D108BD9-81ED-4DB2-BD59-A6C34878D82A}">
                    <a16:rowId xmlns:a16="http://schemas.microsoft.com/office/drawing/2014/main" val="1197671219"/>
                  </a:ext>
                </a:extLst>
              </a:tr>
              <a:tr h="520941">
                <a:tc>
                  <a:txBody>
                    <a:bodyPr/>
                    <a:lstStyle/>
                    <a:p>
                      <a:pPr algn="r" fontAlgn="b"/>
                      <a:r>
                        <a:rPr lang="en-NZ" sz="1200" b="0" i="0" u="none" strike="noStrike" dirty="0">
                          <a:solidFill>
                            <a:srgbClr val="000000"/>
                          </a:solidFill>
                          <a:effectLst/>
                          <a:latin typeface="Calibri" panose="020F0502020204030204" pitchFamily="34" charset="0"/>
                        </a:rPr>
                        <a:t>A flyer in the mail</a:t>
                      </a:r>
                    </a:p>
                  </a:txBody>
                  <a:tcPr marL="0" marR="0" marT="0" marB="0" anchor="ctr"/>
                </a:tc>
                <a:extLst>
                  <a:ext uri="{0D108BD9-81ED-4DB2-BD59-A6C34878D82A}">
                    <a16:rowId xmlns:a16="http://schemas.microsoft.com/office/drawing/2014/main" val="721426578"/>
                  </a:ext>
                </a:extLst>
              </a:tr>
            </a:tbl>
          </a:graphicData>
        </a:graphic>
      </p:graphicFrame>
      <p:sp>
        <p:nvSpPr>
          <p:cNvPr id="8" name="Rectangle 7">
            <a:extLst>
              <a:ext uri="{FF2B5EF4-FFF2-40B4-BE49-F238E27FC236}">
                <a16:creationId xmlns:a16="http://schemas.microsoft.com/office/drawing/2014/main" id="{111662AC-33E7-4576-8F17-EEC343648878}"/>
              </a:ext>
            </a:extLst>
          </p:cNvPr>
          <p:cNvSpPr/>
          <p:nvPr/>
        </p:nvSpPr>
        <p:spPr>
          <a:xfrm>
            <a:off x="5201920" y="3945285"/>
            <a:ext cx="1371600" cy="1873716"/>
          </a:xfrm>
          <a:prstGeom prst="rect">
            <a:avLst/>
          </a:prstGeom>
          <a:solidFill>
            <a:schemeClr val="bg1">
              <a:lumMod val="95000"/>
            </a:schemeClr>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Box 8">
            <a:extLst>
              <a:ext uri="{FF2B5EF4-FFF2-40B4-BE49-F238E27FC236}">
                <a16:creationId xmlns:a16="http://schemas.microsoft.com/office/drawing/2014/main" id="{FD00ECCD-03E3-43D8-A930-62F474C35817}"/>
              </a:ext>
            </a:extLst>
          </p:cNvPr>
          <p:cNvSpPr txBox="1"/>
          <p:nvPr/>
        </p:nvSpPr>
        <p:spPr>
          <a:xfrm>
            <a:off x="5217160" y="4006245"/>
            <a:ext cx="1303020" cy="369332"/>
          </a:xfrm>
          <a:prstGeom prst="rect">
            <a:avLst/>
          </a:prstGeom>
          <a:noFill/>
        </p:spPr>
        <p:txBody>
          <a:bodyPr wrap="square" rtlCol="0">
            <a:spAutoFit/>
          </a:bodyPr>
          <a:lstStyle/>
          <a:p>
            <a:pPr algn="ctr"/>
            <a:r>
              <a:rPr lang="en-NZ" dirty="0"/>
              <a:t>*NETT App</a:t>
            </a:r>
          </a:p>
        </p:txBody>
      </p:sp>
      <p:sp>
        <p:nvSpPr>
          <p:cNvPr id="10" name="Oval 9">
            <a:extLst>
              <a:ext uri="{FF2B5EF4-FFF2-40B4-BE49-F238E27FC236}">
                <a16:creationId xmlns:a16="http://schemas.microsoft.com/office/drawing/2014/main" id="{CCB3F8FD-E4C9-4C68-A523-AA635E0F5034}"/>
              </a:ext>
            </a:extLst>
          </p:cNvPr>
          <p:cNvSpPr/>
          <p:nvPr/>
        </p:nvSpPr>
        <p:spPr>
          <a:xfrm>
            <a:off x="5336868" y="4471065"/>
            <a:ext cx="472440" cy="472440"/>
          </a:xfrm>
          <a:prstGeom prst="ellipse">
            <a:avLst/>
          </a:prstGeom>
          <a:solidFill>
            <a:srgbClr val="FFDB00"/>
          </a:solidFill>
          <a:ln>
            <a:solidFill>
              <a:srgbClr val="FFD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TextBox 10">
            <a:extLst>
              <a:ext uri="{FF2B5EF4-FFF2-40B4-BE49-F238E27FC236}">
                <a16:creationId xmlns:a16="http://schemas.microsoft.com/office/drawing/2014/main" id="{3F42D225-D593-4A74-B07B-E2B0869D9145}"/>
              </a:ext>
            </a:extLst>
          </p:cNvPr>
          <p:cNvSpPr txBox="1"/>
          <p:nvPr/>
        </p:nvSpPr>
        <p:spPr>
          <a:xfrm>
            <a:off x="5317618" y="4538008"/>
            <a:ext cx="600996" cy="338554"/>
          </a:xfrm>
          <a:prstGeom prst="rect">
            <a:avLst/>
          </a:prstGeom>
          <a:noFill/>
        </p:spPr>
        <p:txBody>
          <a:bodyPr wrap="square" rtlCol="0">
            <a:spAutoFit/>
          </a:bodyPr>
          <a:lstStyle/>
          <a:p>
            <a:r>
              <a:rPr lang="en-NZ" sz="1600" dirty="0"/>
              <a:t>50%</a:t>
            </a:r>
          </a:p>
        </p:txBody>
      </p:sp>
      <p:sp>
        <p:nvSpPr>
          <p:cNvPr id="12" name="TextBox 11">
            <a:extLst>
              <a:ext uri="{FF2B5EF4-FFF2-40B4-BE49-F238E27FC236}">
                <a16:creationId xmlns:a16="http://schemas.microsoft.com/office/drawing/2014/main" id="{A84ABFC7-4E04-4AA8-B360-08639322609B}"/>
              </a:ext>
            </a:extLst>
          </p:cNvPr>
          <p:cNvSpPr txBox="1"/>
          <p:nvPr/>
        </p:nvSpPr>
        <p:spPr>
          <a:xfrm>
            <a:off x="5822950" y="4559091"/>
            <a:ext cx="710872" cy="276999"/>
          </a:xfrm>
          <a:prstGeom prst="rect">
            <a:avLst/>
          </a:prstGeom>
          <a:noFill/>
        </p:spPr>
        <p:txBody>
          <a:bodyPr wrap="square" rtlCol="0">
            <a:spAutoFit/>
          </a:bodyPr>
          <a:lstStyle/>
          <a:p>
            <a:r>
              <a:rPr lang="en-NZ" sz="1200" dirty="0"/>
              <a:t>useful</a:t>
            </a:r>
          </a:p>
        </p:txBody>
      </p:sp>
      <p:sp>
        <p:nvSpPr>
          <p:cNvPr id="13" name="Oval 12">
            <a:extLst>
              <a:ext uri="{FF2B5EF4-FFF2-40B4-BE49-F238E27FC236}">
                <a16:creationId xmlns:a16="http://schemas.microsoft.com/office/drawing/2014/main" id="{6E154EE3-E83D-40EB-9709-BB0C4D631306}"/>
              </a:ext>
            </a:extLst>
          </p:cNvPr>
          <p:cNvSpPr/>
          <p:nvPr/>
        </p:nvSpPr>
        <p:spPr>
          <a:xfrm>
            <a:off x="5357516" y="5105936"/>
            <a:ext cx="472440" cy="472440"/>
          </a:xfrm>
          <a:prstGeom prst="ellipse">
            <a:avLst/>
          </a:prstGeom>
          <a:solidFill>
            <a:srgbClr val="FFDB00"/>
          </a:solidFill>
          <a:ln>
            <a:solidFill>
              <a:srgbClr val="FFD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TextBox 13">
            <a:extLst>
              <a:ext uri="{FF2B5EF4-FFF2-40B4-BE49-F238E27FC236}">
                <a16:creationId xmlns:a16="http://schemas.microsoft.com/office/drawing/2014/main" id="{4004AB34-B050-41A1-8162-0951A79E8F89}"/>
              </a:ext>
            </a:extLst>
          </p:cNvPr>
          <p:cNvSpPr txBox="1"/>
          <p:nvPr/>
        </p:nvSpPr>
        <p:spPr>
          <a:xfrm>
            <a:off x="5338266" y="5172879"/>
            <a:ext cx="600996" cy="338554"/>
          </a:xfrm>
          <a:prstGeom prst="rect">
            <a:avLst/>
          </a:prstGeom>
          <a:noFill/>
        </p:spPr>
        <p:txBody>
          <a:bodyPr wrap="square" rtlCol="0">
            <a:spAutoFit/>
          </a:bodyPr>
          <a:lstStyle/>
          <a:p>
            <a:r>
              <a:rPr lang="en-NZ" sz="1600" dirty="0"/>
              <a:t>23%</a:t>
            </a:r>
          </a:p>
        </p:txBody>
      </p:sp>
      <p:sp>
        <p:nvSpPr>
          <p:cNvPr id="15" name="TextBox 14">
            <a:extLst>
              <a:ext uri="{FF2B5EF4-FFF2-40B4-BE49-F238E27FC236}">
                <a16:creationId xmlns:a16="http://schemas.microsoft.com/office/drawing/2014/main" id="{1B72096F-101B-4B8A-877D-1310ED3ECC24}"/>
              </a:ext>
            </a:extLst>
          </p:cNvPr>
          <p:cNvSpPr txBox="1"/>
          <p:nvPr/>
        </p:nvSpPr>
        <p:spPr>
          <a:xfrm>
            <a:off x="5831348" y="5110103"/>
            <a:ext cx="710872" cy="461665"/>
          </a:xfrm>
          <a:prstGeom prst="rect">
            <a:avLst/>
          </a:prstGeom>
          <a:noFill/>
        </p:spPr>
        <p:txBody>
          <a:bodyPr wrap="square" rtlCol="0">
            <a:spAutoFit/>
          </a:bodyPr>
          <a:lstStyle/>
          <a:p>
            <a:r>
              <a:rPr lang="en-NZ" sz="1200" dirty="0"/>
              <a:t>most useful</a:t>
            </a:r>
          </a:p>
        </p:txBody>
      </p:sp>
      <p:sp>
        <p:nvSpPr>
          <p:cNvPr id="20" name="Rectangle 19">
            <a:extLst>
              <a:ext uri="{FF2B5EF4-FFF2-40B4-BE49-F238E27FC236}">
                <a16:creationId xmlns:a16="http://schemas.microsoft.com/office/drawing/2014/main" id="{030D9B4B-A8ED-4C2B-8404-DF6E12CC1C89}"/>
              </a:ext>
            </a:extLst>
          </p:cNvPr>
          <p:cNvSpPr/>
          <p:nvPr/>
        </p:nvSpPr>
        <p:spPr>
          <a:xfrm>
            <a:off x="9717142" y="3945285"/>
            <a:ext cx="1371600" cy="1873716"/>
          </a:xfrm>
          <a:prstGeom prst="rect">
            <a:avLst/>
          </a:prstGeom>
          <a:solidFill>
            <a:schemeClr val="bg1">
              <a:lumMod val="95000"/>
            </a:schemeClr>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TextBox 20">
            <a:extLst>
              <a:ext uri="{FF2B5EF4-FFF2-40B4-BE49-F238E27FC236}">
                <a16:creationId xmlns:a16="http://schemas.microsoft.com/office/drawing/2014/main" id="{D70D37C2-5969-4C54-8073-237C4315E3CA}"/>
              </a:ext>
            </a:extLst>
          </p:cNvPr>
          <p:cNvSpPr txBox="1"/>
          <p:nvPr/>
        </p:nvSpPr>
        <p:spPr>
          <a:xfrm>
            <a:off x="9732382" y="4006245"/>
            <a:ext cx="1303020" cy="369332"/>
          </a:xfrm>
          <a:prstGeom prst="rect">
            <a:avLst/>
          </a:prstGeom>
          <a:noFill/>
        </p:spPr>
        <p:txBody>
          <a:bodyPr wrap="square" rtlCol="0">
            <a:spAutoFit/>
          </a:bodyPr>
          <a:lstStyle/>
          <a:p>
            <a:pPr algn="ctr"/>
            <a:r>
              <a:rPr lang="en-NZ" dirty="0"/>
              <a:t>*NETT App</a:t>
            </a:r>
          </a:p>
        </p:txBody>
      </p:sp>
      <p:sp>
        <p:nvSpPr>
          <p:cNvPr id="22" name="Oval 21">
            <a:extLst>
              <a:ext uri="{FF2B5EF4-FFF2-40B4-BE49-F238E27FC236}">
                <a16:creationId xmlns:a16="http://schemas.microsoft.com/office/drawing/2014/main" id="{ABDB65F1-FE06-4B9A-AAE4-C8E414724B30}"/>
              </a:ext>
            </a:extLst>
          </p:cNvPr>
          <p:cNvSpPr/>
          <p:nvPr/>
        </p:nvSpPr>
        <p:spPr>
          <a:xfrm>
            <a:off x="9852090" y="4471065"/>
            <a:ext cx="472440" cy="472440"/>
          </a:xfrm>
          <a:prstGeom prst="ellipse">
            <a:avLst/>
          </a:prstGeom>
          <a:solidFill>
            <a:srgbClr val="FFDB00"/>
          </a:solidFill>
          <a:ln>
            <a:solidFill>
              <a:srgbClr val="FFD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TextBox 22">
            <a:extLst>
              <a:ext uri="{FF2B5EF4-FFF2-40B4-BE49-F238E27FC236}">
                <a16:creationId xmlns:a16="http://schemas.microsoft.com/office/drawing/2014/main" id="{3D86A41C-EFC6-4919-98CA-9ACD3E50FF71}"/>
              </a:ext>
            </a:extLst>
          </p:cNvPr>
          <p:cNvSpPr txBox="1"/>
          <p:nvPr/>
        </p:nvSpPr>
        <p:spPr>
          <a:xfrm>
            <a:off x="9832840" y="4538008"/>
            <a:ext cx="600996" cy="338554"/>
          </a:xfrm>
          <a:prstGeom prst="rect">
            <a:avLst/>
          </a:prstGeom>
          <a:noFill/>
        </p:spPr>
        <p:txBody>
          <a:bodyPr wrap="square" rtlCol="0">
            <a:spAutoFit/>
          </a:bodyPr>
          <a:lstStyle/>
          <a:p>
            <a:r>
              <a:rPr lang="en-NZ" sz="1600" dirty="0"/>
              <a:t>48%</a:t>
            </a:r>
          </a:p>
        </p:txBody>
      </p:sp>
      <p:sp>
        <p:nvSpPr>
          <p:cNvPr id="24" name="TextBox 23">
            <a:extLst>
              <a:ext uri="{FF2B5EF4-FFF2-40B4-BE49-F238E27FC236}">
                <a16:creationId xmlns:a16="http://schemas.microsoft.com/office/drawing/2014/main" id="{F7EB79CE-885F-4109-A4AC-DFA9049668BC}"/>
              </a:ext>
            </a:extLst>
          </p:cNvPr>
          <p:cNvSpPr txBox="1"/>
          <p:nvPr/>
        </p:nvSpPr>
        <p:spPr>
          <a:xfrm>
            <a:off x="10338172" y="4559091"/>
            <a:ext cx="710872" cy="276999"/>
          </a:xfrm>
          <a:prstGeom prst="rect">
            <a:avLst/>
          </a:prstGeom>
          <a:noFill/>
        </p:spPr>
        <p:txBody>
          <a:bodyPr wrap="square" rtlCol="0">
            <a:spAutoFit/>
          </a:bodyPr>
          <a:lstStyle/>
          <a:p>
            <a:r>
              <a:rPr lang="en-NZ" sz="1200" dirty="0"/>
              <a:t>useful</a:t>
            </a:r>
          </a:p>
        </p:txBody>
      </p:sp>
      <p:sp>
        <p:nvSpPr>
          <p:cNvPr id="25" name="Oval 24">
            <a:extLst>
              <a:ext uri="{FF2B5EF4-FFF2-40B4-BE49-F238E27FC236}">
                <a16:creationId xmlns:a16="http://schemas.microsoft.com/office/drawing/2014/main" id="{A2258B0B-9192-491C-A108-903AF77A9110}"/>
              </a:ext>
            </a:extLst>
          </p:cNvPr>
          <p:cNvSpPr/>
          <p:nvPr/>
        </p:nvSpPr>
        <p:spPr>
          <a:xfrm>
            <a:off x="9872738" y="5105936"/>
            <a:ext cx="472440" cy="472440"/>
          </a:xfrm>
          <a:prstGeom prst="ellipse">
            <a:avLst/>
          </a:prstGeom>
          <a:solidFill>
            <a:srgbClr val="FFDB00"/>
          </a:solidFill>
          <a:ln>
            <a:solidFill>
              <a:srgbClr val="FFD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TextBox 25">
            <a:extLst>
              <a:ext uri="{FF2B5EF4-FFF2-40B4-BE49-F238E27FC236}">
                <a16:creationId xmlns:a16="http://schemas.microsoft.com/office/drawing/2014/main" id="{6ECD5F70-010E-4BF7-A66E-914A76E944D0}"/>
              </a:ext>
            </a:extLst>
          </p:cNvPr>
          <p:cNvSpPr txBox="1"/>
          <p:nvPr/>
        </p:nvSpPr>
        <p:spPr>
          <a:xfrm>
            <a:off x="9853488" y="5172879"/>
            <a:ext cx="600996" cy="338554"/>
          </a:xfrm>
          <a:prstGeom prst="rect">
            <a:avLst/>
          </a:prstGeom>
          <a:noFill/>
        </p:spPr>
        <p:txBody>
          <a:bodyPr wrap="square" rtlCol="0">
            <a:spAutoFit/>
          </a:bodyPr>
          <a:lstStyle/>
          <a:p>
            <a:r>
              <a:rPr lang="en-NZ" sz="1600" dirty="0"/>
              <a:t>23%</a:t>
            </a:r>
          </a:p>
        </p:txBody>
      </p:sp>
      <p:sp>
        <p:nvSpPr>
          <p:cNvPr id="27" name="TextBox 26">
            <a:extLst>
              <a:ext uri="{FF2B5EF4-FFF2-40B4-BE49-F238E27FC236}">
                <a16:creationId xmlns:a16="http://schemas.microsoft.com/office/drawing/2014/main" id="{3821E8BE-5293-4AA5-B454-C288AB85F5F1}"/>
              </a:ext>
            </a:extLst>
          </p:cNvPr>
          <p:cNvSpPr txBox="1"/>
          <p:nvPr/>
        </p:nvSpPr>
        <p:spPr>
          <a:xfrm>
            <a:off x="10346570" y="5110103"/>
            <a:ext cx="710872" cy="461665"/>
          </a:xfrm>
          <a:prstGeom prst="rect">
            <a:avLst/>
          </a:prstGeom>
          <a:noFill/>
        </p:spPr>
        <p:txBody>
          <a:bodyPr wrap="square" rtlCol="0">
            <a:spAutoFit/>
          </a:bodyPr>
          <a:lstStyle/>
          <a:p>
            <a:r>
              <a:rPr lang="en-NZ" sz="1200" dirty="0"/>
              <a:t>most useful</a:t>
            </a:r>
          </a:p>
        </p:txBody>
      </p:sp>
      <p:sp>
        <p:nvSpPr>
          <p:cNvPr id="28" name="Rectangle 27">
            <a:extLst>
              <a:ext uri="{FF2B5EF4-FFF2-40B4-BE49-F238E27FC236}">
                <a16:creationId xmlns:a16="http://schemas.microsoft.com/office/drawing/2014/main" id="{414A0BAF-8A12-4CC7-A043-B57491764E70}"/>
              </a:ext>
            </a:extLst>
          </p:cNvPr>
          <p:cNvSpPr/>
          <p:nvPr/>
        </p:nvSpPr>
        <p:spPr>
          <a:xfrm>
            <a:off x="0" y="1274630"/>
            <a:ext cx="12192000" cy="41607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Preferred channel for information about recycling</a:t>
            </a:r>
          </a:p>
        </p:txBody>
      </p:sp>
      <p:sp>
        <p:nvSpPr>
          <p:cNvPr id="29" name="TextBox 28">
            <a:extLst>
              <a:ext uri="{FF2B5EF4-FFF2-40B4-BE49-F238E27FC236}">
                <a16:creationId xmlns:a16="http://schemas.microsoft.com/office/drawing/2014/main" id="{00C51A69-43F4-47CB-B6A0-B636585C599D}"/>
              </a:ext>
            </a:extLst>
          </p:cNvPr>
          <p:cNvSpPr txBox="1"/>
          <p:nvPr/>
        </p:nvSpPr>
        <p:spPr>
          <a:xfrm>
            <a:off x="3683500" y="1776359"/>
            <a:ext cx="2125808" cy="369332"/>
          </a:xfrm>
          <a:prstGeom prst="rect">
            <a:avLst/>
          </a:prstGeom>
          <a:noFill/>
        </p:spPr>
        <p:txBody>
          <a:bodyPr wrap="square" rtlCol="0">
            <a:spAutoFit/>
          </a:bodyPr>
          <a:lstStyle/>
          <a:p>
            <a:pPr algn="ctr"/>
            <a:r>
              <a:rPr lang="en-NZ" dirty="0"/>
              <a:t>Wellington City</a:t>
            </a:r>
          </a:p>
        </p:txBody>
      </p:sp>
      <p:sp>
        <p:nvSpPr>
          <p:cNvPr id="30" name="TextBox 29">
            <a:extLst>
              <a:ext uri="{FF2B5EF4-FFF2-40B4-BE49-F238E27FC236}">
                <a16:creationId xmlns:a16="http://schemas.microsoft.com/office/drawing/2014/main" id="{7C47F01B-C58F-45E4-934D-9117A60DF871}"/>
              </a:ext>
            </a:extLst>
          </p:cNvPr>
          <p:cNvSpPr txBox="1"/>
          <p:nvPr/>
        </p:nvSpPr>
        <p:spPr>
          <a:xfrm>
            <a:off x="7318785" y="1822874"/>
            <a:ext cx="3045748" cy="369332"/>
          </a:xfrm>
          <a:prstGeom prst="rect">
            <a:avLst/>
          </a:prstGeom>
          <a:noFill/>
        </p:spPr>
        <p:txBody>
          <a:bodyPr wrap="square" rtlCol="0">
            <a:spAutoFit/>
          </a:bodyPr>
          <a:lstStyle/>
          <a:p>
            <a:pPr algn="ctr"/>
            <a:r>
              <a:rPr lang="en-NZ" dirty="0"/>
              <a:t>New Zealand</a:t>
            </a:r>
          </a:p>
        </p:txBody>
      </p:sp>
      <p:sp>
        <p:nvSpPr>
          <p:cNvPr id="31" name="Rectangle 30">
            <a:extLst>
              <a:ext uri="{FF2B5EF4-FFF2-40B4-BE49-F238E27FC236}">
                <a16:creationId xmlns:a16="http://schemas.microsoft.com/office/drawing/2014/main" id="{ADDF256B-9F67-4D1A-A230-9531A4F9B501}"/>
              </a:ext>
            </a:extLst>
          </p:cNvPr>
          <p:cNvSpPr/>
          <p:nvPr/>
        </p:nvSpPr>
        <p:spPr>
          <a:xfrm>
            <a:off x="0" y="1280241"/>
            <a:ext cx="12192000" cy="46166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2" name="TextBox 31">
            <a:extLst>
              <a:ext uri="{FF2B5EF4-FFF2-40B4-BE49-F238E27FC236}">
                <a16:creationId xmlns:a16="http://schemas.microsoft.com/office/drawing/2014/main" id="{B5C58F40-9FEA-461F-8013-DD33B71ED68F}"/>
              </a:ext>
            </a:extLst>
          </p:cNvPr>
          <p:cNvSpPr txBox="1"/>
          <p:nvPr/>
        </p:nvSpPr>
        <p:spPr>
          <a:xfrm>
            <a:off x="1458860" y="1330760"/>
            <a:ext cx="8944082" cy="307777"/>
          </a:xfrm>
          <a:prstGeom prst="rect">
            <a:avLst/>
          </a:prstGeom>
          <a:noFill/>
        </p:spPr>
        <p:txBody>
          <a:bodyPr wrap="square" rtlCol="0">
            <a:spAutoFit/>
          </a:bodyPr>
          <a:lstStyle/>
          <a:p>
            <a:pPr algn="ctr"/>
            <a:r>
              <a:rPr lang="en-NZ" sz="1400" b="1" i="1" dirty="0">
                <a:solidFill>
                  <a:schemeClr val="tx1">
                    <a:lumMod val="85000"/>
                    <a:lumOff val="15000"/>
                  </a:schemeClr>
                </a:solidFill>
              </a:rPr>
              <a:t>Preferred channel for recycling information</a:t>
            </a:r>
            <a:endParaRPr lang="en-NZ" sz="1100" b="1" i="1" dirty="0">
              <a:solidFill>
                <a:schemeClr val="tx1">
                  <a:lumMod val="85000"/>
                  <a:lumOff val="15000"/>
                </a:schemeClr>
              </a:solidFill>
            </a:endParaRPr>
          </a:p>
        </p:txBody>
      </p:sp>
    </p:spTree>
    <p:extLst>
      <p:ext uri="{BB962C8B-B14F-4D97-AF65-F5344CB8AC3E}">
        <p14:creationId xmlns:p14="http://schemas.microsoft.com/office/powerpoint/2010/main" val="2301595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896576C8-C09E-4663-B157-66700C7B09B3}"/>
              </a:ext>
            </a:extLst>
          </p:cNvPr>
          <p:cNvSpPr/>
          <p:nvPr/>
        </p:nvSpPr>
        <p:spPr>
          <a:xfrm>
            <a:off x="4104620" y="2186406"/>
            <a:ext cx="7512866" cy="3990744"/>
          </a:xfrm>
          <a:prstGeom prst="rect">
            <a:avLst/>
          </a:prstGeom>
          <a:solidFill>
            <a:srgbClr val="C9E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8" name="Rectangle 47">
            <a:extLst>
              <a:ext uri="{FF2B5EF4-FFF2-40B4-BE49-F238E27FC236}">
                <a16:creationId xmlns:a16="http://schemas.microsoft.com/office/drawing/2014/main" id="{68F19738-E1A7-4854-816B-D0DDC38E091D}"/>
              </a:ext>
            </a:extLst>
          </p:cNvPr>
          <p:cNvSpPr/>
          <p:nvPr/>
        </p:nvSpPr>
        <p:spPr>
          <a:xfrm>
            <a:off x="581639" y="2224013"/>
            <a:ext cx="3012557" cy="3990744"/>
          </a:xfrm>
          <a:prstGeom prst="rect">
            <a:avLst/>
          </a:prstGeom>
          <a:solidFill>
            <a:srgbClr val="9AE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 name="Rectangle 2">
            <a:extLst>
              <a:ext uri="{FF2B5EF4-FFF2-40B4-BE49-F238E27FC236}">
                <a16:creationId xmlns:a16="http://schemas.microsoft.com/office/drawing/2014/main" id="{401B52D0-0973-4FEB-BB3B-B2C9A7006DDB}"/>
              </a:ext>
            </a:extLst>
          </p:cNvPr>
          <p:cNvSpPr/>
          <p:nvPr/>
        </p:nvSpPr>
        <p:spPr>
          <a:xfrm>
            <a:off x="4103151" y="4962617"/>
            <a:ext cx="7513600" cy="125214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1" name="Rectangle 60">
            <a:extLst>
              <a:ext uri="{FF2B5EF4-FFF2-40B4-BE49-F238E27FC236}">
                <a16:creationId xmlns:a16="http://schemas.microsoft.com/office/drawing/2014/main" id="{DFCC8120-7EBE-4200-9AC8-3BA9006FE5A5}"/>
              </a:ext>
            </a:extLst>
          </p:cNvPr>
          <p:cNvSpPr/>
          <p:nvPr/>
        </p:nvSpPr>
        <p:spPr>
          <a:xfrm>
            <a:off x="582374" y="2224013"/>
            <a:ext cx="3012557" cy="447456"/>
          </a:xfrm>
          <a:prstGeom prst="rect">
            <a:avLst/>
          </a:prstGeom>
          <a:solidFill>
            <a:srgbClr val="1CB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9C488EA8-96B6-4395-9EE4-E339513BE0E3}"/>
              </a:ext>
            </a:extLst>
          </p:cNvPr>
          <p:cNvSpPr>
            <a:spLocks noGrp="1"/>
          </p:cNvSpPr>
          <p:nvPr>
            <p:ph type="title"/>
          </p:nvPr>
        </p:nvSpPr>
        <p:spPr>
          <a:xfrm>
            <a:off x="147265" y="-21809"/>
            <a:ext cx="10014688" cy="1436577"/>
          </a:xfrm>
          <a:ln>
            <a:noFill/>
          </a:ln>
        </p:spPr>
        <p:txBody>
          <a:bodyPr>
            <a:normAutofit/>
          </a:bodyPr>
          <a:lstStyle/>
          <a:p>
            <a:r>
              <a:rPr lang="en-NZ" sz="1400" dirty="0"/>
              <a:t>INFORMATION SOURCES AND PREFERRED COMMUNICATION CHANNELS: </a:t>
            </a:r>
            <a:r>
              <a:rPr lang="en-NZ" sz="1400" b="0" dirty="0"/>
              <a:t>Demographic differences</a:t>
            </a:r>
            <a:endParaRPr lang="en-NZ" sz="1600" dirty="0"/>
          </a:p>
        </p:txBody>
      </p:sp>
      <p:sp>
        <p:nvSpPr>
          <p:cNvPr id="5" name="TextBox 4">
            <a:extLst>
              <a:ext uri="{FF2B5EF4-FFF2-40B4-BE49-F238E27FC236}">
                <a16:creationId xmlns:a16="http://schemas.microsoft.com/office/drawing/2014/main" id="{64EE40CE-E03F-4E58-B3EC-3547904E4FD8}"/>
              </a:ext>
            </a:extLst>
          </p:cNvPr>
          <p:cNvSpPr txBox="1"/>
          <p:nvPr/>
        </p:nvSpPr>
        <p:spPr>
          <a:xfrm>
            <a:off x="0" y="6365159"/>
            <a:ext cx="6333688" cy="461665"/>
          </a:xfrm>
          <a:prstGeom prst="rect">
            <a:avLst/>
          </a:prstGeom>
          <a:noFill/>
          <a:ln>
            <a:noFill/>
          </a:ln>
        </p:spPr>
        <p:txBody>
          <a:bodyPr wrap="square" rtlCol="0">
            <a:spAutoFit/>
          </a:bodyPr>
          <a:lstStyle/>
          <a:p>
            <a:r>
              <a:rPr lang="en-NZ" sz="1200" dirty="0"/>
              <a:t>Base: All respondents [Wellington City (n=300)]</a:t>
            </a:r>
          </a:p>
          <a:p>
            <a:r>
              <a:rPr lang="en-NZ" sz="1200" dirty="0"/>
              <a:t>Source: F4, F5, F6</a:t>
            </a:r>
          </a:p>
        </p:txBody>
      </p:sp>
      <p:sp>
        <p:nvSpPr>
          <p:cNvPr id="23" name="Rectangle 22">
            <a:extLst>
              <a:ext uri="{FF2B5EF4-FFF2-40B4-BE49-F238E27FC236}">
                <a16:creationId xmlns:a16="http://schemas.microsoft.com/office/drawing/2014/main" id="{826EFCD3-D5CD-408E-A898-98DE9993B492}"/>
              </a:ext>
            </a:extLst>
          </p:cNvPr>
          <p:cNvSpPr/>
          <p:nvPr/>
        </p:nvSpPr>
        <p:spPr>
          <a:xfrm>
            <a:off x="0" y="1280242"/>
            <a:ext cx="12192000" cy="5644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TextBox 23">
            <a:extLst>
              <a:ext uri="{FF2B5EF4-FFF2-40B4-BE49-F238E27FC236}">
                <a16:creationId xmlns:a16="http://schemas.microsoft.com/office/drawing/2014/main" id="{74D5FF1D-314D-4CF0-9FAB-E0BFFFFA4EFF}"/>
              </a:ext>
            </a:extLst>
          </p:cNvPr>
          <p:cNvSpPr txBox="1"/>
          <p:nvPr/>
        </p:nvSpPr>
        <p:spPr>
          <a:xfrm>
            <a:off x="1741068" y="1352350"/>
            <a:ext cx="8944082" cy="369332"/>
          </a:xfrm>
          <a:prstGeom prst="rect">
            <a:avLst/>
          </a:prstGeom>
          <a:noFill/>
          <a:ln>
            <a:noFill/>
          </a:ln>
        </p:spPr>
        <p:txBody>
          <a:bodyPr wrap="square" rtlCol="0">
            <a:spAutoFit/>
          </a:bodyPr>
          <a:lstStyle/>
          <a:p>
            <a:pPr lvl="0" algn="ctr"/>
            <a:r>
              <a:rPr lang="en-NZ" b="1" i="1" dirty="0">
                <a:solidFill>
                  <a:prstClr val="black">
                    <a:lumMod val="75000"/>
                    <a:lumOff val="25000"/>
                  </a:prstClr>
                </a:solidFill>
              </a:rPr>
              <a:t>Demographic differences (compared to the Wellington City average)</a:t>
            </a:r>
            <a:endParaRPr lang="en-NZ" b="1" i="1" dirty="0">
              <a:solidFill>
                <a:schemeClr val="tx1">
                  <a:lumMod val="75000"/>
                  <a:lumOff val="25000"/>
                </a:schemeClr>
              </a:solidFill>
            </a:endParaRPr>
          </a:p>
        </p:txBody>
      </p:sp>
      <p:sp>
        <p:nvSpPr>
          <p:cNvPr id="54" name="TextBox 53">
            <a:extLst>
              <a:ext uri="{FF2B5EF4-FFF2-40B4-BE49-F238E27FC236}">
                <a16:creationId xmlns:a16="http://schemas.microsoft.com/office/drawing/2014/main" id="{CA1436B1-A57F-4CA1-833B-F8C26E6814F6}"/>
              </a:ext>
            </a:extLst>
          </p:cNvPr>
          <p:cNvSpPr txBox="1"/>
          <p:nvPr/>
        </p:nvSpPr>
        <p:spPr>
          <a:xfrm>
            <a:off x="121857" y="2316129"/>
            <a:ext cx="3982762" cy="307777"/>
          </a:xfrm>
          <a:prstGeom prst="rect">
            <a:avLst/>
          </a:prstGeom>
          <a:noFill/>
          <a:ln>
            <a:noFill/>
          </a:ln>
        </p:spPr>
        <p:txBody>
          <a:bodyPr wrap="square" rtlCol="0">
            <a:spAutoFit/>
          </a:bodyPr>
          <a:lstStyle/>
          <a:p>
            <a:pPr algn="ctr"/>
            <a:r>
              <a:rPr lang="en-NZ" sz="1400" b="1" i="1" dirty="0"/>
              <a:t>Information Sources</a:t>
            </a:r>
          </a:p>
        </p:txBody>
      </p:sp>
      <p:sp>
        <p:nvSpPr>
          <p:cNvPr id="66" name="TextBox 65">
            <a:extLst>
              <a:ext uri="{FF2B5EF4-FFF2-40B4-BE49-F238E27FC236}">
                <a16:creationId xmlns:a16="http://schemas.microsoft.com/office/drawing/2014/main" id="{0456B498-5697-4BD4-AB2E-68DB824D7805}"/>
              </a:ext>
            </a:extLst>
          </p:cNvPr>
          <p:cNvSpPr txBox="1"/>
          <p:nvPr/>
        </p:nvSpPr>
        <p:spPr>
          <a:xfrm>
            <a:off x="8051484" y="2175683"/>
            <a:ext cx="3982762" cy="307777"/>
          </a:xfrm>
          <a:prstGeom prst="rect">
            <a:avLst/>
          </a:prstGeom>
          <a:noFill/>
          <a:ln>
            <a:noFill/>
          </a:ln>
        </p:spPr>
        <p:txBody>
          <a:bodyPr wrap="square" rtlCol="0">
            <a:spAutoFit/>
          </a:bodyPr>
          <a:lstStyle/>
          <a:p>
            <a:pPr algn="ctr"/>
            <a:r>
              <a:rPr lang="en-NZ" sz="1400" b="1" i="1" dirty="0"/>
              <a:t>Those aged 18-29</a:t>
            </a:r>
          </a:p>
        </p:txBody>
      </p:sp>
      <p:sp>
        <p:nvSpPr>
          <p:cNvPr id="67" name="Rectangle 66">
            <a:extLst>
              <a:ext uri="{FF2B5EF4-FFF2-40B4-BE49-F238E27FC236}">
                <a16:creationId xmlns:a16="http://schemas.microsoft.com/office/drawing/2014/main" id="{C360364E-BF71-4DAD-A9EF-AB5CD0B7F97D}"/>
              </a:ext>
            </a:extLst>
          </p:cNvPr>
          <p:cNvSpPr/>
          <p:nvPr/>
        </p:nvSpPr>
        <p:spPr>
          <a:xfrm>
            <a:off x="4104620" y="2199847"/>
            <a:ext cx="7512866" cy="447455"/>
          </a:xfrm>
          <a:prstGeom prst="rect">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9" name="TextBox 68">
            <a:extLst>
              <a:ext uri="{FF2B5EF4-FFF2-40B4-BE49-F238E27FC236}">
                <a16:creationId xmlns:a16="http://schemas.microsoft.com/office/drawing/2014/main" id="{3BAC7E36-DC54-4BA8-9513-4FC20A8A3694}"/>
              </a:ext>
            </a:extLst>
          </p:cNvPr>
          <p:cNvSpPr txBox="1"/>
          <p:nvPr/>
        </p:nvSpPr>
        <p:spPr>
          <a:xfrm>
            <a:off x="4053978" y="2269685"/>
            <a:ext cx="8135890" cy="307777"/>
          </a:xfrm>
          <a:prstGeom prst="rect">
            <a:avLst/>
          </a:prstGeom>
          <a:noFill/>
          <a:ln>
            <a:noFill/>
          </a:ln>
        </p:spPr>
        <p:txBody>
          <a:bodyPr wrap="square" rtlCol="0">
            <a:spAutoFit/>
          </a:bodyPr>
          <a:lstStyle/>
          <a:p>
            <a:pPr algn="ctr"/>
            <a:r>
              <a:rPr lang="en-NZ" sz="1400" b="1" i="1" dirty="0"/>
              <a:t>Most useful communication channel</a:t>
            </a:r>
          </a:p>
        </p:txBody>
      </p:sp>
      <p:sp>
        <p:nvSpPr>
          <p:cNvPr id="27" name="TextBox 26">
            <a:extLst>
              <a:ext uri="{FF2B5EF4-FFF2-40B4-BE49-F238E27FC236}">
                <a16:creationId xmlns:a16="http://schemas.microsoft.com/office/drawing/2014/main" id="{E9FED02A-A489-4B98-9E51-B032ECF79E2C}"/>
              </a:ext>
            </a:extLst>
          </p:cNvPr>
          <p:cNvSpPr txBox="1"/>
          <p:nvPr/>
        </p:nvSpPr>
        <p:spPr>
          <a:xfrm>
            <a:off x="811765" y="3031777"/>
            <a:ext cx="2602946" cy="2723823"/>
          </a:xfrm>
          <a:prstGeom prst="rect">
            <a:avLst/>
          </a:prstGeom>
          <a:noFill/>
          <a:ln>
            <a:noFill/>
          </a:ln>
        </p:spPr>
        <p:txBody>
          <a:bodyPr wrap="square" rtlCol="0">
            <a:spAutoFit/>
          </a:bodyPr>
          <a:lstStyle/>
          <a:p>
            <a:pPr marL="171450" indent="-171450">
              <a:buFont typeface="Arial" panose="020B0604020202020204" pitchFamily="34" charset="0"/>
              <a:buChar char="•"/>
            </a:pPr>
            <a:endParaRPr lang="en-NZ" sz="1200" dirty="0"/>
          </a:p>
          <a:p>
            <a:pPr lvl="0"/>
            <a:r>
              <a:rPr lang="en-NZ" sz="1400" b="1" dirty="0">
                <a:solidFill>
                  <a:prstClr val="black"/>
                </a:solidFill>
              </a:rPr>
              <a:t>Followers</a:t>
            </a:r>
          </a:p>
          <a:p>
            <a:pPr marL="171450" lvl="0" indent="-171450">
              <a:buFont typeface="Arial" panose="020B0604020202020204" pitchFamily="34" charset="0"/>
              <a:buChar char="•"/>
            </a:pPr>
            <a:r>
              <a:rPr lang="en-NZ" sz="1200" b="1" u="sng" dirty="0">
                <a:solidFill>
                  <a:prstClr val="black"/>
                </a:solidFill>
              </a:rPr>
              <a:t>More</a:t>
            </a:r>
            <a:r>
              <a:rPr lang="en-NZ" sz="1200" dirty="0">
                <a:solidFill>
                  <a:prstClr val="black"/>
                </a:solidFill>
              </a:rPr>
              <a:t> likely than average to learn via word-of-mouth (69% vs 45%).</a:t>
            </a:r>
          </a:p>
          <a:p>
            <a:pPr marL="171450" lvl="0" indent="-171450">
              <a:buFont typeface="Arial" panose="020B0604020202020204" pitchFamily="34" charset="0"/>
              <a:buChar char="•"/>
            </a:pPr>
            <a:endParaRPr lang="en-NZ" sz="1200" dirty="0">
              <a:solidFill>
                <a:prstClr val="black"/>
              </a:solidFill>
            </a:endParaRPr>
          </a:p>
          <a:p>
            <a:pPr marL="171450" lvl="0" indent="-171450">
              <a:buFont typeface="Arial" panose="020B0604020202020204" pitchFamily="34" charset="0"/>
              <a:buChar char="•"/>
            </a:pPr>
            <a:endParaRPr lang="en-NZ" sz="1200" dirty="0">
              <a:solidFill>
                <a:prstClr val="black"/>
              </a:solidFill>
            </a:endParaRPr>
          </a:p>
          <a:p>
            <a:pPr marL="171450" indent="-171450">
              <a:buFont typeface="Arial" panose="020B0604020202020204" pitchFamily="34" charset="0"/>
              <a:buChar char="•"/>
            </a:pPr>
            <a:endParaRPr lang="en-NZ" sz="1100" dirty="0"/>
          </a:p>
          <a:p>
            <a:r>
              <a:rPr lang="en-NZ" sz="1400" b="1" dirty="0"/>
              <a:t>Those aged 50+:</a:t>
            </a:r>
          </a:p>
          <a:p>
            <a:pPr marL="171450" indent="-171450">
              <a:buFont typeface="Arial" panose="020B0604020202020204" pitchFamily="34" charset="0"/>
              <a:buChar char="•"/>
            </a:pPr>
            <a:r>
              <a:rPr lang="en-NZ" sz="1200" b="1" u="sng" dirty="0"/>
              <a:t>Less</a:t>
            </a:r>
            <a:r>
              <a:rPr lang="en-NZ" sz="1200" dirty="0"/>
              <a:t> likely than average to learn via word-of-mouth (32% vs 45%)</a:t>
            </a:r>
          </a:p>
          <a:p>
            <a:pPr marL="171450" indent="-171450">
              <a:buFont typeface="Arial" panose="020B0604020202020204" pitchFamily="34" charset="0"/>
              <a:buChar char="•"/>
            </a:pPr>
            <a:r>
              <a:rPr lang="en-NZ" sz="1200" b="1" u="sng" dirty="0"/>
              <a:t>Less</a:t>
            </a:r>
            <a:r>
              <a:rPr lang="en-NZ" sz="1200" dirty="0"/>
              <a:t> likely than average to learn via online channels (19% vs 31).</a:t>
            </a:r>
          </a:p>
          <a:p>
            <a:pPr marL="285750" indent="-285750">
              <a:buFont typeface="Arial" panose="020B0604020202020204" pitchFamily="34" charset="0"/>
              <a:buChar char="•"/>
            </a:pPr>
            <a:endParaRPr lang="en-NZ" sz="1200" dirty="0"/>
          </a:p>
          <a:p>
            <a:endParaRPr lang="en-NZ" sz="1200" dirty="0"/>
          </a:p>
        </p:txBody>
      </p:sp>
      <p:sp>
        <p:nvSpPr>
          <p:cNvPr id="29" name="TextBox 28">
            <a:extLst>
              <a:ext uri="{FF2B5EF4-FFF2-40B4-BE49-F238E27FC236}">
                <a16:creationId xmlns:a16="http://schemas.microsoft.com/office/drawing/2014/main" id="{3167541D-43B8-49E8-B638-B2A70C45B3C6}"/>
              </a:ext>
            </a:extLst>
          </p:cNvPr>
          <p:cNvSpPr txBox="1"/>
          <p:nvPr/>
        </p:nvSpPr>
        <p:spPr>
          <a:xfrm>
            <a:off x="4310221" y="2924194"/>
            <a:ext cx="3223714" cy="3231654"/>
          </a:xfrm>
          <a:prstGeom prst="rect">
            <a:avLst/>
          </a:prstGeom>
          <a:noFill/>
          <a:ln>
            <a:noFill/>
          </a:ln>
        </p:spPr>
        <p:txBody>
          <a:bodyPr wrap="square" rtlCol="0">
            <a:spAutoFit/>
          </a:bodyPr>
          <a:lstStyle/>
          <a:p>
            <a:r>
              <a:rPr lang="en-NZ" sz="1200" dirty="0"/>
              <a:t>The following groups are </a:t>
            </a:r>
            <a:r>
              <a:rPr lang="en-NZ" sz="1200" b="1" u="sng" dirty="0"/>
              <a:t>more</a:t>
            </a:r>
            <a:r>
              <a:rPr lang="en-NZ" sz="1200" dirty="0"/>
              <a:t> likely than average (34%) to find a label the most useful:</a:t>
            </a:r>
          </a:p>
          <a:p>
            <a:pPr marL="171450" indent="-171450">
              <a:buFont typeface="Arial" panose="020B0604020202020204" pitchFamily="34" charset="0"/>
              <a:buChar char="•"/>
            </a:pPr>
            <a:r>
              <a:rPr lang="en-NZ" sz="1200" dirty="0"/>
              <a:t>Those aged 50+ (48%)</a:t>
            </a:r>
          </a:p>
          <a:p>
            <a:pPr marL="171450" indent="-171450">
              <a:buFont typeface="Arial" panose="020B0604020202020204" pitchFamily="34" charset="0"/>
              <a:buChar char="•"/>
            </a:pPr>
            <a:endParaRPr lang="en-NZ" sz="1200" dirty="0"/>
          </a:p>
          <a:p>
            <a:r>
              <a:rPr lang="en-NZ" sz="1200" dirty="0"/>
              <a:t>The following groups are </a:t>
            </a:r>
            <a:r>
              <a:rPr lang="en-NZ" sz="1200" b="1" u="sng" dirty="0"/>
              <a:t>more</a:t>
            </a:r>
            <a:r>
              <a:rPr lang="en-NZ" sz="1200" dirty="0"/>
              <a:t> likely than average (17%) to find a sticker the most useful:</a:t>
            </a:r>
          </a:p>
          <a:p>
            <a:pPr marL="171450" indent="-171450">
              <a:buFont typeface="Arial" panose="020B0604020202020204" pitchFamily="34" charset="0"/>
              <a:buChar char="•"/>
            </a:pPr>
            <a:r>
              <a:rPr lang="en-NZ" sz="1200" dirty="0"/>
              <a:t>Those with a household income under $50k (38%)</a:t>
            </a:r>
          </a:p>
          <a:p>
            <a:pPr marL="171450" indent="-171450">
              <a:buFont typeface="Arial" panose="020B0604020202020204" pitchFamily="34" charset="0"/>
              <a:buChar char="•"/>
            </a:pPr>
            <a:r>
              <a:rPr lang="en-NZ" sz="1200" dirty="0"/>
              <a:t>Deniers (33%)</a:t>
            </a:r>
          </a:p>
          <a:p>
            <a:pPr marL="171450" indent="-171450">
              <a:buFont typeface="Arial" panose="020B0604020202020204" pitchFamily="34" charset="0"/>
              <a:buChar char="•"/>
            </a:pPr>
            <a:r>
              <a:rPr lang="en-NZ" sz="1200" dirty="0"/>
              <a:t>Those aged 18-29 (30%)</a:t>
            </a:r>
          </a:p>
          <a:p>
            <a:endParaRPr lang="en-NZ" sz="1200" dirty="0"/>
          </a:p>
          <a:p>
            <a:endParaRPr lang="en-NZ" sz="1200" dirty="0"/>
          </a:p>
          <a:p>
            <a:r>
              <a:rPr lang="en-NZ" sz="1200" dirty="0"/>
              <a:t>The following groups are </a:t>
            </a:r>
            <a:r>
              <a:rPr lang="en-NZ" sz="1200" b="1" u="sng" dirty="0"/>
              <a:t>less</a:t>
            </a:r>
            <a:r>
              <a:rPr lang="en-NZ" sz="1200" dirty="0"/>
              <a:t> likely than average (17%) to find a sticker the most useful:</a:t>
            </a:r>
          </a:p>
          <a:p>
            <a:pPr marL="171450" indent="-171450">
              <a:buFont typeface="Arial" panose="020B0604020202020204" pitchFamily="34" charset="0"/>
              <a:buChar char="•"/>
            </a:pPr>
            <a:r>
              <a:rPr lang="en-NZ" sz="1200" dirty="0"/>
              <a:t>Those with a household income over $100k (11%)</a:t>
            </a:r>
          </a:p>
          <a:p>
            <a:endParaRPr lang="en-NZ" sz="1200" dirty="0"/>
          </a:p>
        </p:txBody>
      </p:sp>
      <p:sp>
        <p:nvSpPr>
          <p:cNvPr id="30" name="TextBox 29">
            <a:extLst>
              <a:ext uri="{FF2B5EF4-FFF2-40B4-BE49-F238E27FC236}">
                <a16:creationId xmlns:a16="http://schemas.microsoft.com/office/drawing/2014/main" id="{350481F1-FF6D-4F3B-84F0-94FF924CE6CD}"/>
              </a:ext>
            </a:extLst>
          </p:cNvPr>
          <p:cNvSpPr txBox="1"/>
          <p:nvPr/>
        </p:nvSpPr>
        <p:spPr>
          <a:xfrm>
            <a:off x="8051484" y="2924194"/>
            <a:ext cx="3223714" cy="3046988"/>
          </a:xfrm>
          <a:prstGeom prst="rect">
            <a:avLst/>
          </a:prstGeom>
          <a:noFill/>
          <a:ln>
            <a:noFill/>
          </a:ln>
        </p:spPr>
        <p:txBody>
          <a:bodyPr wrap="square" rtlCol="0">
            <a:spAutoFit/>
          </a:bodyPr>
          <a:lstStyle/>
          <a:p>
            <a:r>
              <a:rPr lang="en-NZ" sz="1200" dirty="0"/>
              <a:t>The following groups are </a:t>
            </a:r>
            <a:r>
              <a:rPr lang="en-NZ" sz="1200" b="1" u="sng" dirty="0"/>
              <a:t>more</a:t>
            </a:r>
            <a:r>
              <a:rPr lang="en-NZ" sz="1200" dirty="0"/>
              <a:t> likely than average (23%) to find an app the most useful:</a:t>
            </a:r>
          </a:p>
          <a:p>
            <a:pPr marL="171450" indent="-171450">
              <a:buFont typeface="Arial" panose="020B0604020202020204" pitchFamily="34" charset="0"/>
              <a:buChar char="•"/>
            </a:pPr>
            <a:r>
              <a:rPr lang="en-NZ" sz="1200" dirty="0"/>
              <a:t>NZ Europeans / Pākehā  (28%)</a:t>
            </a:r>
          </a:p>
          <a:p>
            <a:pPr marL="171450" indent="-171450">
              <a:buFont typeface="Arial" panose="020B0604020202020204" pitchFamily="34" charset="0"/>
              <a:buChar char="•"/>
            </a:pPr>
            <a:endParaRPr lang="en-NZ" sz="1200" dirty="0"/>
          </a:p>
          <a:p>
            <a:r>
              <a:rPr lang="en-NZ" sz="1200" dirty="0"/>
              <a:t>The following groups are </a:t>
            </a:r>
            <a:r>
              <a:rPr lang="en-NZ" sz="1200" b="1" u="sng" dirty="0"/>
              <a:t>more</a:t>
            </a:r>
            <a:r>
              <a:rPr lang="en-NZ" sz="1200" dirty="0"/>
              <a:t> likely than average (19%) to find a magnet the most useful:</a:t>
            </a:r>
          </a:p>
          <a:p>
            <a:pPr marL="171450" indent="-171450">
              <a:buFont typeface="Arial" panose="020B0604020202020204" pitchFamily="34" charset="0"/>
              <a:buChar char="•"/>
            </a:pPr>
            <a:r>
              <a:rPr lang="en-NZ" sz="1200" dirty="0"/>
              <a:t>Families with school children (28%)</a:t>
            </a:r>
          </a:p>
          <a:p>
            <a:pPr marL="171450" indent="-171450">
              <a:buFont typeface="Arial" panose="020B0604020202020204" pitchFamily="34" charset="0"/>
              <a:buChar char="•"/>
            </a:pPr>
            <a:r>
              <a:rPr lang="en-NZ" sz="1200" dirty="0"/>
              <a:t>Those with a household income over $100k (26%)</a:t>
            </a:r>
          </a:p>
          <a:p>
            <a:pPr marL="171450" indent="-171450">
              <a:buFont typeface="Arial" panose="020B0604020202020204" pitchFamily="34" charset="0"/>
              <a:buChar char="•"/>
            </a:pPr>
            <a:r>
              <a:rPr lang="en-NZ" sz="1200" dirty="0"/>
              <a:t>Those aged 30-49 (24%)</a:t>
            </a:r>
          </a:p>
          <a:p>
            <a:endParaRPr lang="en-NZ" sz="1200" dirty="0"/>
          </a:p>
          <a:p>
            <a:endParaRPr lang="en-NZ" sz="1200" dirty="0"/>
          </a:p>
          <a:p>
            <a:r>
              <a:rPr lang="en-NZ" sz="1200" dirty="0"/>
              <a:t>The following groups are </a:t>
            </a:r>
            <a:r>
              <a:rPr lang="en-NZ" sz="1200" b="1" u="sng" dirty="0"/>
              <a:t>less</a:t>
            </a:r>
            <a:r>
              <a:rPr lang="en-NZ" sz="1200" dirty="0"/>
              <a:t> likely than average (19%) to find a magnet the most useful:</a:t>
            </a:r>
          </a:p>
          <a:p>
            <a:pPr marL="171450" indent="-171450">
              <a:buFont typeface="Arial" panose="020B0604020202020204" pitchFamily="34" charset="0"/>
              <a:buChar char="•"/>
            </a:pPr>
            <a:r>
              <a:rPr lang="en-NZ" sz="1200" dirty="0"/>
              <a:t>Those aged 50+ (9%)</a:t>
            </a:r>
          </a:p>
          <a:p>
            <a:endParaRPr lang="en-NZ" sz="1200" dirty="0"/>
          </a:p>
        </p:txBody>
      </p:sp>
    </p:spTree>
    <p:extLst>
      <p:ext uri="{BB962C8B-B14F-4D97-AF65-F5344CB8AC3E}">
        <p14:creationId xmlns:p14="http://schemas.microsoft.com/office/powerpoint/2010/main" val="289277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F7E52-5822-422B-B82D-19F525222362}"/>
              </a:ext>
            </a:extLst>
          </p:cNvPr>
          <p:cNvSpPr>
            <a:spLocks noGrp="1"/>
          </p:cNvSpPr>
          <p:nvPr>
            <p:ph type="title"/>
          </p:nvPr>
        </p:nvSpPr>
        <p:spPr/>
        <p:txBody>
          <a:bodyPr/>
          <a:lstStyle/>
          <a:p>
            <a:r>
              <a:rPr lang="en-NZ" dirty="0"/>
              <a:t>Messaging on Recycling Correctly</a:t>
            </a:r>
          </a:p>
        </p:txBody>
      </p:sp>
    </p:spTree>
    <p:extLst>
      <p:ext uri="{BB962C8B-B14F-4D97-AF65-F5344CB8AC3E}">
        <p14:creationId xmlns:p14="http://schemas.microsoft.com/office/powerpoint/2010/main" val="1362692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8305C-1223-4C97-824C-ACD702534A91}"/>
              </a:ext>
            </a:extLst>
          </p:cNvPr>
          <p:cNvSpPr>
            <a:spLocks noGrp="1"/>
          </p:cNvSpPr>
          <p:nvPr>
            <p:ph type="title"/>
          </p:nvPr>
        </p:nvSpPr>
        <p:spPr>
          <a:xfrm>
            <a:off x="38100" y="166799"/>
            <a:ext cx="10259166" cy="999460"/>
          </a:xfrm>
        </p:spPr>
        <p:txBody>
          <a:bodyPr>
            <a:noAutofit/>
          </a:bodyPr>
          <a:lstStyle/>
          <a:p>
            <a:pPr>
              <a:lnSpc>
                <a:spcPct val="100000"/>
              </a:lnSpc>
            </a:pPr>
            <a:r>
              <a:rPr lang="en-NZ" sz="1400" dirty="0"/>
              <a:t>ATTENTION-GRABBING MESSAGING: </a:t>
            </a:r>
            <a:r>
              <a:rPr lang="en-NZ" sz="1400" b="0" dirty="0"/>
              <a:t>Wellington City respondents were asked to rate a number of messages on how attention-grabbing they are. There is relatively little variation in how respondents perceived the messages. The most highly rated messages provided a ‘score’ or ‘grade’ when it comes to recycling, or gave a little shock value. The least attention-grabbing messaging was more emotive. Two messages are less attention-grabbing for Wellington City respondents than the national sample – one highlights recyclables that Wellington City respondents already get right, and the other is more emotive.</a:t>
            </a:r>
          </a:p>
        </p:txBody>
      </p:sp>
      <p:sp>
        <p:nvSpPr>
          <p:cNvPr id="4" name="TextBox 3">
            <a:extLst>
              <a:ext uri="{FF2B5EF4-FFF2-40B4-BE49-F238E27FC236}">
                <a16:creationId xmlns:a16="http://schemas.microsoft.com/office/drawing/2014/main" id="{519FBA60-8E3C-4745-B40B-86078E44847C}"/>
              </a:ext>
            </a:extLst>
          </p:cNvPr>
          <p:cNvSpPr txBox="1"/>
          <p:nvPr/>
        </p:nvSpPr>
        <p:spPr>
          <a:xfrm>
            <a:off x="0" y="6396335"/>
            <a:ext cx="5274018" cy="461665"/>
          </a:xfrm>
          <a:prstGeom prst="rect">
            <a:avLst/>
          </a:prstGeom>
          <a:noFill/>
        </p:spPr>
        <p:txBody>
          <a:bodyPr wrap="square" rtlCol="0">
            <a:spAutoFit/>
          </a:bodyPr>
          <a:lstStyle/>
          <a:p>
            <a:r>
              <a:rPr lang="en-NZ" sz="1200" dirty="0"/>
              <a:t>Base: All respondents [New Zealand (n=1,741); Wellington City (n=300)]</a:t>
            </a:r>
          </a:p>
          <a:p>
            <a:r>
              <a:rPr lang="en-NZ" sz="1200" dirty="0"/>
              <a:t>Source: F1</a:t>
            </a:r>
          </a:p>
        </p:txBody>
      </p:sp>
      <p:graphicFrame>
        <p:nvGraphicFramePr>
          <p:cNvPr id="5" name="Chart 4">
            <a:extLst>
              <a:ext uri="{FF2B5EF4-FFF2-40B4-BE49-F238E27FC236}">
                <a16:creationId xmlns:a16="http://schemas.microsoft.com/office/drawing/2014/main" id="{271795F3-D6C3-411B-BE8B-0B57F8C3BB5C}"/>
              </a:ext>
            </a:extLst>
          </p:cNvPr>
          <p:cNvGraphicFramePr/>
          <p:nvPr>
            <p:extLst>
              <p:ext uri="{D42A27DB-BD31-4B8C-83A1-F6EECF244321}">
                <p14:modId xmlns:p14="http://schemas.microsoft.com/office/powerpoint/2010/main" val="3625355998"/>
              </p:ext>
            </p:extLst>
          </p:nvPr>
        </p:nvGraphicFramePr>
        <p:xfrm>
          <a:off x="607142" y="1270001"/>
          <a:ext cx="10014688" cy="5308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C1507DF4-E402-45C3-A56F-7020987145AB}"/>
              </a:ext>
            </a:extLst>
          </p:cNvPr>
          <p:cNvGraphicFramePr>
            <a:graphicFrameLocks noGrp="1"/>
          </p:cNvGraphicFramePr>
          <p:nvPr>
            <p:extLst>
              <p:ext uri="{D42A27DB-BD31-4B8C-83A1-F6EECF244321}">
                <p14:modId xmlns:p14="http://schemas.microsoft.com/office/powerpoint/2010/main" val="2548324186"/>
              </p:ext>
            </p:extLst>
          </p:nvPr>
        </p:nvGraphicFramePr>
        <p:xfrm>
          <a:off x="178419" y="1894788"/>
          <a:ext cx="3471026" cy="4275129"/>
        </p:xfrm>
        <a:graphic>
          <a:graphicData uri="http://schemas.openxmlformats.org/drawingml/2006/table">
            <a:tbl>
              <a:tblPr firstRow="1" bandRow="1">
                <a:tableStyleId>{2D5ABB26-0587-4C30-8999-92F81FD0307C}</a:tableStyleId>
              </a:tblPr>
              <a:tblGrid>
                <a:gridCol w="3471026">
                  <a:extLst>
                    <a:ext uri="{9D8B030D-6E8A-4147-A177-3AD203B41FA5}">
                      <a16:colId xmlns:a16="http://schemas.microsoft.com/office/drawing/2014/main" val="4055745296"/>
                    </a:ext>
                  </a:extLst>
                </a:gridCol>
              </a:tblGrid>
              <a:tr h="482592">
                <a:tc>
                  <a:txBody>
                    <a:bodyPr/>
                    <a:lstStyle/>
                    <a:p>
                      <a:pPr algn="r" fontAlgn="ctr"/>
                      <a:r>
                        <a:rPr lang="en-NZ" sz="1100" u="none" strike="noStrike" dirty="0">
                          <a:effectLst/>
                        </a:rPr>
                        <a:t>Did you know dirty items can’t be recycled? Only 25% of us keep all our recycling clean. Empty it, rinse it, recycle it</a:t>
                      </a:r>
                      <a:endParaRPr lang="en-NZ" sz="11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668861268"/>
                  </a:ext>
                </a:extLst>
              </a:tr>
              <a:tr h="486677">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NZ" sz="1100" b="0" i="0" u="none" strike="noStrike" kern="1200" cap="none" spc="0" normalizeH="0" baseline="0" noProof="0" dirty="0">
                          <a:ln>
                            <a:noFill/>
                          </a:ln>
                          <a:solidFill>
                            <a:prstClr val="black"/>
                          </a:solidFill>
                          <a:effectLst/>
                          <a:uLnTx/>
                          <a:uFillTx/>
                          <a:latin typeface="+mn-lt"/>
                          <a:ea typeface="+mn-ea"/>
                          <a:cs typeface="+mn-cs"/>
                        </a:rPr>
                        <a:t>There’s no recycling fairy. Real people handle your dirty recycling. Rinse your containers before recycling</a:t>
                      </a:r>
                      <a:endParaRPr kumimoji="0" lang="en-NZ"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tc>
                <a:extLst>
                  <a:ext uri="{0D108BD9-81ED-4DB2-BD59-A6C34878D82A}">
                    <a16:rowId xmlns:a16="http://schemas.microsoft.com/office/drawing/2014/main" val="4081651683"/>
                  </a:ext>
                </a:extLst>
              </a:tr>
              <a:tr h="648902">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NZ" sz="1100" u="none" strike="noStrike" dirty="0">
                          <a:effectLst/>
                        </a:rPr>
                        <a:t>When we recycle, we’re getting it right 85% of the time.  Know what to throw and help us reach 100%</a:t>
                      </a:r>
                      <a:endParaRPr lang="en-NZ" sz="11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148388478"/>
                  </a:ext>
                </a:extLst>
              </a:tr>
              <a:tr h="482592">
                <a:tc>
                  <a:txBody>
                    <a:bodyPr/>
                    <a:lstStyle/>
                    <a:p>
                      <a:pPr algn="r" fontAlgn="ctr"/>
                      <a:r>
                        <a:rPr lang="en-NZ" sz="1100" u="none" strike="noStrike" dirty="0">
                          <a:effectLst/>
                        </a:rPr>
                        <a:t>Small items like bread tags and straws can’t be recycled. If it fits in your fist, bin it</a:t>
                      </a:r>
                      <a:endParaRPr lang="en-NZ" sz="11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329661716"/>
                  </a:ext>
                </a:extLst>
              </a:tr>
              <a:tr h="521436">
                <a:tc>
                  <a:txBody>
                    <a:bodyPr/>
                    <a:lstStyle/>
                    <a:p>
                      <a:pPr algn="r" fontAlgn="ctr"/>
                      <a:r>
                        <a:rPr lang="en-NZ" sz="1100" u="none" strike="noStrike" dirty="0">
                          <a:effectLst/>
                        </a:rPr>
                        <a:t>Wherever you are in NZ, there are six things every council recycles. Always recycle soft drink bottles, milk bottles, glass jars, glass bottles, aluminium cans and tin cans</a:t>
                      </a:r>
                      <a:endParaRPr lang="en-NZ" sz="11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413533018"/>
                  </a:ext>
                </a:extLst>
              </a:tr>
              <a:tr h="648902">
                <a:tc>
                  <a:txBody>
                    <a:bodyPr/>
                    <a:lstStyle/>
                    <a:p>
                      <a:pPr algn="r" fontAlgn="ctr"/>
                      <a:r>
                        <a:rPr lang="en-NZ" sz="1100" u="none" strike="noStrike" dirty="0">
                          <a:effectLst/>
                        </a:rPr>
                        <a:t>Most of us are doing a great job of recycling but here are the top three things we are putting in the wrong bin. Paper cups, tissues and juice cartons belong in the rubbish</a:t>
                      </a:r>
                      <a:endParaRPr lang="en-NZ" sz="11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197671219"/>
                  </a:ext>
                </a:extLst>
              </a:tr>
              <a:tr h="482592">
                <a:tc>
                  <a:txBody>
                    <a:bodyPr/>
                    <a:lstStyle/>
                    <a:p>
                      <a:pPr algn="r" fontAlgn="ctr"/>
                      <a:r>
                        <a:rPr lang="en-NZ" sz="1100" u="none" strike="noStrike" dirty="0">
                          <a:effectLst/>
                        </a:rPr>
                        <a:t>Recycled right = recycling. Recycled wrong = rubbish. If it’s dirty, tiny or soft plastic it can’t be recycled at kerbside</a:t>
                      </a:r>
                      <a:endParaRPr lang="en-NZ" sz="11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721426578"/>
                  </a:ext>
                </a:extLst>
              </a:tr>
              <a:tr h="521436">
                <a:tc>
                  <a:txBody>
                    <a:bodyPr/>
                    <a:lstStyle/>
                    <a:p>
                      <a:pPr algn="r" fontAlgn="ctr"/>
                      <a:r>
                        <a:rPr lang="en-NZ" sz="1100" u="none" strike="noStrike" dirty="0">
                          <a:effectLst/>
                        </a:rPr>
                        <a:t>Recycle like the superhero your kids want you to be. Take the lid off and rinse before you recycle</a:t>
                      </a:r>
                      <a:endParaRPr lang="en-NZ" sz="11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882513133"/>
                  </a:ext>
                </a:extLst>
              </a:tr>
            </a:tbl>
          </a:graphicData>
        </a:graphic>
      </p:graphicFrame>
      <p:graphicFrame>
        <p:nvGraphicFramePr>
          <p:cNvPr id="7" name="Table 6">
            <a:extLst>
              <a:ext uri="{FF2B5EF4-FFF2-40B4-BE49-F238E27FC236}">
                <a16:creationId xmlns:a16="http://schemas.microsoft.com/office/drawing/2014/main" id="{B2ABA515-038A-4F46-A212-A162AA6D1D23}"/>
              </a:ext>
            </a:extLst>
          </p:cNvPr>
          <p:cNvGraphicFramePr>
            <a:graphicFrameLocks noGrp="1"/>
          </p:cNvGraphicFramePr>
          <p:nvPr>
            <p:extLst>
              <p:ext uri="{D42A27DB-BD31-4B8C-83A1-F6EECF244321}">
                <p14:modId xmlns:p14="http://schemas.microsoft.com/office/powerpoint/2010/main" val="2051274372"/>
              </p:ext>
            </p:extLst>
          </p:nvPr>
        </p:nvGraphicFramePr>
        <p:xfrm>
          <a:off x="10912231" y="1968498"/>
          <a:ext cx="467042" cy="4279904"/>
        </p:xfrm>
        <a:graphic>
          <a:graphicData uri="http://schemas.openxmlformats.org/drawingml/2006/table">
            <a:tbl>
              <a:tblPr firstRow="1" bandRow="1">
                <a:tableStyleId>{2D5ABB26-0587-4C30-8999-92F81FD0307C}</a:tableStyleId>
              </a:tblPr>
              <a:tblGrid>
                <a:gridCol w="467042">
                  <a:extLst>
                    <a:ext uri="{9D8B030D-6E8A-4147-A177-3AD203B41FA5}">
                      <a16:colId xmlns:a16="http://schemas.microsoft.com/office/drawing/2014/main" val="4055745296"/>
                    </a:ext>
                  </a:extLst>
                </a:gridCol>
              </a:tblGrid>
              <a:tr h="534988">
                <a:tc>
                  <a:txBody>
                    <a:bodyPr/>
                    <a:lstStyle/>
                    <a:p>
                      <a:pPr algn="ctr"/>
                      <a:r>
                        <a:rPr lang="en-NZ" dirty="0"/>
                        <a:t>35</a:t>
                      </a:r>
                    </a:p>
                  </a:txBody>
                  <a:tcPr/>
                </a:tc>
                <a:extLst>
                  <a:ext uri="{0D108BD9-81ED-4DB2-BD59-A6C34878D82A}">
                    <a16:rowId xmlns:a16="http://schemas.microsoft.com/office/drawing/2014/main" val="2668861268"/>
                  </a:ext>
                </a:extLst>
              </a:tr>
              <a:tr h="534988">
                <a:tc>
                  <a:txBody>
                    <a:bodyPr/>
                    <a:lstStyle/>
                    <a:p>
                      <a:pPr algn="ctr"/>
                      <a:r>
                        <a:rPr lang="en-NZ" dirty="0"/>
                        <a:t>38</a:t>
                      </a:r>
                    </a:p>
                  </a:txBody>
                  <a:tcPr/>
                </a:tc>
                <a:extLst>
                  <a:ext uri="{0D108BD9-81ED-4DB2-BD59-A6C34878D82A}">
                    <a16:rowId xmlns:a16="http://schemas.microsoft.com/office/drawing/2014/main" val="4081651683"/>
                  </a:ext>
                </a:extLst>
              </a:tr>
              <a:tr h="534988">
                <a:tc>
                  <a:txBody>
                    <a:bodyPr/>
                    <a:lstStyle/>
                    <a:p>
                      <a:pPr algn="ctr"/>
                      <a:r>
                        <a:rPr lang="en-NZ" dirty="0"/>
                        <a:t>33</a:t>
                      </a:r>
                    </a:p>
                  </a:txBody>
                  <a:tcPr/>
                </a:tc>
                <a:extLst>
                  <a:ext uri="{0D108BD9-81ED-4DB2-BD59-A6C34878D82A}">
                    <a16:rowId xmlns:a16="http://schemas.microsoft.com/office/drawing/2014/main" val="4148388478"/>
                  </a:ext>
                </a:extLst>
              </a:tr>
              <a:tr h="534988">
                <a:tc>
                  <a:txBody>
                    <a:bodyPr/>
                    <a:lstStyle/>
                    <a:p>
                      <a:pPr algn="ctr"/>
                      <a:r>
                        <a:rPr lang="en-NZ" dirty="0"/>
                        <a:t>31</a:t>
                      </a:r>
                    </a:p>
                  </a:txBody>
                  <a:tcPr/>
                </a:tc>
                <a:extLst>
                  <a:ext uri="{0D108BD9-81ED-4DB2-BD59-A6C34878D82A}">
                    <a16:rowId xmlns:a16="http://schemas.microsoft.com/office/drawing/2014/main" val="2329661716"/>
                  </a:ext>
                </a:extLst>
              </a:tr>
              <a:tr h="534988">
                <a:tc>
                  <a:txBody>
                    <a:bodyPr/>
                    <a:lstStyle/>
                    <a:p>
                      <a:pPr algn="ctr"/>
                      <a:r>
                        <a:rPr lang="en-NZ" dirty="0"/>
                        <a:t>34</a:t>
                      </a:r>
                    </a:p>
                  </a:txBody>
                  <a:tcPr/>
                </a:tc>
                <a:extLst>
                  <a:ext uri="{0D108BD9-81ED-4DB2-BD59-A6C34878D82A}">
                    <a16:rowId xmlns:a16="http://schemas.microsoft.com/office/drawing/2014/main" val="563682821"/>
                  </a:ext>
                </a:extLst>
              </a:tr>
              <a:tr h="534988">
                <a:tc>
                  <a:txBody>
                    <a:bodyPr/>
                    <a:lstStyle/>
                    <a:p>
                      <a:pPr algn="ctr"/>
                      <a:r>
                        <a:rPr lang="en-NZ" dirty="0"/>
                        <a:t>29</a:t>
                      </a:r>
                    </a:p>
                  </a:txBody>
                  <a:tcPr/>
                </a:tc>
                <a:extLst>
                  <a:ext uri="{0D108BD9-81ED-4DB2-BD59-A6C34878D82A}">
                    <a16:rowId xmlns:a16="http://schemas.microsoft.com/office/drawing/2014/main" val="1125245234"/>
                  </a:ext>
                </a:extLst>
              </a:tr>
              <a:tr h="534988">
                <a:tc>
                  <a:txBody>
                    <a:bodyPr/>
                    <a:lstStyle/>
                    <a:p>
                      <a:pPr algn="ctr"/>
                      <a:r>
                        <a:rPr lang="en-NZ" dirty="0"/>
                        <a:t>26</a:t>
                      </a:r>
                    </a:p>
                  </a:txBody>
                  <a:tcPr/>
                </a:tc>
                <a:extLst>
                  <a:ext uri="{0D108BD9-81ED-4DB2-BD59-A6C34878D82A}">
                    <a16:rowId xmlns:a16="http://schemas.microsoft.com/office/drawing/2014/main" val="2950890302"/>
                  </a:ext>
                </a:extLst>
              </a:tr>
              <a:tr h="534988">
                <a:tc>
                  <a:txBody>
                    <a:bodyPr/>
                    <a:lstStyle/>
                    <a:p>
                      <a:pPr algn="ctr"/>
                      <a:r>
                        <a:rPr lang="en-NZ" dirty="0"/>
                        <a:t>29</a:t>
                      </a:r>
                    </a:p>
                  </a:txBody>
                  <a:tcPr/>
                </a:tc>
                <a:extLst>
                  <a:ext uri="{0D108BD9-81ED-4DB2-BD59-A6C34878D82A}">
                    <a16:rowId xmlns:a16="http://schemas.microsoft.com/office/drawing/2014/main" val="1113886123"/>
                  </a:ext>
                </a:extLst>
              </a:tr>
            </a:tbl>
          </a:graphicData>
        </a:graphic>
      </p:graphicFrame>
      <p:sp>
        <p:nvSpPr>
          <p:cNvPr id="9" name="TextBox 8">
            <a:extLst>
              <a:ext uri="{FF2B5EF4-FFF2-40B4-BE49-F238E27FC236}">
                <a16:creationId xmlns:a16="http://schemas.microsoft.com/office/drawing/2014/main" id="{6DCD025C-E6A0-42BF-BAD6-615890BDFF08}"/>
              </a:ext>
            </a:extLst>
          </p:cNvPr>
          <p:cNvSpPr txBox="1"/>
          <p:nvPr/>
        </p:nvSpPr>
        <p:spPr>
          <a:xfrm>
            <a:off x="10335366" y="1553002"/>
            <a:ext cx="1631212" cy="415498"/>
          </a:xfrm>
          <a:prstGeom prst="rect">
            <a:avLst/>
          </a:prstGeom>
          <a:noFill/>
        </p:spPr>
        <p:txBody>
          <a:bodyPr wrap="square" rtlCol="0">
            <a:spAutoFit/>
          </a:bodyPr>
          <a:lstStyle/>
          <a:p>
            <a:pPr algn="ctr"/>
            <a:r>
              <a:rPr lang="en-NZ" sz="1050" b="1" dirty="0"/>
              <a:t>% New Zealand </a:t>
            </a:r>
          </a:p>
          <a:p>
            <a:pPr algn="ctr"/>
            <a:r>
              <a:rPr lang="en-NZ" sz="1050" b="1" i="1" dirty="0"/>
              <a:t>(9 to 10 out of 10)</a:t>
            </a:r>
          </a:p>
        </p:txBody>
      </p:sp>
      <p:sp>
        <p:nvSpPr>
          <p:cNvPr id="3" name="Rectangle 2">
            <a:extLst>
              <a:ext uri="{FF2B5EF4-FFF2-40B4-BE49-F238E27FC236}">
                <a16:creationId xmlns:a16="http://schemas.microsoft.com/office/drawing/2014/main" id="{8202928F-B452-4ACA-8C43-96B8C08F5D4F}"/>
              </a:ext>
            </a:extLst>
          </p:cNvPr>
          <p:cNvSpPr/>
          <p:nvPr/>
        </p:nvSpPr>
        <p:spPr>
          <a:xfrm>
            <a:off x="10510887" y="1553002"/>
            <a:ext cx="1300899" cy="4544582"/>
          </a:xfrm>
          <a:prstGeom prst="rect">
            <a:avLst/>
          </a:prstGeom>
          <a:noFill/>
          <a:ln w="28575">
            <a:solidFill>
              <a:srgbClr val="1CB3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0" name="Group 9">
            <a:extLst>
              <a:ext uri="{FF2B5EF4-FFF2-40B4-BE49-F238E27FC236}">
                <a16:creationId xmlns:a16="http://schemas.microsoft.com/office/drawing/2014/main" id="{EDDA83A9-D7C5-463D-8EA7-B1CE6342364D}"/>
              </a:ext>
            </a:extLst>
          </p:cNvPr>
          <p:cNvGrpSpPr/>
          <p:nvPr/>
        </p:nvGrpSpPr>
        <p:grpSpPr>
          <a:xfrm>
            <a:off x="6096000" y="6507612"/>
            <a:ext cx="4065953" cy="276999"/>
            <a:chOff x="6816170" y="6470673"/>
            <a:chExt cx="4065953" cy="276999"/>
          </a:xfrm>
        </p:grpSpPr>
        <p:sp>
          <p:nvSpPr>
            <p:cNvPr id="11" name="Isosceles Triangle 10">
              <a:extLst>
                <a:ext uri="{FF2B5EF4-FFF2-40B4-BE49-F238E27FC236}">
                  <a16:creationId xmlns:a16="http://schemas.microsoft.com/office/drawing/2014/main" id="{1BBD03C5-FE8A-43D3-A544-715A3CC17806}"/>
                </a:ext>
              </a:extLst>
            </p:cNvPr>
            <p:cNvSpPr/>
            <p:nvPr/>
          </p:nvSpPr>
          <p:spPr>
            <a:xfrm>
              <a:off x="6816170" y="6547413"/>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2" name="Isosceles Triangle 11">
              <a:extLst>
                <a:ext uri="{FF2B5EF4-FFF2-40B4-BE49-F238E27FC236}">
                  <a16:creationId xmlns:a16="http://schemas.microsoft.com/office/drawing/2014/main" id="{F5CFEF75-5C0E-495C-AAD2-EA423E2A3E5E}"/>
                </a:ext>
              </a:extLst>
            </p:cNvPr>
            <p:cNvSpPr/>
            <p:nvPr/>
          </p:nvSpPr>
          <p:spPr>
            <a:xfrm rot="10800000">
              <a:off x="6933281" y="6549633"/>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TextBox 12">
              <a:extLst>
                <a:ext uri="{FF2B5EF4-FFF2-40B4-BE49-F238E27FC236}">
                  <a16:creationId xmlns:a16="http://schemas.microsoft.com/office/drawing/2014/main" id="{E42DAFA0-5017-416A-9C36-97909B55D103}"/>
                </a:ext>
              </a:extLst>
            </p:cNvPr>
            <p:cNvSpPr txBox="1"/>
            <p:nvPr/>
          </p:nvSpPr>
          <p:spPr>
            <a:xfrm>
              <a:off x="7074028" y="6470673"/>
              <a:ext cx="3808095" cy="276999"/>
            </a:xfrm>
            <a:prstGeom prst="rect">
              <a:avLst/>
            </a:prstGeom>
            <a:noFill/>
          </p:spPr>
          <p:txBody>
            <a:bodyPr wrap="square" rtlCol="0">
              <a:spAutoFit/>
            </a:bodyPr>
            <a:lstStyle/>
            <a:p>
              <a:r>
                <a:rPr lang="en-NZ" sz="1200" dirty="0"/>
                <a:t>Significantly higher / lower than New Zealand average</a:t>
              </a:r>
            </a:p>
          </p:txBody>
        </p:sp>
      </p:grpSp>
      <p:sp>
        <p:nvSpPr>
          <p:cNvPr id="14" name="Isosceles Triangle 13">
            <a:extLst>
              <a:ext uri="{FF2B5EF4-FFF2-40B4-BE49-F238E27FC236}">
                <a16:creationId xmlns:a16="http://schemas.microsoft.com/office/drawing/2014/main" id="{9786FEFA-DD46-4890-A0EA-59A0FA813F63}"/>
              </a:ext>
            </a:extLst>
          </p:cNvPr>
          <p:cNvSpPr/>
          <p:nvPr/>
        </p:nvSpPr>
        <p:spPr>
          <a:xfrm rot="10800000">
            <a:off x="9666119" y="4214847"/>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Isosceles Triangle 14">
            <a:extLst>
              <a:ext uri="{FF2B5EF4-FFF2-40B4-BE49-F238E27FC236}">
                <a16:creationId xmlns:a16="http://schemas.microsoft.com/office/drawing/2014/main" id="{CC4E7E88-2682-4D8A-BF9C-3F34EF3D704F}"/>
              </a:ext>
            </a:extLst>
          </p:cNvPr>
          <p:cNvSpPr/>
          <p:nvPr/>
        </p:nvSpPr>
        <p:spPr>
          <a:xfrm rot="10800000">
            <a:off x="9825917" y="5815047"/>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210247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584728-D159-47C1-A3E9-84E10D724D93}"/>
              </a:ext>
            </a:extLst>
          </p:cNvPr>
          <p:cNvSpPr/>
          <p:nvPr/>
        </p:nvSpPr>
        <p:spPr>
          <a:xfrm>
            <a:off x="0" y="1309114"/>
            <a:ext cx="12192000" cy="55488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7" name="Rectangle 36">
            <a:extLst>
              <a:ext uri="{FF2B5EF4-FFF2-40B4-BE49-F238E27FC236}">
                <a16:creationId xmlns:a16="http://schemas.microsoft.com/office/drawing/2014/main" id="{573C0A21-FC55-4BDF-8B68-48D3CD03D7D0}"/>
              </a:ext>
            </a:extLst>
          </p:cNvPr>
          <p:cNvSpPr/>
          <p:nvPr/>
        </p:nvSpPr>
        <p:spPr>
          <a:xfrm>
            <a:off x="103159" y="1309115"/>
            <a:ext cx="1646321" cy="5510783"/>
          </a:xfrm>
          <a:prstGeom prst="rect">
            <a:avLst/>
          </a:prstGeom>
          <a:solidFill>
            <a:srgbClr val="F2F2F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5" name="Rectangle 44">
            <a:extLst>
              <a:ext uri="{FF2B5EF4-FFF2-40B4-BE49-F238E27FC236}">
                <a16:creationId xmlns:a16="http://schemas.microsoft.com/office/drawing/2014/main" id="{1BB932D5-3D75-426A-A4A1-ECFC6A50D4AE}"/>
              </a:ext>
            </a:extLst>
          </p:cNvPr>
          <p:cNvSpPr/>
          <p:nvPr/>
        </p:nvSpPr>
        <p:spPr>
          <a:xfrm>
            <a:off x="10440809" y="1309113"/>
            <a:ext cx="1654839" cy="5510785"/>
          </a:xfrm>
          <a:prstGeom prst="rect">
            <a:avLst/>
          </a:prstGeom>
          <a:solidFill>
            <a:srgbClr val="F2F2F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2" name="Rectangle 71">
            <a:extLst>
              <a:ext uri="{FF2B5EF4-FFF2-40B4-BE49-F238E27FC236}">
                <a16:creationId xmlns:a16="http://schemas.microsoft.com/office/drawing/2014/main" id="{C30B3B5A-A99D-4935-8884-2A36F8645A64}"/>
              </a:ext>
            </a:extLst>
          </p:cNvPr>
          <p:cNvSpPr/>
          <p:nvPr/>
        </p:nvSpPr>
        <p:spPr>
          <a:xfrm>
            <a:off x="1883313" y="1309115"/>
            <a:ext cx="2096384" cy="5510784"/>
          </a:xfrm>
          <a:prstGeom prst="rect">
            <a:avLst/>
          </a:prstGeom>
          <a:solidFill>
            <a:srgbClr val="F2F2F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3" name="Rectangle 72">
            <a:extLst>
              <a:ext uri="{FF2B5EF4-FFF2-40B4-BE49-F238E27FC236}">
                <a16:creationId xmlns:a16="http://schemas.microsoft.com/office/drawing/2014/main" id="{BAB8C742-592C-4E1E-B536-88BDC70DF059}"/>
              </a:ext>
            </a:extLst>
          </p:cNvPr>
          <p:cNvSpPr/>
          <p:nvPr/>
        </p:nvSpPr>
        <p:spPr>
          <a:xfrm>
            <a:off x="4102529" y="1309116"/>
            <a:ext cx="4105004" cy="3844684"/>
          </a:xfrm>
          <a:prstGeom prst="rect">
            <a:avLst/>
          </a:prstGeom>
          <a:solidFill>
            <a:srgbClr val="F2F2F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4" name="Rectangle 73">
            <a:extLst>
              <a:ext uri="{FF2B5EF4-FFF2-40B4-BE49-F238E27FC236}">
                <a16:creationId xmlns:a16="http://schemas.microsoft.com/office/drawing/2014/main" id="{30BCE7E3-2DCB-4C22-8FFF-310ADDD07433}"/>
              </a:ext>
            </a:extLst>
          </p:cNvPr>
          <p:cNvSpPr/>
          <p:nvPr/>
        </p:nvSpPr>
        <p:spPr>
          <a:xfrm>
            <a:off x="4102530" y="5266489"/>
            <a:ext cx="4095500" cy="1553411"/>
          </a:xfrm>
          <a:prstGeom prst="rect">
            <a:avLst/>
          </a:prstGeom>
          <a:solidFill>
            <a:srgbClr val="F2F2F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5" name="Rectangle 74">
            <a:extLst>
              <a:ext uri="{FF2B5EF4-FFF2-40B4-BE49-F238E27FC236}">
                <a16:creationId xmlns:a16="http://schemas.microsoft.com/office/drawing/2014/main" id="{C01774B5-9E97-4782-A750-42AE330E9A2A}"/>
              </a:ext>
            </a:extLst>
          </p:cNvPr>
          <p:cNvSpPr/>
          <p:nvPr/>
        </p:nvSpPr>
        <p:spPr>
          <a:xfrm>
            <a:off x="8334360" y="1309115"/>
            <a:ext cx="1977968" cy="5510783"/>
          </a:xfrm>
          <a:prstGeom prst="rect">
            <a:avLst/>
          </a:prstGeom>
          <a:solidFill>
            <a:srgbClr val="F2F2F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itle 1">
            <a:extLst>
              <a:ext uri="{FF2B5EF4-FFF2-40B4-BE49-F238E27FC236}">
                <a16:creationId xmlns:a16="http://schemas.microsoft.com/office/drawing/2014/main" id="{EA4A2643-C2B0-4477-AED6-99C00BD182F7}"/>
              </a:ext>
            </a:extLst>
          </p:cNvPr>
          <p:cNvSpPr>
            <a:spLocks noGrp="1"/>
          </p:cNvSpPr>
          <p:nvPr>
            <p:ph type="title"/>
          </p:nvPr>
        </p:nvSpPr>
        <p:spPr/>
        <p:txBody>
          <a:bodyPr/>
          <a:lstStyle/>
          <a:p>
            <a:r>
              <a:rPr lang="en-NZ" dirty="0"/>
              <a:t>Summary insights</a:t>
            </a:r>
          </a:p>
        </p:txBody>
      </p:sp>
      <p:sp>
        <p:nvSpPr>
          <p:cNvPr id="42" name="Rectangle 41">
            <a:extLst>
              <a:ext uri="{FF2B5EF4-FFF2-40B4-BE49-F238E27FC236}">
                <a16:creationId xmlns:a16="http://schemas.microsoft.com/office/drawing/2014/main" id="{430D5E77-8642-43F5-945E-2ECAC134D870}"/>
              </a:ext>
            </a:extLst>
          </p:cNvPr>
          <p:cNvSpPr/>
          <p:nvPr/>
        </p:nvSpPr>
        <p:spPr>
          <a:xfrm>
            <a:off x="54922" y="1413026"/>
            <a:ext cx="1760238" cy="646331"/>
          </a:xfrm>
          <a:prstGeom prst="rect">
            <a:avLst/>
          </a:prstGeom>
        </p:spPr>
        <p:txBody>
          <a:bodyPr wrap="square">
            <a:spAutoFit/>
          </a:bodyPr>
          <a:lstStyle/>
          <a:p>
            <a:pPr lvl="0" algn="ctr"/>
            <a:r>
              <a:rPr lang="en-NZ" sz="1200" b="1" dirty="0">
                <a:solidFill>
                  <a:srgbClr val="1CB3BC"/>
                </a:solidFill>
                <a:latin typeface="Arial" panose="020B0604020202020204" pitchFamily="34" charset="0"/>
                <a:cs typeface="Arial" panose="020B0604020202020204" pitchFamily="34" charset="0"/>
              </a:rPr>
              <a:t>COMMITMENT TO RECYCLING CORRECTLY</a:t>
            </a:r>
          </a:p>
        </p:txBody>
      </p:sp>
      <p:sp>
        <p:nvSpPr>
          <p:cNvPr id="21" name="Rectangle 20">
            <a:extLst>
              <a:ext uri="{FF2B5EF4-FFF2-40B4-BE49-F238E27FC236}">
                <a16:creationId xmlns:a16="http://schemas.microsoft.com/office/drawing/2014/main" id="{DCB5197B-43CA-4E8A-BE83-8E357B4AA39E}"/>
              </a:ext>
            </a:extLst>
          </p:cNvPr>
          <p:cNvSpPr/>
          <p:nvPr/>
        </p:nvSpPr>
        <p:spPr>
          <a:xfrm>
            <a:off x="145453" y="2067284"/>
            <a:ext cx="1604027" cy="3565079"/>
          </a:xfrm>
          <a:prstGeom prst="rect">
            <a:avLst/>
          </a:prstGeom>
        </p:spPr>
        <p:txBody>
          <a:bodyPr wrap="square">
            <a:spAutoFit/>
          </a:bodyPr>
          <a:lstStyle/>
          <a:p>
            <a:pPr lvl="0" algn="ctr">
              <a:spcBef>
                <a:spcPts val="1000"/>
              </a:spcBef>
              <a:defRPr/>
            </a:pPr>
            <a:r>
              <a:rPr lang="en-NZ" sz="1100" dirty="0">
                <a:solidFill>
                  <a:schemeClr val="tx1">
                    <a:lumMod val="85000"/>
                    <a:lumOff val="15000"/>
                  </a:schemeClr>
                </a:solidFill>
              </a:rPr>
              <a:t>We segmented respondents on their commitment to recycling correctly (i.e. perfectly sorting and preparing their materials). While nearly everyone says that they recycle, only 23% are committed to doing it correctly.</a:t>
            </a:r>
          </a:p>
          <a:p>
            <a:pPr lvl="0" algn="ctr">
              <a:spcBef>
                <a:spcPts val="1000"/>
              </a:spcBef>
              <a:defRPr/>
            </a:pPr>
            <a:r>
              <a:rPr lang="en-NZ" sz="1100" dirty="0">
                <a:solidFill>
                  <a:schemeClr val="tx1">
                    <a:lumMod val="85000"/>
                    <a:lumOff val="15000"/>
                  </a:schemeClr>
                </a:solidFill>
              </a:rPr>
              <a:t>64% are in the ‘middle’ two segments in terms of their commitment.</a:t>
            </a:r>
          </a:p>
          <a:p>
            <a:pPr lvl="0" algn="ctr">
              <a:spcBef>
                <a:spcPts val="1000"/>
              </a:spcBef>
              <a:defRPr/>
            </a:pPr>
            <a:r>
              <a:rPr lang="en-NZ" sz="1100" dirty="0">
                <a:solidFill>
                  <a:schemeClr val="tx1">
                    <a:lumMod val="85000"/>
                    <a:lumOff val="15000"/>
                  </a:schemeClr>
                </a:solidFill>
              </a:rPr>
              <a:t>This means that most think recycling is the right thing to do, but are not committed enough to consistently engage in correct behaviours.</a:t>
            </a:r>
          </a:p>
        </p:txBody>
      </p:sp>
      <p:cxnSp>
        <p:nvCxnSpPr>
          <p:cNvPr id="46" name="Straight Connector 45">
            <a:extLst>
              <a:ext uri="{FF2B5EF4-FFF2-40B4-BE49-F238E27FC236}">
                <a16:creationId xmlns:a16="http://schemas.microsoft.com/office/drawing/2014/main" id="{1E5EFEF0-3783-41A5-A06C-A68B24C3FC4B}"/>
              </a:ext>
            </a:extLst>
          </p:cNvPr>
          <p:cNvCxnSpPr/>
          <p:nvPr/>
        </p:nvCxnSpPr>
        <p:spPr>
          <a:xfrm>
            <a:off x="259154" y="2000223"/>
            <a:ext cx="1329357" cy="0"/>
          </a:xfrm>
          <a:prstGeom prst="line">
            <a:avLst/>
          </a:prstGeom>
          <a:ln>
            <a:solidFill>
              <a:srgbClr val="1CB3BC"/>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86891EE9-A6E5-4FE0-80AA-F4B6369A98B1}"/>
              </a:ext>
            </a:extLst>
          </p:cNvPr>
          <p:cNvSpPr/>
          <p:nvPr/>
        </p:nvSpPr>
        <p:spPr>
          <a:xfrm>
            <a:off x="2065213" y="1413026"/>
            <a:ext cx="1760238" cy="461665"/>
          </a:xfrm>
          <a:prstGeom prst="rect">
            <a:avLst/>
          </a:prstGeom>
        </p:spPr>
        <p:txBody>
          <a:bodyPr wrap="square">
            <a:spAutoFit/>
          </a:bodyPr>
          <a:lstStyle/>
          <a:p>
            <a:pPr lvl="0" algn="ctr"/>
            <a:r>
              <a:rPr lang="en-NZ" sz="1200" b="1" dirty="0">
                <a:solidFill>
                  <a:srgbClr val="1CB3BC"/>
                </a:solidFill>
                <a:latin typeface="Arial" panose="020B0604020202020204" pitchFamily="34" charset="0"/>
                <a:cs typeface="Arial" panose="020B0604020202020204" pitchFamily="34" charset="0"/>
              </a:rPr>
              <a:t> KEY INFLUENCES ON COMMITMENT</a:t>
            </a:r>
          </a:p>
        </p:txBody>
      </p:sp>
      <p:sp>
        <p:nvSpPr>
          <p:cNvPr id="52" name="Rectangle 51">
            <a:extLst>
              <a:ext uri="{FF2B5EF4-FFF2-40B4-BE49-F238E27FC236}">
                <a16:creationId xmlns:a16="http://schemas.microsoft.com/office/drawing/2014/main" id="{C3F32008-C9E7-4630-AAD1-6B3F5B040FAE}"/>
              </a:ext>
            </a:extLst>
          </p:cNvPr>
          <p:cNvSpPr/>
          <p:nvPr/>
        </p:nvSpPr>
        <p:spPr>
          <a:xfrm>
            <a:off x="1883312" y="2056616"/>
            <a:ext cx="2098215" cy="4242187"/>
          </a:xfrm>
          <a:prstGeom prst="rect">
            <a:avLst/>
          </a:prstGeom>
        </p:spPr>
        <p:txBody>
          <a:bodyPr wrap="square">
            <a:spAutoFit/>
          </a:bodyPr>
          <a:lstStyle/>
          <a:p>
            <a:pPr lvl="0" algn="ctr">
              <a:spcBef>
                <a:spcPts val="1000"/>
              </a:spcBef>
              <a:defRPr/>
            </a:pPr>
            <a:r>
              <a:rPr lang="en-NZ" sz="1100" dirty="0">
                <a:solidFill>
                  <a:schemeClr val="tx1">
                    <a:lumMod val="85000"/>
                    <a:lumOff val="15000"/>
                  </a:schemeClr>
                </a:solidFill>
              </a:rPr>
              <a:t>The biggest positive influences on commitment to recycling correctly are the perception that recycling is easy, and the belief that it is worth taking the time to recycle right.</a:t>
            </a:r>
          </a:p>
          <a:p>
            <a:pPr lvl="0" algn="ctr">
              <a:spcBef>
                <a:spcPts val="1000"/>
              </a:spcBef>
              <a:defRPr/>
            </a:pPr>
            <a:r>
              <a:rPr lang="en-NZ" sz="1100" dirty="0">
                <a:solidFill>
                  <a:schemeClr val="tx1">
                    <a:lumMod val="85000"/>
                    <a:lumOff val="15000"/>
                  </a:schemeClr>
                </a:solidFill>
              </a:rPr>
              <a:t>Just over half of Wellington City respondents find recycling easy, so there is scope to shift this perception. This is where we would suggest greatest effort needs to be made to change attitudes, in addition to making the system itself as easy as possible. </a:t>
            </a:r>
          </a:p>
          <a:p>
            <a:pPr lvl="0" algn="ctr">
              <a:spcBef>
                <a:spcPts val="1000"/>
              </a:spcBef>
              <a:defRPr/>
            </a:pPr>
            <a:r>
              <a:rPr lang="en-NZ" sz="1100" dirty="0">
                <a:solidFill>
                  <a:schemeClr val="tx1">
                    <a:lumMod val="85000"/>
                    <a:lumOff val="15000"/>
                  </a:schemeClr>
                </a:solidFill>
              </a:rPr>
              <a:t>Secondary areas of focus include challenging the ideas that items are rinsed for us, and that it’s OK to put a few incorrect items into the recycling because it will be ‘sorted.’ Challenging these beliefs will increase personal accountability for recycling.</a:t>
            </a:r>
          </a:p>
        </p:txBody>
      </p:sp>
      <p:cxnSp>
        <p:nvCxnSpPr>
          <p:cNvPr id="53" name="Straight Connector 52">
            <a:extLst>
              <a:ext uri="{FF2B5EF4-FFF2-40B4-BE49-F238E27FC236}">
                <a16:creationId xmlns:a16="http://schemas.microsoft.com/office/drawing/2014/main" id="{AB41541A-37E4-4FDE-88A8-A13A9114BB8A}"/>
              </a:ext>
            </a:extLst>
          </p:cNvPr>
          <p:cNvCxnSpPr/>
          <p:nvPr/>
        </p:nvCxnSpPr>
        <p:spPr>
          <a:xfrm>
            <a:off x="2269445" y="2000223"/>
            <a:ext cx="1329357" cy="0"/>
          </a:xfrm>
          <a:prstGeom prst="line">
            <a:avLst/>
          </a:prstGeom>
          <a:ln>
            <a:solidFill>
              <a:srgbClr val="1CB3BC"/>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1FB4D957-25EC-42E5-B573-EC0692F59727}"/>
              </a:ext>
            </a:extLst>
          </p:cNvPr>
          <p:cNvSpPr/>
          <p:nvPr/>
        </p:nvSpPr>
        <p:spPr>
          <a:xfrm>
            <a:off x="4140654" y="1421805"/>
            <a:ext cx="3842633" cy="276999"/>
          </a:xfrm>
          <a:prstGeom prst="rect">
            <a:avLst/>
          </a:prstGeom>
        </p:spPr>
        <p:txBody>
          <a:bodyPr wrap="square">
            <a:spAutoFit/>
          </a:bodyPr>
          <a:lstStyle/>
          <a:p>
            <a:pPr lvl="0" algn="ctr"/>
            <a:r>
              <a:rPr lang="en-NZ" sz="1200" b="1" dirty="0">
                <a:solidFill>
                  <a:srgbClr val="1CB3BC"/>
                </a:solidFill>
                <a:latin typeface="Arial" panose="020B0604020202020204" pitchFamily="34" charset="0"/>
                <a:cs typeface="Arial" panose="020B0604020202020204" pitchFamily="34" charset="0"/>
              </a:rPr>
              <a:t>RECYCLING KNOWLEDGE</a:t>
            </a:r>
          </a:p>
        </p:txBody>
      </p:sp>
      <p:sp>
        <p:nvSpPr>
          <p:cNvPr id="58" name="Rectangle 57">
            <a:extLst>
              <a:ext uri="{FF2B5EF4-FFF2-40B4-BE49-F238E27FC236}">
                <a16:creationId xmlns:a16="http://schemas.microsoft.com/office/drawing/2014/main" id="{76EE15D3-E23D-44BD-A23D-4BA9B4DDE743}"/>
              </a:ext>
            </a:extLst>
          </p:cNvPr>
          <p:cNvSpPr/>
          <p:nvPr/>
        </p:nvSpPr>
        <p:spPr>
          <a:xfrm>
            <a:off x="4095461" y="1758562"/>
            <a:ext cx="4119551" cy="3908762"/>
          </a:xfrm>
          <a:prstGeom prst="rect">
            <a:avLst/>
          </a:prstGeom>
        </p:spPr>
        <p:txBody>
          <a:bodyPr wrap="square">
            <a:spAutoFit/>
          </a:bodyPr>
          <a:lstStyle/>
          <a:p>
            <a:pPr lvl="0" algn="ctr">
              <a:spcBef>
                <a:spcPts val="1000"/>
              </a:spcBef>
              <a:defRPr/>
            </a:pPr>
            <a:r>
              <a:rPr lang="en-NZ" sz="1100" dirty="0">
                <a:solidFill>
                  <a:schemeClr val="tx1">
                    <a:lumMod val="85000"/>
                    <a:lumOff val="15000"/>
                  </a:schemeClr>
                </a:solidFill>
              </a:rPr>
              <a:t>There is a clear opportunity to improve recycling knowledge and improve sorting. </a:t>
            </a:r>
          </a:p>
          <a:p>
            <a:pPr lvl="0" algn="ctr">
              <a:spcBef>
                <a:spcPts val="1000"/>
              </a:spcBef>
              <a:defRPr/>
            </a:pPr>
            <a:r>
              <a:rPr lang="en-NZ" sz="1100" dirty="0">
                <a:solidFill>
                  <a:schemeClr val="tx1">
                    <a:lumMod val="85000"/>
                    <a:lumOff val="15000"/>
                  </a:schemeClr>
                </a:solidFill>
              </a:rPr>
              <a:t>The average number of items that Wellington City respondents correctly identified as being recyclable or not is 20.9 (compared to 20.8 for the NZ sample). This means that, on average, people are getting one in three items incorrect, resulting in higher chances of contamination. </a:t>
            </a:r>
          </a:p>
          <a:p>
            <a:pPr lvl="0" algn="ctr">
              <a:spcBef>
                <a:spcPts val="1000"/>
              </a:spcBef>
              <a:defRPr/>
            </a:pPr>
            <a:r>
              <a:rPr lang="en-NZ" sz="1100" dirty="0">
                <a:solidFill>
                  <a:schemeClr val="tx1">
                    <a:lumMod val="85000"/>
                    <a:lumOff val="15000"/>
                  </a:schemeClr>
                </a:solidFill>
              </a:rPr>
              <a:t>Key items that Wellington City respondents get incorrect are compostables, till receipts, plastic cutlery, meat trays, juice cartons, coffee cups and lids, and plastic straws. These are all items which are not accepted, indicating high levels of wish-cycling.</a:t>
            </a:r>
          </a:p>
          <a:p>
            <a:pPr algn="ctr">
              <a:spcBef>
                <a:spcPts val="1000"/>
              </a:spcBef>
              <a:defRPr/>
            </a:pPr>
            <a:r>
              <a:rPr lang="en-NZ" sz="1100" dirty="0">
                <a:solidFill>
                  <a:schemeClr val="tx1">
                    <a:lumMod val="85000"/>
                    <a:lumOff val="15000"/>
                  </a:schemeClr>
                </a:solidFill>
              </a:rPr>
              <a:t>Wellington City respondents use heuristics when considering if an item is recyclable or not. One heuristic that many use is that ‘compostable = recyclable’.</a:t>
            </a:r>
          </a:p>
          <a:p>
            <a:pPr algn="ctr">
              <a:spcBef>
                <a:spcPts val="1000"/>
              </a:spcBef>
              <a:defRPr/>
            </a:pPr>
            <a:r>
              <a:rPr lang="en-NZ" sz="1100" dirty="0">
                <a:solidFill>
                  <a:schemeClr val="tx1">
                    <a:lumMod val="85000"/>
                    <a:lumOff val="15000"/>
                  </a:schemeClr>
                </a:solidFill>
              </a:rPr>
              <a:t>Another such heuristic people use is thinking that any paper or plastic material can be recycled. Both of these lead to contamination of recycling.</a:t>
            </a:r>
          </a:p>
          <a:p>
            <a:pPr lvl="0" algn="ctr">
              <a:spcBef>
                <a:spcPts val="1000"/>
              </a:spcBef>
              <a:defRPr/>
            </a:pPr>
            <a:endParaRPr lang="en-NZ" sz="1100" dirty="0">
              <a:solidFill>
                <a:schemeClr val="tx1">
                  <a:lumMod val="85000"/>
                  <a:lumOff val="15000"/>
                </a:schemeClr>
              </a:solidFill>
            </a:endParaRPr>
          </a:p>
        </p:txBody>
      </p:sp>
      <p:cxnSp>
        <p:nvCxnSpPr>
          <p:cNvPr id="59" name="Straight Connector 58">
            <a:extLst>
              <a:ext uri="{FF2B5EF4-FFF2-40B4-BE49-F238E27FC236}">
                <a16:creationId xmlns:a16="http://schemas.microsoft.com/office/drawing/2014/main" id="{85D9BF08-9626-4B5B-869A-D6F07405A5F3}"/>
              </a:ext>
            </a:extLst>
          </p:cNvPr>
          <p:cNvCxnSpPr>
            <a:cxnSpLocks/>
          </p:cNvCxnSpPr>
          <p:nvPr/>
        </p:nvCxnSpPr>
        <p:spPr>
          <a:xfrm>
            <a:off x="4430221" y="1704200"/>
            <a:ext cx="3355149" cy="0"/>
          </a:xfrm>
          <a:prstGeom prst="line">
            <a:avLst/>
          </a:prstGeom>
          <a:ln>
            <a:solidFill>
              <a:srgbClr val="1CB3BC"/>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DF4C0B08-0DC4-4D13-83A3-99E36F39A9D7}"/>
              </a:ext>
            </a:extLst>
          </p:cNvPr>
          <p:cNvSpPr/>
          <p:nvPr/>
        </p:nvSpPr>
        <p:spPr>
          <a:xfrm>
            <a:off x="4145989" y="5272761"/>
            <a:ext cx="3924687" cy="276999"/>
          </a:xfrm>
          <a:prstGeom prst="rect">
            <a:avLst/>
          </a:prstGeom>
        </p:spPr>
        <p:txBody>
          <a:bodyPr wrap="square">
            <a:spAutoFit/>
          </a:bodyPr>
          <a:lstStyle/>
          <a:p>
            <a:pPr lvl="0" algn="ctr"/>
            <a:r>
              <a:rPr lang="mi-NZ" sz="1200" b="1" dirty="0">
                <a:solidFill>
                  <a:srgbClr val="1CB3BC"/>
                </a:solidFill>
                <a:latin typeface="Arial" panose="020B0604020202020204" pitchFamily="34" charset="0"/>
                <a:cs typeface="Arial" panose="020B0604020202020204" pitchFamily="34" charset="0"/>
              </a:rPr>
              <a:t>PERFORMANCE OF RECYCLING BEHAVIOURS</a:t>
            </a:r>
            <a:endParaRPr lang="en-NZ" sz="1200" b="1" dirty="0">
              <a:solidFill>
                <a:srgbClr val="1CB3BC"/>
              </a:solidFill>
              <a:latin typeface="Arial"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4720FBAB-B88C-476A-BCB9-295A78403079}"/>
              </a:ext>
            </a:extLst>
          </p:cNvPr>
          <p:cNvSpPr/>
          <p:nvPr/>
        </p:nvSpPr>
        <p:spPr>
          <a:xfrm>
            <a:off x="4108177" y="5657714"/>
            <a:ext cx="4089852" cy="1805623"/>
          </a:xfrm>
          <a:prstGeom prst="rect">
            <a:avLst/>
          </a:prstGeom>
        </p:spPr>
        <p:txBody>
          <a:bodyPr wrap="square">
            <a:spAutoFit/>
          </a:bodyPr>
          <a:lstStyle/>
          <a:p>
            <a:pPr lvl="0" algn="ctr">
              <a:spcAft>
                <a:spcPts val="600"/>
              </a:spcAft>
            </a:pPr>
            <a:r>
              <a:rPr lang="en-NZ" sz="1100" dirty="0">
                <a:solidFill>
                  <a:schemeClr val="tx1">
                    <a:lumMod val="85000"/>
                    <a:lumOff val="15000"/>
                  </a:schemeClr>
                </a:solidFill>
              </a:rPr>
              <a:t>Wellington City respondents are more likely to err on the side of caution if they are unsure of whether an item is recyclable or not, and place it in the rubbish (68%), rather the recycling (32%). This is in line with the New Zealand sample.</a:t>
            </a:r>
          </a:p>
          <a:p>
            <a:pPr lvl="0" algn="ctr">
              <a:spcAft>
                <a:spcPts val="600"/>
              </a:spcAft>
            </a:pPr>
            <a:r>
              <a:rPr lang="en-NZ" sz="1100" dirty="0">
                <a:solidFill>
                  <a:schemeClr val="tx1">
                    <a:lumMod val="85000"/>
                    <a:lumOff val="15000"/>
                  </a:schemeClr>
                </a:solidFill>
              </a:rPr>
              <a:t>Almost all Wellington City respondents rinse items, while fewer remove lids or labels.</a:t>
            </a:r>
          </a:p>
          <a:p>
            <a:pPr lvl="0" algn="ctr">
              <a:spcAft>
                <a:spcPts val="600"/>
              </a:spcAft>
            </a:pPr>
            <a:endParaRPr lang="en-NZ" sz="1100" dirty="0">
              <a:solidFill>
                <a:schemeClr val="tx1">
                  <a:lumMod val="85000"/>
                  <a:lumOff val="15000"/>
                </a:schemeClr>
              </a:solidFill>
            </a:endParaRPr>
          </a:p>
          <a:p>
            <a:pPr lvl="0" algn="ctr">
              <a:spcBef>
                <a:spcPts val="1000"/>
              </a:spcBef>
              <a:defRPr/>
            </a:pPr>
            <a:endParaRPr lang="en-NZ" sz="1100" dirty="0">
              <a:solidFill>
                <a:schemeClr val="tx1">
                  <a:lumMod val="85000"/>
                  <a:lumOff val="15000"/>
                </a:schemeClr>
              </a:solidFill>
            </a:endParaRPr>
          </a:p>
        </p:txBody>
      </p:sp>
      <p:cxnSp>
        <p:nvCxnSpPr>
          <p:cNvPr id="65" name="Straight Connector 64">
            <a:extLst>
              <a:ext uri="{FF2B5EF4-FFF2-40B4-BE49-F238E27FC236}">
                <a16:creationId xmlns:a16="http://schemas.microsoft.com/office/drawing/2014/main" id="{1E33726C-C964-40F9-A54B-75BF91F57A80}"/>
              </a:ext>
            </a:extLst>
          </p:cNvPr>
          <p:cNvCxnSpPr>
            <a:cxnSpLocks/>
          </p:cNvCxnSpPr>
          <p:nvPr/>
        </p:nvCxnSpPr>
        <p:spPr>
          <a:xfrm>
            <a:off x="4430221" y="5559851"/>
            <a:ext cx="3355149" cy="0"/>
          </a:xfrm>
          <a:prstGeom prst="line">
            <a:avLst/>
          </a:prstGeom>
          <a:ln>
            <a:solidFill>
              <a:srgbClr val="1CB3BC"/>
            </a:solidFill>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87409945-7C2B-4643-920A-802A7125992A}"/>
              </a:ext>
            </a:extLst>
          </p:cNvPr>
          <p:cNvSpPr/>
          <p:nvPr/>
        </p:nvSpPr>
        <p:spPr>
          <a:xfrm>
            <a:off x="8315465" y="1413026"/>
            <a:ext cx="1944000" cy="461665"/>
          </a:xfrm>
          <a:prstGeom prst="rect">
            <a:avLst/>
          </a:prstGeom>
        </p:spPr>
        <p:txBody>
          <a:bodyPr wrap="square">
            <a:spAutoFit/>
          </a:bodyPr>
          <a:lstStyle/>
          <a:p>
            <a:pPr lvl="0" algn="ctr"/>
            <a:r>
              <a:rPr lang="en-NZ" sz="1200" b="1" dirty="0">
                <a:solidFill>
                  <a:srgbClr val="1CB3BC"/>
                </a:solidFill>
                <a:latin typeface="Arial" panose="020B0604020202020204" pitchFamily="34" charset="0"/>
                <a:cs typeface="Arial" panose="020B0604020202020204" pitchFamily="34" charset="0"/>
              </a:rPr>
              <a:t>RECYCLING </a:t>
            </a:r>
          </a:p>
          <a:p>
            <a:pPr lvl="0" algn="ctr"/>
            <a:r>
              <a:rPr lang="en-NZ" sz="1200" b="1" dirty="0">
                <a:solidFill>
                  <a:srgbClr val="1CB3BC"/>
                </a:solidFill>
                <a:latin typeface="Arial" panose="020B0604020202020204" pitchFamily="34" charset="0"/>
                <a:cs typeface="Arial" panose="020B0604020202020204" pitchFamily="34" charset="0"/>
              </a:rPr>
              <a:t>SYMBOLS</a:t>
            </a:r>
          </a:p>
        </p:txBody>
      </p:sp>
      <p:sp>
        <p:nvSpPr>
          <p:cNvPr id="70" name="Rectangle 69">
            <a:extLst>
              <a:ext uri="{FF2B5EF4-FFF2-40B4-BE49-F238E27FC236}">
                <a16:creationId xmlns:a16="http://schemas.microsoft.com/office/drawing/2014/main" id="{2D3CB506-204D-437A-8F70-4FF27C63291C}"/>
              </a:ext>
            </a:extLst>
          </p:cNvPr>
          <p:cNvSpPr/>
          <p:nvPr/>
        </p:nvSpPr>
        <p:spPr>
          <a:xfrm>
            <a:off x="8340187" y="2067284"/>
            <a:ext cx="1972141" cy="4708981"/>
          </a:xfrm>
          <a:prstGeom prst="rect">
            <a:avLst/>
          </a:prstGeom>
        </p:spPr>
        <p:txBody>
          <a:bodyPr wrap="square">
            <a:spAutoFit/>
          </a:bodyPr>
          <a:lstStyle/>
          <a:p>
            <a:pPr lvl="0" algn="ctr">
              <a:spcBef>
                <a:spcPts val="1000"/>
              </a:spcBef>
              <a:defRPr/>
            </a:pPr>
            <a:r>
              <a:rPr lang="en-NZ" sz="1100" dirty="0">
                <a:solidFill>
                  <a:schemeClr val="tx1">
                    <a:lumMod val="85000"/>
                    <a:lumOff val="15000"/>
                  </a:schemeClr>
                </a:solidFill>
              </a:rPr>
              <a:t>A lack of knowledge on recycling symbols can result in items being incorrectly sorted.</a:t>
            </a:r>
          </a:p>
          <a:p>
            <a:pPr lvl="0" algn="ctr">
              <a:spcBef>
                <a:spcPts val="1000"/>
              </a:spcBef>
              <a:defRPr/>
            </a:pPr>
            <a:r>
              <a:rPr lang="en-NZ" sz="1100" dirty="0">
                <a:solidFill>
                  <a:schemeClr val="tx1">
                    <a:lumMod val="85000"/>
                    <a:lumOff val="15000"/>
                  </a:schemeClr>
                </a:solidFill>
              </a:rPr>
              <a:t>While most are aware that Number 1 plastic (85%) or Number 5 plastic (64%) is recyclable, only half (55%) recognise ‘Number 8’ plastic as a red herring. This indicates that many appear to use the recycling symbols as a heuristic (as opposed to focusing on the numbers) – thinking that the recycling symbol itself means it is recyclable anywhere.</a:t>
            </a:r>
          </a:p>
          <a:p>
            <a:pPr algn="ctr">
              <a:spcBef>
                <a:spcPts val="1000"/>
              </a:spcBef>
              <a:defRPr/>
            </a:pPr>
            <a:r>
              <a:rPr lang="en-NZ" sz="1100" dirty="0">
                <a:solidFill>
                  <a:schemeClr val="tx1">
                    <a:lumMod val="85000"/>
                    <a:lumOff val="15000"/>
                  </a:schemeClr>
                </a:solidFill>
              </a:rPr>
              <a:t>Wellington City respondents are more likely than the national sample to correctly identify that Number 1 plastic can be recycled (85% vs. 76%). Overall, the data suggests Wellington respondents are potentially more prone to the aforementioned heuristic. </a:t>
            </a:r>
          </a:p>
          <a:p>
            <a:pPr lvl="0" algn="ctr">
              <a:spcBef>
                <a:spcPts val="1000"/>
              </a:spcBef>
              <a:defRPr/>
            </a:pPr>
            <a:endParaRPr lang="en-NZ" sz="1100" dirty="0">
              <a:solidFill>
                <a:schemeClr val="tx1">
                  <a:lumMod val="85000"/>
                  <a:lumOff val="15000"/>
                </a:schemeClr>
              </a:solidFill>
            </a:endParaRPr>
          </a:p>
        </p:txBody>
      </p:sp>
      <p:cxnSp>
        <p:nvCxnSpPr>
          <p:cNvPr id="71" name="Straight Connector 70">
            <a:extLst>
              <a:ext uri="{FF2B5EF4-FFF2-40B4-BE49-F238E27FC236}">
                <a16:creationId xmlns:a16="http://schemas.microsoft.com/office/drawing/2014/main" id="{D7E1BFD0-8D10-4A59-85D4-DA8A798495E9}"/>
              </a:ext>
            </a:extLst>
          </p:cNvPr>
          <p:cNvCxnSpPr/>
          <p:nvPr/>
        </p:nvCxnSpPr>
        <p:spPr>
          <a:xfrm>
            <a:off x="8612019" y="2000223"/>
            <a:ext cx="1329357" cy="0"/>
          </a:xfrm>
          <a:prstGeom prst="line">
            <a:avLst/>
          </a:prstGeom>
          <a:ln>
            <a:solidFill>
              <a:srgbClr val="1CB3BC"/>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5C6E5B4E-FD4C-4D12-8FD6-46DE430D1D46}"/>
              </a:ext>
            </a:extLst>
          </p:cNvPr>
          <p:cNvSpPr/>
          <p:nvPr/>
        </p:nvSpPr>
        <p:spPr>
          <a:xfrm>
            <a:off x="10448288" y="1344017"/>
            <a:ext cx="1638844" cy="646331"/>
          </a:xfrm>
          <a:prstGeom prst="rect">
            <a:avLst/>
          </a:prstGeom>
        </p:spPr>
        <p:txBody>
          <a:bodyPr wrap="square">
            <a:spAutoFit/>
          </a:bodyPr>
          <a:lstStyle/>
          <a:p>
            <a:pPr lvl="0" algn="ctr"/>
            <a:r>
              <a:rPr lang="en-NZ" sz="1200" b="1" dirty="0">
                <a:solidFill>
                  <a:srgbClr val="1CB3BC"/>
                </a:solidFill>
                <a:latin typeface="Arial" panose="020B0604020202020204" pitchFamily="34" charset="0"/>
                <a:cs typeface="Arial" panose="020B0604020202020204" pitchFamily="34" charset="0"/>
              </a:rPr>
              <a:t>BEHAVIOUR CHANGE &amp; MESSAGING</a:t>
            </a:r>
          </a:p>
        </p:txBody>
      </p:sp>
      <p:sp>
        <p:nvSpPr>
          <p:cNvPr id="80" name="Rectangle 79">
            <a:extLst>
              <a:ext uri="{FF2B5EF4-FFF2-40B4-BE49-F238E27FC236}">
                <a16:creationId xmlns:a16="http://schemas.microsoft.com/office/drawing/2014/main" id="{8243E40E-F618-4707-A48E-3F71669A0834}"/>
              </a:ext>
            </a:extLst>
          </p:cNvPr>
          <p:cNvSpPr/>
          <p:nvPr/>
        </p:nvSpPr>
        <p:spPr>
          <a:xfrm>
            <a:off x="10448288" y="2076063"/>
            <a:ext cx="1638843" cy="4231928"/>
          </a:xfrm>
          <a:prstGeom prst="rect">
            <a:avLst/>
          </a:prstGeom>
        </p:spPr>
        <p:txBody>
          <a:bodyPr wrap="square">
            <a:spAutoFit/>
          </a:bodyPr>
          <a:lstStyle/>
          <a:p>
            <a:pPr lvl="0" algn="ctr">
              <a:spcAft>
                <a:spcPts val="600"/>
              </a:spcAft>
            </a:pPr>
            <a:r>
              <a:rPr lang="en-NZ" sz="1100" dirty="0">
                <a:solidFill>
                  <a:schemeClr val="tx1">
                    <a:lumMod val="85000"/>
                    <a:lumOff val="15000"/>
                  </a:schemeClr>
                </a:solidFill>
              </a:rPr>
              <a:t>Wellington City respondents are most likely to learn about recycling from friends or colleagues</a:t>
            </a:r>
            <a:r>
              <a:rPr lang="en-NZ" sz="1200" dirty="0">
                <a:solidFill>
                  <a:schemeClr val="tx1">
                    <a:lumMod val="85000"/>
                    <a:lumOff val="15000"/>
                  </a:schemeClr>
                </a:solidFill>
              </a:rPr>
              <a:t>.</a:t>
            </a:r>
          </a:p>
          <a:p>
            <a:pPr lvl="0" algn="ctr">
              <a:spcAft>
                <a:spcPts val="600"/>
              </a:spcAft>
            </a:pPr>
            <a:r>
              <a:rPr lang="en-NZ" sz="1100" dirty="0">
                <a:solidFill>
                  <a:schemeClr val="tx1">
                    <a:lumMod val="85000"/>
                    <a:lumOff val="15000"/>
                  </a:schemeClr>
                </a:solidFill>
              </a:rPr>
              <a:t>They also prefer touchpoints they can use as they recycle – meaning that stickers, labels and apps will have more impact than magnets or websites. The key is to have correct recycling information available in-situ.</a:t>
            </a:r>
          </a:p>
          <a:p>
            <a:pPr lvl="0" algn="ctr">
              <a:spcAft>
                <a:spcPts val="600"/>
              </a:spcAft>
            </a:pPr>
            <a:r>
              <a:rPr lang="en-NZ" sz="1100" dirty="0">
                <a:solidFill>
                  <a:schemeClr val="tx1">
                    <a:lumMod val="85000"/>
                    <a:lumOff val="15000"/>
                  </a:schemeClr>
                </a:solidFill>
              </a:rPr>
              <a:t>Overall, the messages are received positively.</a:t>
            </a:r>
          </a:p>
          <a:p>
            <a:pPr lvl="0" algn="ctr">
              <a:spcAft>
                <a:spcPts val="600"/>
              </a:spcAft>
            </a:pPr>
            <a:r>
              <a:rPr lang="en-NZ" sz="1100" dirty="0">
                <a:solidFill>
                  <a:schemeClr val="tx1">
                    <a:lumMod val="85000"/>
                    <a:lumOff val="15000"/>
                  </a:schemeClr>
                </a:solidFill>
              </a:rPr>
              <a:t>The most promising message is one that humanises the recycling system, and so promotes personal responsibility in the home.</a:t>
            </a:r>
          </a:p>
        </p:txBody>
      </p:sp>
      <p:cxnSp>
        <p:nvCxnSpPr>
          <p:cNvPr id="81" name="Straight Connector 80">
            <a:extLst>
              <a:ext uri="{FF2B5EF4-FFF2-40B4-BE49-F238E27FC236}">
                <a16:creationId xmlns:a16="http://schemas.microsoft.com/office/drawing/2014/main" id="{883754F3-899E-4E85-9FB5-807A56699A2F}"/>
              </a:ext>
            </a:extLst>
          </p:cNvPr>
          <p:cNvCxnSpPr/>
          <p:nvPr/>
        </p:nvCxnSpPr>
        <p:spPr>
          <a:xfrm>
            <a:off x="10609086" y="2009002"/>
            <a:ext cx="1329357" cy="0"/>
          </a:xfrm>
          <a:prstGeom prst="line">
            <a:avLst/>
          </a:prstGeom>
          <a:ln>
            <a:solidFill>
              <a:srgbClr val="1CB3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1958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9AFB-6420-4BA7-A886-20C02FFBF22B}"/>
              </a:ext>
            </a:extLst>
          </p:cNvPr>
          <p:cNvSpPr>
            <a:spLocks noGrp="1"/>
          </p:cNvSpPr>
          <p:nvPr>
            <p:ph type="title"/>
          </p:nvPr>
        </p:nvSpPr>
        <p:spPr/>
        <p:txBody>
          <a:bodyPr>
            <a:noAutofit/>
          </a:bodyPr>
          <a:lstStyle/>
          <a:p>
            <a:pPr>
              <a:lnSpc>
                <a:spcPct val="100000"/>
              </a:lnSpc>
            </a:pPr>
            <a:r>
              <a:rPr lang="en-NZ" sz="1300" dirty="0"/>
              <a:t>IMPACT OF MESSAGING: </a:t>
            </a:r>
            <a:r>
              <a:rPr lang="en-NZ" sz="1300" b="0" dirty="0"/>
              <a:t>There is little variation in how the messages impact Wellington City respondents’ likelihood to sort and prepare recycling correctly. This has two implications – it reflects how recycling is perceived as socially desirable, but also shows that work needs to be done to develop messaging that resonates with currently less-committed groups. Wellington City respondents are less likely than the national sample to find the messages highlighting what they already do well, or that are more emotive, impactful.. Potentially the strongest message is the one the recycling fairy, as this is rated first equal both in terms of being attention-grabbing and in terms of being motivational. </a:t>
            </a:r>
          </a:p>
        </p:txBody>
      </p:sp>
      <p:sp>
        <p:nvSpPr>
          <p:cNvPr id="4" name="TextBox 3">
            <a:extLst>
              <a:ext uri="{FF2B5EF4-FFF2-40B4-BE49-F238E27FC236}">
                <a16:creationId xmlns:a16="http://schemas.microsoft.com/office/drawing/2014/main" id="{9807796D-2CD1-450C-9DBB-7EEAB113572F}"/>
              </a:ext>
            </a:extLst>
          </p:cNvPr>
          <p:cNvSpPr txBox="1"/>
          <p:nvPr/>
        </p:nvSpPr>
        <p:spPr>
          <a:xfrm>
            <a:off x="0" y="6379517"/>
            <a:ext cx="9805616" cy="461665"/>
          </a:xfrm>
          <a:prstGeom prst="rect">
            <a:avLst/>
          </a:prstGeom>
          <a:noFill/>
        </p:spPr>
        <p:txBody>
          <a:bodyPr wrap="square" rtlCol="0">
            <a:spAutoFit/>
          </a:bodyPr>
          <a:lstStyle/>
          <a:p>
            <a:r>
              <a:rPr lang="en-NZ" sz="1200" dirty="0"/>
              <a:t>Base: All respondents [New Zealand (n=1,741); Wellington City (n=300)]</a:t>
            </a:r>
          </a:p>
          <a:p>
            <a:r>
              <a:rPr lang="en-NZ" sz="1200" dirty="0"/>
              <a:t>Source: F2</a:t>
            </a:r>
          </a:p>
        </p:txBody>
      </p:sp>
      <p:graphicFrame>
        <p:nvGraphicFramePr>
          <p:cNvPr id="5" name="Chart 4">
            <a:extLst>
              <a:ext uri="{FF2B5EF4-FFF2-40B4-BE49-F238E27FC236}">
                <a16:creationId xmlns:a16="http://schemas.microsoft.com/office/drawing/2014/main" id="{0F2CCD10-CBF9-4431-A2A4-FCAD0C8D6A61}"/>
              </a:ext>
            </a:extLst>
          </p:cNvPr>
          <p:cNvGraphicFramePr/>
          <p:nvPr>
            <p:extLst>
              <p:ext uri="{D42A27DB-BD31-4B8C-83A1-F6EECF244321}">
                <p14:modId xmlns:p14="http://schemas.microsoft.com/office/powerpoint/2010/main" val="1310232003"/>
              </p:ext>
            </p:extLst>
          </p:nvPr>
        </p:nvGraphicFramePr>
        <p:xfrm>
          <a:off x="203200" y="1405467"/>
          <a:ext cx="11150600" cy="50207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6389CB00-B633-409F-BA11-00882FDA5AAF}"/>
              </a:ext>
            </a:extLst>
          </p:cNvPr>
          <p:cNvGraphicFramePr>
            <a:graphicFrameLocks noGrp="1"/>
          </p:cNvGraphicFramePr>
          <p:nvPr>
            <p:extLst>
              <p:ext uri="{D42A27DB-BD31-4B8C-83A1-F6EECF244321}">
                <p14:modId xmlns:p14="http://schemas.microsoft.com/office/powerpoint/2010/main" val="1785689629"/>
              </p:ext>
            </p:extLst>
          </p:nvPr>
        </p:nvGraphicFramePr>
        <p:xfrm>
          <a:off x="66906" y="1999602"/>
          <a:ext cx="3390897" cy="4005971"/>
        </p:xfrm>
        <a:graphic>
          <a:graphicData uri="http://schemas.openxmlformats.org/drawingml/2006/table">
            <a:tbl>
              <a:tblPr firstRow="1" bandRow="1">
                <a:tableStyleId>{2D5ABB26-0587-4C30-8999-92F81FD0307C}</a:tableStyleId>
              </a:tblPr>
              <a:tblGrid>
                <a:gridCol w="3390897">
                  <a:extLst>
                    <a:ext uri="{9D8B030D-6E8A-4147-A177-3AD203B41FA5}">
                      <a16:colId xmlns:a16="http://schemas.microsoft.com/office/drawing/2014/main" val="4055745296"/>
                    </a:ext>
                  </a:extLst>
                </a:gridCol>
              </a:tblGrid>
              <a:tr h="457361">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NZ"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There’s no recycling fairy. Real people handle your dirty recycling. Rinse your containers before recycling</a:t>
                      </a:r>
                    </a:p>
                  </a:txBody>
                  <a:tcPr marL="9525" marR="9525" marT="9525" marB="0" anchor="ctr"/>
                </a:tc>
                <a:extLst>
                  <a:ext uri="{0D108BD9-81ED-4DB2-BD59-A6C34878D82A}">
                    <a16:rowId xmlns:a16="http://schemas.microsoft.com/office/drawing/2014/main" val="2668861268"/>
                  </a:ext>
                </a:extLst>
              </a:tr>
              <a:tr h="488206">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NZ" sz="1100" b="0" i="0" u="none" strike="noStrike" dirty="0">
                          <a:solidFill>
                            <a:srgbClr val="000000"/>
                          </a:solidFill>
                          <a:effectLst/>
                          <a:latin typeface="Calibri" panose="020F0502020204030204" pitchFamily="34" charset="0"/>
                        </a:rPr>
                        <a:t>Small items like bread tags and straws can’t be recycled. If it fits in your fist, bin it</a:t>
                      </a:r>
                    </a:p>
                  </a:txBody>
                  <a:tcPr marL="9525" marR="9525" marT="9525" marB="0" anchor="ctr"/>
                </a:tc>
                <a:extLst>
                  <a:ext uri="{0D108BD9-81ED-4DB2-BD59-A6C34878D82A}">
                    <a16:rowId xmlns:a16="http://schemas.microsoft.com/office/drawing/2014/main" val="4081651683"/>
                  </a:ext>
                </a:extLst>
              </a:tr>
              <a:tr h="560396">
                <a:tc>
                  <a:txBody>
                    <a:bodyPr/>
                    <a:lstStyle/>
                    <a:p>
                      <a:pPr algn="r" fontAlgn="b"/>
                      <a:r>
                        <a:rPr lang="en-NZ" sz="1100" b="0" i="0" u="none" strike="noStrike" dirty="0">
                          <a:solidFill>
                            <a:srgbClr val="000000"/>
                          </a:solidFill>
                          <a:effectLst/>
                          <a:latin typeface="Calibri" panose="020F0502020204030204" pitchFamily="34" charset="0"/>
                        </a:rPr>
                        <a:t>Did you know dirty items can’t be recycled? Only 25% of us keep all our recycling clean. Empty it, rinse it, recycle it</a:t>
                      </a:r>
                    </a:p>
                  </a:txBody>
                  <a:tcPr marL="9525" marR="9525" marT="9525" marB="0" anchor="ctr"/>
                </a:tc>
                <a:extLst>
                  <a:ext uri="{0D108BD9-81ED-4DB2-BD59-A6C34878D82A}">
                    <a16:rowId xmlns:a16="http://schemas.microsoft.com/office/drawing/2014/main" val="4148388478"/>
                  </a:ext>
                </a:extLst>
              </a:tr>
              <a:tr h="491926">
                <a:tc>
                  <a:txBody>
                    <a:bodyPr/>
                    <a:lstStyle/>
                    <a:p>
                      <a:pPr algn="r" fontAlgn="b"/>
                      <a:r>
                        <a:rPr lang="en-NZ" sz="1100" b="0" i="0" u="none" strike="noStrike" dirty="0">
                          <a:solidFill>
                            <a:srgbClr val="000000"/>
                          </a:solidFill>
                          <a:effectLst/>
                          <a:latin typeface="Calibri" panose="020F0502020204030204" pitchFamily="34" charset="0"/>
                        </a:rPr>
                        <a:t>Most of us are doing a great job of recycling but here are the top three things we are putting in the wrong bin. Paper cups, tissues and juice cartons belong in the rubbish</a:t>
                      </a:r>
                    </a:p>
                  </a:txBody>
                  <a:tcPr marL="9525" marR="9525" marT="9525" marB="0" anchor="ctr"/>
                </a:tc>
                <a:extLst>
                  <a:ext uri="{0D108BD9-81ED-4DB2-BD59-A6C34878D82A}">
                    <a16:rowId xmlns:a16="http://schemas.microsoft.com/office/drawing/2014/main" val="2329661716"/>
                  </a:ext>
                </a:extLst>
              </a:tr>
              <a:tr h="491926">
                <a:tc>
                  <a:txBody>
                    <a:bodyPr/>
                    <a:lstStyle/>
                    <a:p>
                      <a:pPr algn="r" fontAlgn="b"/>
                      <a:r>
                        <a:rPr lang="en-NZ" sz="1100" b="0" i="0" u="none" strike="noStrike" dirty="0">
                          <a:solidFill>
                            <a:srgbClr val="000000"/>
                          </a:solidFill>
                          <a:effectLst/>
                          <a:latin typeface="Calibri" panose="020F0502020204030204" pitchFamily="34" charset="0"/>
                        </a:rPr>
                        <a:t>Wherever you are in NZ, there are six things every council recycles. Always recycle soft drink bottles, milk bottles, glass jars, glass bottles, aluminium cans and tin cans</a:t>
                      </a:r>
                    </a:p>
                  </a:txBody>
                  <a:tcPr marL="9525" marR="9525" marT="9525" marB="0" anchor="ctr"/>
                </a:tc>
                <a:extLst>
                  <a:ext uri="{0D108BD9-81ED-4DB2-BD59-A6C34878D82A}">
                    <a16:rowId xmlns:a16="http://schemas.microsoft.com/office/drawing/2014/main" val="1413533018"/>
                  </a:ext>
                </a:extLst>
              </a:tr>
              <a:tr h="560396">
                <a:tc>
                  <a:txBody>
                    <a:bodyPr/>
                    <a:lstStyle/>
                    <a:p>
                      <a:pPr algn="r" fontAlgn="b"/>
                      <a:r>
                        <a:rPr lang="en-NZ" sz="1100" b="0" i="0" u="none" strike="noStrike" dirty="0">
                          <a:solidFill>
                            <a:srgbClr val="000000"/>
                          </a:solidFill>
                          <a:effectLst/>
                          <a:latin typeface="Calibri" panose="020F0502020204030204" pitchFamily="34" charset="0"/>
                        </a:rPr>
                        <a:t>When we recycle, we’re getting it right 85% of the time.  Know what to throw and help us reach 100%</a:t>
                      </a:r>
                    </a:p>
                  </a:txBody>
                  <a:tcPr marL="9525" marR="9525" marT="9525" marB="0" anchor="ctr"/>
                </a:tc>
                <a:extLst>
                  <a:ext uri="{0D108BD9-81ED-4DB2-BD59-A6C34878D82A}">
                    <a16:rowId xmlns:a16="http://schemas.microsoft.com/office/drawing/2014/main" val="1197671219"/>
                  </a:ext>
                </a:extLst>
              </a:tr>
              <a:tr h="457361">
                <a:tc>
                  <a:txBody>
                    <a:bodyPr/>
                    <a:lstStyle/>
                    <a:p>
                      <a:pPr algn="r" fontAlgn="b"/>
                      <a:r>
                        <a:rPr lang="en-NZ" sz="1100" b="0" i="0" u="none" strike="noStrike" dirty="0">
                          <a:solidFill>
                            <a:srgbClr val="000000"/>
                          </a:solidFill>
                          <a:effectLst/>
                          <a:latin typeface="Calibri" panose="020F0502020204030204" pitchFamily="34" charset="0"/>
                        </a:rPr>
                        <a:t>Recycled right = recycling. Recycled wrong = rubbish. If it’s dirty, tiny or soft plastic it can’t be recycled at kerbside</a:t>
                      </a:r>
                    </a:p>
                  </a:txBody>
                  <a:tcPr marL="9525" marR="9525" marT="9525" marB="0" anchor="ctr"/>
                </a:tc>
                <a:extLst>
                  <a:ext uri="{0D108BD9-81ED-4DB2-BD59-A6C34878D82A}">
                    <a16:rowId xmlns:a16="http://schemas.microsoft.com/office/drawing/2014/main" val="721426578"/>
                  </a:ext>
                </a:extLst>
              </a:tr>
              <a:tr h="457361">
                <a:tc>
                  <a:txBody>
                    <a:bodyPr/>
                    <a:lstStyle/>
                    <a:p>
                      <a:pPr algn="r" fontAlgn="b"/>
                      <a:r>
                        <a:rPr lang="en-NZ" sz="1100" b="0" i="0" u="none" strike="noStrike" dirty="0">
                          <a:solidFill>
                            <a:srgbClr val="000000"/>
                          </a:solidFill>
                          <a:effectLst/>
                          <a:latin typeface="Calibri" panose="020F0502020204030204" pitchFamily="34" charset="0"/>
                        </a:rPr>
                        <a:t>Recycle like the superhero your kids want you to be. Take the lid off and rinse before you recycle</a:t>
                      </a:r>
                    </a:p>
                  </a:txBody>
                  <a:tcPr marL="9525" marR="9525" marT="9525" marB="0" anchor="ctr"/>
                </a:tc>
                <a:extLst>
                  <a:ext uri="{0D108BD9-81ED-4DB2-BD59-A6C34878D82A}">
                    <a16:rowId xmlns:a16="http://schemas.microsoft.com/office/drawing/2014/main" val="2882513133"/>
                  </a:ext>
                </a:extLst>
              </a:tr>
            </a:tbl>
          </a:graphicData>
        </a:graphic>
      </p:graphicFrame>
      <p:graphicFrame>
        <p:nvGraphicFramePr>
          <p:cNvPr id="7" name="Table 6">
            <a:extLst>
              <a:ext uri="{FF2B5EF4-FFF2-40B4-BE49-F238E27FC236}">
                <a16:creationId xmlns:a16="http://schemas.microsoft.com/office/drawing/2014/main" id="{D606643F-F0BC-46B3-8467-4AF9472DF3CC}"/>
              </a:ext>
            </a:extLst>
          </p:cNvPr>
          <p:cNvGraphicFramePr>
            <a:graphicFrameLocks noGrp="1"/>
          </p:cNvGraphicFramePr>
          <p:nvPr/>
        </p:nvGraphicFramePr>
        <p:xfrm>
          <a:off x="11318259" y="1999601"/>
          <a:ext cx="477481" cy="4129088"/>
        </p:xfrm>
        <a:graphic>
          <a:graphicData uri="http://schemas.openxmlformats.org/drawingml/2006/table">
            <a:tbl>
              <a:tblPr firstRow="1" bandRow="1">
                <a:tableStyleId>{2D5ABB26-0587-4C30-8999-92F81FD0307C}</a:tableStyleId>
              </a:tblPr>
              <a:tblGrid>
                <a:gridCol w="477481">
                  <a:extLst>
                    <a:ext uri="{9D8B030D-6E8A-4147-A177-3AD203B41FA5}">
                      <a16:colId xmlns:a16="http://schemas.microsoft.com/office/drawing/2014/main" val="4055745296"/>
                    </a:ext>
                  </a:extLst>
                </a:gridCol>
              </a:tblGrid>
              <a:tr h="516136">
                <a:tc>
                  <a:txBody>
                    <a:bodyPr/>
                    <a:lstStyle/>
                    <a:p>
                      <a:pPr algn="ctr"/>
                      <a:r>
                        <a:rPr lang="en-NZ" dirty="0"/>
                        <a:t>39</a:t>
                      </a:r>
                    </a:p>
                  </a:txBody>
                  <a:tcPr/>
                </a:tc>
                <a:extLst>
                  <a:ext uri="{0D108BD9-81ED-4DB2-BD59-A6C34878D82A}">
                    <a16:rowId xmlns:a16="http://schemas.microsoft.com/office/drawing/2014/main" val="2668861268"/>
                  </a:ext>
                </a:extLst>
              </a:tr>
              <a:tr h="516136">
                <a:tc>
                  <a:txBody>
                    <a:bodyPr/>
                    <a:lstStyle/>
                    <a:p>
                      <a:pPr algn="ctr"/>
                      <a:r>
                        <a:rPr lang="en-NZ" dirty="0"/>
                        <a:t>39</a:t>
                      </a:r>
                    </a:p>
                  </a:txBody>
                  <a:tcPr/>
                </a:tc>
                <a:extLst>
                  <a:ext uri="{0D108BD9-81ED-4DB2-BD59-A6C34878D82A}">
                    <a16:rowId xmlns:a16="http://schemas.microsoft.com/office/drawing/2014/main" val="4081651683"/>
                  </a:ext>
                </a:extLst>
              </a:tr>
              <a:tr h="516136">
                <a:tc>
                  <a:txBody>
                    <a:bodyPr/>
                    <a:lstStyle/>
                    <a:p>
                      <a:pPr algn="ctr"/>
                      <a:r>
                        <a:rPr lang="en-NZ" dirty="0"/>
                        <a:t>40</a:t>
                      </a:r>
                    </a:p>
                  </a:txBody>
                  <a:tcPr/>
                </a:tc>
                <a:extLst>
                  <a:ext uri="{0D108BD9-81ED-4DB2-BD59-A6C34878D82A}">
                    <a16:rowId xmlns:a16="http://schemas.microsoft.com/office/drawing/2014/main" val="4148388478"/>
                  </a:ext>
                </a:extLst>
              </a:tr>
              <a:tr h="516136">
                <a:tc>
                  <a:txBody>
                    <a:bodyPr/>
                    <a:lstStyle/>
                    <a:p>
                      <a:pPr algn="ctr"/>
                      <a:r>
                        <a:rPr lang="en-NZ" dirty="0"/>
                        <a:t>36</a:t>
                      </a:r>
                    </a:p>
                  </a:txBody>
                  <a:tcPr/>
                </a:tc>
                <a:extLst>
                  <a:ext uri="{0D108BD9-81ED-4DB2-BD59-A6C34878D82A}">
                    <a16:rowId xmlns:a16="http://schemas.microsoft.com/office/drawing/2014/main" val="2329661716"/>
                  </a:ext>
                </a:extLst>
              </a:tr>
              <a:tr h="516136">
                <a:tc>
                  <a:txBody>
                    <a:bodyPr/>
                    <a:lstStyle/>
                    <a:p>
                      <a:pPr algn="ctr"/>
                      <a:r>
                        <a:rPr lang="en-NZ" dirty="0"/>
                        <a:t>39</a:t>
                      </a:r>
                    </a:p>
                  </a:txBody>
                  <a:tcPr/>
                </a:tc>
                <a:extLst>
                  <a:ext uri="{0D108BD9-81ED-4DB2-BD59-A6C34878D82A}">
                    <a16:rowId xmlns:a16="http://schemas.microsoft.com/office/drawing/2014/main" val="563682821"/>
                  </a:ext>
                </a:extLst>
              </a:tr>
              <a:tr h="516136">
                <a:tc>
                  <a:txBody>
                    <a:bodyPr/>
                    <a:lstStyle/>
                    <a:p>
                      <a:pPr algn="ctr"/>
                      <a:r>
                        <a:rPr lang="en-NZ" dirty="0"/>
                        <a:t>37</a:t>
                      </a:r>
                    </a:p>
                  </a:txBody>
                  <a:tcPr/>
                </a:tc>
                <a:extLst>
                  <a:ext uri="{0D108BD9-81ED-4DB2-BD59-A6C34878D82A}">
                    <a16:rowId xmlns:a16="http://schemas.microsoft.com/office/drawing/2014/main" val="1125245234"/>
                  </a:ext>
                </a:extLst>
              </a:tr>
              <a:tr h="516136">
                <a:tc>
                  <a:txBody>
                    <a:bodyPr/>
                    <a:lstStyle/>
                    <a:p>
                      <a:pPr algn="ctr"/>
                      <a:r>
                        <a:rPr lang="en-NZ" dirty="0"/>
                        <a:t>35</a:t>
                      </a:r>
                    </a:p>
                  </a:txBody>
                  <a:tcPr/>
                </a:tc>
                <a:extLst>
                  <a:ext uri="{0D108BD9-81ED-4DB2-BD59-A6C34878D82A}">
                    <a16:rowId xmlns:a16="http://schemas.microsoft.com/office/drawing/2014/main" val="2950890302"/>
                  </a:ext>
                </a:extLst>
              </a:tr>
              <a:tr h="516136">
                <a:tc>
                  <a:txBody>
                    <a:bodyPr/>
                    <a:lstStyle/>
                    <a:p>
                      <a:pPr algn="ctr"/>
                      <a:r>
                        <a:rPr lang="en-NZ" dirty="0"/>
                        <a:t>35</a:t>
                      </a:r>
                    </a:p>
                  </a:txBody>
                  <a:tcPr/>
                </a:tc>
                <a:extLst>
                  <a:ext uri="{0D108BD9-81ED-4DB2-BD59-A6C34878D82A}">
                    <a16:rowId xmlns:a16="http://schemas.microsoft.com/office/drawing/2014/main" val="1113886123"/>
                  </a:ext>
                </a:extLst>
              </a:tr>
            </a:tbl>
          </a:graphicData>
        </a:graphic>
      </p:graphicFrame>
      <p:sp>
        <p:nvSpPr>
          <p:cNvPr id="8" name="TextBox 7">
            <a:extLst>
              <a:ext uri="{FF2B5EF4-FFF2-40B4-BE49-F238E27FC236}">
                <a16:creationId xmlns:a16="http://schemas.microsoft.com/office/drawing/2014/main" id="{AAE6F3EB-D537-4DF9-BEA0-A2360414F25A}"/>
              </a:ext>
            </a:extLst>
          </p:cNvPr>
          <p:cNvSpPr txBox="1"/>
          <p:nvPr/>
        </p:nvSpPr>
        <p:spPr>
          <a:xfrm>
            <a:off x="11085399" y="1518114"/>
            <a:ext cx="1037472" cy="577081"/>
          </a:xfrm>
          <a:prstGeom prst="rect">
            <a:avLst/>
          </a:prstGeom>
          <a:noFill/>
        </p:spPr>
        <p:txBody>
          <a:bodyPr wrap="square" rtlCol="0">
            <a:spAutoFit/>
          </a:bodyPr>
          <a:lstStyle/>
          <a:p>
            <a:pPr algn="ctr"/>
            <a:r>
              <a:rPr lang="en-NZ" sz="1050" b="1" dirty="0"/>
              <a:t>% New Zealand </a:t>
            </a:r>
          </a:p>
          <a:p>
            <a:pPr algn="ctr"/>
            <a:r>
              <a:rPr lang="en-NZ" sz="1050" b="1" i="1" dirty="0"/>
              <a:t>(9 to 10 out of 10)</a:t>
            </a:r>
          </a:p>
        </p:txBody>
      </p:sp>
      <p:sp>
        <p:nvSpPr>
          <p:cNvPr id="9" name="Rectangle 8">
            <a:extLst>
              <a:ext uri="{FF2B5EF4-FFF2-40B4-BE49-F238E27FC236}">
                <a16:creationId xmlns:a16="http://schemas.microsoft.com/office/drawing/2014/main" id="{BEB14AA5-C1FE-450A-8DDC-E7D8B56CB07D}"/>
              </a:ext>
            </a:extLst>
          </p:cNvPr>
          <p:cNvSpPr/>
          <p:nvPr/>
        </p:nvSpPr>
        <p:spPr>
          <a:xfrm>
            <a:off x="11142482" y="1480008"/>
            <a:ext cx="933254" cy="4617576"/>
          </a:xfrm>
          <a:prstGeom prst="rect">
            <a:avLst/>
          </a:prstGeom>
          <a:noFill/>
          <a:ln w="28575">
            <a:solidFill>
              <a:srgbClr val="1CB3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0" name="Group 9">
            <a:extLst>
              <a:ext uri="{FF2B5EF4-FFF2-40B4-BE49-F238E27FC236}">
                <a16:creationId xmlns:a16="http://schemas.microsoft.com/office/drawing/2014/main" id="{1F00CF44-396F-4C35-8DA0-056A70EE8457}"/>
              </a:ext>
            </a:extLst>
          </p:cNvPr>
          <p:cNvGrpSpPr/>
          <p:nvPr/>
        </p:nvGrpSpPr>
        <p:grpSpPr>
          <a:xfrm>
            <a:off x="6096000" y="6507612"/>
            <a:ext cx="4065953" cy="276999"/>
            <a:chOff x="6816170" y="6470673"/>
            <a:chExt cx="4065953" cy="276999"/>
          </a:xfrm>
        </p:grpSpPr>
        <p:sp>
          <p:nvSpPr>
            <p:cNvPr id="11" name="Isosceles Triangle 10">
              <a:extLst>
                <a:ext uri="{FF2B5EF4-FFF2-40B4-BE49-F238E27FC236}">
                  <a16:creationId xmlns:a16="http://schemas.microsoft.com/office/drawing/2014/main" id="{58FF29F2-A7A8-4135-884C-3234EB261A6A}"/>
                </a:ext>
              </a:extLst>
            </p:cNvPr>
            <p:cNvSpPr/>
            <p:nvPr/>
          </p:nvSpPr>
          <p:spPr>
            <a:xfrm>
              <a:off x="6816170" y="6547413"/>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2" name="Isosceles Triangle 11">
              <a:extLst>
                <a:ext uri="{FF2B5EF4-FFF2-40B4-BE49-F238E27FC236}">
                  <a16:creationId xmlns:a16="http://schemas.microsoft.com/office/drawing/2014/main" id="{72EE0F20-E43C-4F3E-B72C-A6439D920DC1}"/>
                </a:ext>
              </a:extLst>
            </p:cNvPr>
            <p:cNvSpPr/>
            <p:nvPr/>
          </p:nvSpPr>
          <p:spPr>
            <a:xfrm rot="10800000">
              <a:off x="6933281" y="6549633"/>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TextBox 12">
              <a:extLst>
                <a:ext uri="{FF2B5EF4-FFF2-40B4-BE49-F238E27FC236}">
                  <a16:creationId xmlns:a16="http://schemas.microsoft.com/office/drawing/2014/main" id="{F14E26DD-A032-4E54-9F97-F0A89C75320C}"/>
                </a:ext>
              </a:extLst>
            </p:cNvPr>
            <p:cNvSpPr txBox="1"/>
            <p:nvPr/>
          </p:nvSpPr>
          <p:spPr>
            <a:xfrm>
              <a:off x="7074028" y="6470673"/>
              <a:ext cx="3808095" cy="276999"/>
            </a:xfrm>
            <a:prstGeom prst="rect">
              <a:avLst/>
            </a:prstGeom>
            <a:noFill/>
          </p:spPr>
          <p:txBody>
            <a:bodyPr wrap="square" rtlCol="0">
              <a:spAutoFit/>
            </a:bodyPr>
            <a:lstStyle/>
            <a:p>
              <a:r>
                <a:rPr lang="en-NZ" sz="1200" dirty="0"/>
                <a:t>Significantly higher / lower than New Zealand average</a:t>
              </a:r>
            </a:p>
          </p:txBody>
        </p:sp>
      </p:grpSp>
      <p:sp>
        <p:nvSpPr>
          <p:cNvPr id="14" name="Isosceles Triangle 13">
            <a:extLst>
              <a:ext uri="{FF2B5EF4-FFF2-40B4-BE49-F238E27FC236}">
                <a16:creationId xmlns:a16="http://schemas.microsoft.com/office/drawing/2014/main" id="{A5C90ACE-D549-4D72-A0F8-E7C5195FD5F0}"/>
              </a:ext>
            </a:extLst>
          </p:cNvPr>
          <p:cNvSpPr/>
          <p:nvPr/>
        </p:nvSpPr>
        <p:spPr>
          <a:xfrm rot="10800000">
            <a:off x="10082054" y="3195672"/>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Isosceles Triangle 14">
            <a:extLst>
              <a:ext uri="{FF2B5EF4-FFF2-40B4-BE49-F238E27FC236}">
                <a16:creationId xmlns:a16="http://schemas.microsoft.com/office/drawing/2014/main" id="{D25190A7-4681-4192-99F0-3C94BD4B991F}"/>
              </a:ext>
            </a:extLst>
          </p:cNvPr>
          <p:cNvSpPr/>
          <p:nvPr/>
        </p:nvSpPr>
        <p:spPr>
          <a:xfrm rot="10800000">
            <a:off x="10082054" y="4198972"/>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Isosceles Triangle 15">
            <a:extLst>
              <a:ext uri="{FF2B5EF4-FFF2-40B4-BE49-F238E27FC236}">
                <a16:creationId xmlns:a16="http://schemas.microsoft.com/office/drawing/2014/main" id="{715C551D-59FD-4EC4-9EFE-F6AF72C17B75}"/>
              </a:ext>
            </a:extLst>
          </p:cNvPr>
          <p:cNvSpPr/>
          <p:nvPr/>
        </p:nvSpPr>
        <p:spPr>
          <a:xfrm rot="10800000">
            <a:off x="10161953" y="5710272"/>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499593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88EA8-96B6-4395-9EE4-E339513BE0E3}"/>
              </a:ext>
            </a:extLst>
          </p:cNvPr>
          <p:cNvSpPr>
            <a:spLocks noGrp="1"/>
          </p:cNvSpPr>
          <p:nvPr>
            <p:ph type="title"/>
          </p:nvPr>
        </p:nvSpPr>
        <p:spPr>
          <a:xfrm>
            <a:off x="147265" y="-21809"/>
            <a:ext cx="10014688" cy="1436577"/>
          </a:xfrm>
        </p:spPr>
        <p:txBody>
          <a:bodyPr>
            <a:normAutofit/>
          </a:bodyPr>
          <a:lstStyle/>
          <a:p>
            <a:pPr>
              <a:lnSpc>
                <a:spcPct val="100000"/>
              </a:lnSpc>
            </a:pPr>
            <a:r>
              <a:rPr lang="en-NZ" sz="1400" dirty="0"/>
              <a:t>MESSAGING (ATTENTION-GRABBING): </a:t>
            </a:r>
            <a:r>
              <a:rPr lang="en-NZ" sz="1400" b="0" dirty="0"/>
              <a:t>In terms of any sub-group differences we see that the groups more likely to ‘notice’ the message are fairly consistent across the messages, as are those who are less likely to ‘notice’ them. This suggests they are not very discriminating. </a:t>
            </a:r>
            <a:endParaRPr lang="en-NZ" sz="1600" dirty="0"/>
          </a:p>
        </p:txBody>
      </p:sp>
      <p:sp>
        <p:nvSpPr>
          <p:cNvPr id="5" name="TextBox 4">
            <a:extLst>
              <a:ext uri="{FF2B5EF4-FFF2-40B4-BE49-F238E27FC236}">
                <a16:creationId xmlns:a16="http://schemas.microsoft.com/office/drawing/2014/main" id="{64EE40CE-E03F-4E58-B3EC-3547904E4FD8}"/>
              </a:ext>
            </a:extLst>
          </p:cNvPr>
          <p:cNvSpPr txBox="1"/>
          <p:nvPr/>
        </p:nvSpPr>
        <p:spPr>
          <a:xfrm>
            <a:off x="0" y="6365159"/>
            <a:ext cx="6333688" cy="461665"/>
          </a:xfrm>
          <a:prstGeom prst="rect">
            <a:avLst/>
          </a:prstGeom>
          <a:noFill/>
        </p:spPr>
        <p:txBody>
          <a:bodyPr wrap="square" rtlCol="0">
            <a:spAutoFit/>
          </a:bodyPr>
          <a:lstStyle/>
          <a:p>
            <a:r>
              <a:rPr lang="en-NZ" sz="1200" dirty="0"/>
              <a:t>Base: All respondents [Wellington City (n=300)]</a:t>
            </a:r>
          </a:p>
          <a:p>
            <a:r>
              <a:rPr lang="en-NZ" sz="1200" dirty="0"/>
              <a:t>Source: F1</a:t>
            </a:r>
          </a:p>
        </p:txBody>
      </p:sp>
      <p:graphicFrame>
        <p:nvGraphicFramePr>
          <p:cNvPr id="4" name="Table 3">
            <a:extLst>
              <a:ext uri="{FF2B5EF4-FFF2-40B4-BE49-F238E27FC236}">
                <a16:creationId xmlns:a16="http://schemas.microsoft.com/office/drawing/2014/main" id="{B80E90EB-933C-4F08-8190-6CA27CDC54A1}"/>
              </a:ext>
            </a:extLst>
          </p:cNvPr>
          <p:cNvGraphicFramePr>
            <a:graphicFrameLocks noGrp="1"/>
          </p:cNvGraphicFramePr>
          <p:nvPr>
            <p:extLst>
              <p:ext uri="{D42A27DB-BD31-4B8C-83A1-F6EECF244321}">
                <p14:modId xmlns:p14="http://schemas.microsoft.com/office/powerpoint/2010/main" val="1651269077"/>
              </p:ext>
            </p:extLst>
          </p:nvPr>
        </p:nvGraphicFramePr>
        <p:xfrm>
          <a:off x="342899" y="1339784"/>
          <a:ext cx="11353802" cy="5006326"/>
        </p:xfrm>
        <a:graphic>
          <a:graphicData uri="http://schemas.openxmlformats.org/drawingml/2006/table">
            <a:tbl>
              <a:tblPr firstRow="1" bandRow="1">
                <a:tableStyleId>{68D230F3-CF80-4859-8CE7-A43EE81993B5}</a:tableStyleId>
              </a:tblPr>
              <a:tblGrid>
                <a:gridCol w="3787557">
                  <a:extLst>
                    <a:ext uri="{9D8B030D-6E8A-4147-A177-3AD203B41FA5}">
                      <a16:colId xmlns:a16="http://schemas.microsoft.com/office/drawing/2014/main" val="711889255"/>
                    </a:ext>
                  </a:extLst>
                </a:gridCol>
                <a:gridCol w="1295043">
                  <a:extLst>
                    <a:ext uri="{9D8B030D-6E8A-4147-A177-3AD203B41FA5}">
                      <a16:colId xmlns:a16="http://schemas.microsoft.com/office/drawing/2014/main" val="1136365440"/>
                    </a:ext>
                  </a:extLst>
                </a:gridCol>
                <a:gridCol w="3135601">
                  <a:extLst>
                    <a:ext uri="{9D8B030D-6E8A-4147-A177-3AD203B41FA5}">
                      <a16:colId xmlns:a16="http://schemas.microsoft.com/office/drawing/2014/main" val="4056652643"/>
                    </a:ext>
                  </a:extLst>
                </a:gridCol>
                <a:gridCol w="3135601">
                  <a:extLst>
                    <a:ext uri="{9D8B030D-6E8A-4147-A177-3AD203B41FA5}">
                      <a16:colId xmlns:a16="http://schemas.microsoft.com/office/drawing/2014/main" val="1654776035"/>
                    </a:ext>
                  </a:extLst>
                </a:gridCol>
              </a:tblGrid>
              <a:tr h="247113">
                <a:tc>
                  <a:txBody>
                    <a:bodyPr/>
                    <a:lstStyle/>
                    <a:p>
                      <a:pPr algn="ctr"/>
                      <a:r>
                        <a:rPr lang="en-NZ" sz="1000" dirty="0"/>
                        <a:t>Message</a:t>
                      </a:r>
                    </a:p>
                  </a:txBody>
                  <a:tcPr anchor="ctr"/>
                </a:tc>
                <a:tc gridSpan="3">
                  <a:txBody>
                    <a:bodyPr/>
                    <a:lstStyle/>
                    <a:p>
                      <a:pPr algn="ctr"/>
                      <a:r>
                        <a:rPr lang="en-NZ" sz="1000" dirty="0"/>
                        <a:t>Attention-grabbing scores (9-10 out of 10)</a:t>
                      </a:r>
                    </a:p>
                  </a:txBody>
                  <a:tcPr/>
                </a:tc>
                <a:tc hMerge="1">
                  <a:txBody>
                    <a:bodyPr/>
                    <a:lstStyle/>
                    <a:p>
                      <a:endParaRPr lang="en-NZ" dirty="0"/>
                    </a:p>
                  </a:txBody>
                  <a:tcPr/>
                </a:tc>
                <a:tc hMerge="1">
                  <a:txBody>
                    <a:bodyPr/>
                    <a:lstStyle/>
                    <a:p>
                      <a:endParaRPr lang="en-NZ" dirty="0"/>
                    </a:p>
                  </a:txBody>
                  <a:tcPr/>
                </a:tc>
                <a:extLst>
                  <a:ext uri="{0D108BD9-81ED-4DB2-BD59-A6C34878D82A}">
                    <a16:rowId xmlns:a16="http://schemas.microsoft.com/office/drawing/2014/main" val="2722559158"/>
                  </a:ext>
                </a:extLst>
              </a:tr>
              <a:tr h="548641">
                <a:tc>
                  <a:txBody>
                    <a:bodyPr/>
                    <a:lstStyle/>
                    <a:p>
                      <a:endParaRPr lang="en-NZ" dirty="0"/>
                    </a:p>
                  </a:txBody>
                  <a:tcPr anchor="ctr"/>
                </a:tc>
                <a:tc>
                  <a:txBody>
                    <a:bodyPr/>
                    <a:lstStyle/>
                    <a:p>
                      <a:pPr algn="ctr"/>
                      <a:r>
                        <a:rPr lang="en-NZ" sz="1000" b="1" dirty="0"/>
                        <a:t>Wellington City average</a:t>
                      </a:r>
                    </a:p>
                  </a:txBody>
                  <a:tcPr anchor="ctr"/>
                </a:tc>
                <a:tc>
                  <a:txBody>
                    <a:bodyPr/>
                    <a:lstStyle/>
                    <a:p>
                      <a:pPr algn="ctr"/>
                      <a:r>
                        <a:rPr lang="en-NZ" sz="1000" b="1" u="sng" dirty="0"/>
                        <a:t>More</a:t>
                      </a:r>
                      <a:r>
                        <a:rPr lang="en-NZ" sz="1000" b="1" dirty="0"/>
                        <a:t> likely than average to rate as attention-grabbing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000" b="1" u="sng" dirty="0"/>
                        <a:t>Less</a:t>
                      </a:r>
                      <a:r>
                        <a:rPr lang="en-NZ" sz="1000" b="1" dirty="0"/>
                        <a:t> likely than average to rate as attention-grabbing</a:t>
                      </a:r>
                    </a:p>
                  </a:txBody>
                  <a:tcPr anchor="ctr"/>
                </a:tc>
                <a:extLst>
                  <a:ext uri="{0D108BD9-81ED-4DB2-BD59-A6C34878D82A}">
                    <a16:rowId xmlns:a16="http://schemas.microsoft.com/office/drawing/2014/main" val="1160818604"/>
                  </a:ext>
                </a:extLst>
              </a:tr>
              <a:tr h="556004">
                <a:tc>
                  <a:txBody>
                    <a:bodyPr/>
                    <a:lstStyle/>
                    <a:p>
                      <a:pPr algn="r" fontAlgn="ctr"/>
                      <a:r>
                        <a:rPr lang="en-NZ" sz="1000" u="none" strike="noStrike" dirty="0">
                          <a:effectLst/>
                        </a:rPr>
                        <a:t>Did you know dirty items can’t be recycled? Only 25% of us keep all our recycling clean. Empty it, rinse it, recycle it</a:t>
                      </a:r>
                      <a:endParaRPr lang="en-NZ"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a:r>
                        <a:rPr lang="en-NZ" sz="1000" dirty="0"/>
                        <a:t>33%</a:t>
                      </a:r>
                      <a:endParaRPr lang="en-NZ" sz="1000" b="1" dirty="0"/>
                    </a:p>
                  </a:txBody>
                  <a:tcPr anchor="ctr"/>
                </a:tc>
                <a:tc>
                  <a:txBody>
                    <a:bodyPr/>
                    <a:lstStyle/>
                    <a:p>
                      <a:pPr marL="171450" indent="-171450">
                        <a:buFont typeface="Arial" panose="020B0604020202020204" pitchFamily="34" charset="0"/>
                        <a:buChar char="•"/>
                      </a:pPr>
                      <a:r>
                        <a:rPr lang="en-NZ" sz="1000" dirty="0"/>
                        <a:t>Advocates (77%)</a:t>
                      </a:r>
                    </a:p>
                    <a:p>
                      <a:pPr marL="171450" indent="-171450">
                        <a:buFont typeface="Arial" panose="020B0604020202020204" pitchFamily="34" charset="0"/>
                        <a:buChar char="•"/>
                      </a:pPr>
                      <a:r>
                        <a:rPr lang="en-NZ" sz="1000" dirty="0"/>
                        <a:t>Attainers (52%)</a:t>
                      </a:r>
                    </a:p>
                    <a:p>
                      <a:pPr marL="171450" indent="-171450">
                        <a:buFont typeface="Arial" panose="020B0604020202020204" pitchFamily="34" charset="0"/>
                        <a:buChar char="•"/>
                      </a:pPr>
                      <a:r>
                        <a:rPr lang="en-NZ" sz="1000" dirty="0"/>
                        <a:t>Those aged 50+ (43%)</a:t>
                      </a:r>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dirty="0"/>
                        <a:t>Followers (13%)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dirty="0"/>
                        <a:t>Deniers (15%)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dirty="0"/>
                        <a:t>Those aged 30-49 (26%)</a:t>
                      </a:r>
                    </a:p>
                  </a:txBody>
                  <a:tcPr anchor="ctr"/>
                </a:tc>
                <a:extLst>
                  <a:ext uri="{0D108BD9-81ED-4DB2-BD59-A6C34878D82A}">
                    <a16:rowId xmlns:a16="http://schemas.microsoft.com/office/drawing/2014/main" val="4269934868"/>
                  </a:ext>
                </a:extLst>
              </a:tr>
              <a:tr h="710449">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NZ" sz="1000" u="none" strike="noStrike" kern="1200" cap="none" spc="0" normalizeH="0" baseline="0" noProof="0" dirty="0">
                          <a:ln>
                            <a:noFill/>
                          </a:ln>
                          <a:effectLst/>
                          <a:uLnTx/>
                          <a:uFillTx/>
                        </a:rPr>
                        <a:t>There’s no recycling fairy. Real people handle your dirty recycling. Rinse your containers before recycling</a:t>
                      </a:r>
                      <a:endParaRPr kumimoji="0" lang="en-NZ"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tc>
                <a:tc>
                  <a:txBody>
                    <a:bodyPr/>
                    <a:lstStyle/>
                    <a:p>
                      <a:pPr algn="ctr"/>
                      <a:r>
                        <a:rPr lang="en-NZ" sz="1000" dirty="0"/>
                        <a:t>33%</a:t>
                      </a:r>
                      <a:endParaRPr lang="en-NZ" sz="1000" b="1" dirty="0"/>
                    </a:p>
                  </a:txBody>
                  <a:tcPr anchor="ctr"/>
                </a:tc>
                <a:tc>
                  <a:txBody>
                    <a:bodyPr/>
                    <a:lstStyle/>
                    <a:p>
                      <a:pPr marL="171450" indent="-171450">
                        <a:buFont typeface="Arial" panose="020B0604020202020204" pitchFamily="34" charset="0"/>
                        <a:buChar char="•"/>
                      </a:pPr>
                      <a:r>
                        <a:rPr lang="en-NZ" sz="1000" dirty="0"/>
                        <a:t>Advocates (73%)</a:t>
                      </a:r>
                    </a:p>
                    <a:p>
                      <a:pPr marL="171450" indent="-171450">
                        <a:buFont typeface="Arial" panose="020B0604020202020204" pitchFamily="34" charset="0"/>
                        <a:buChar char="•"/>
                      </a:pPr>
                      <a:r>
                        <a:rPr lang="en-NZ" sz="1000" dirty="0"/>
                        <a:t>Attainers (49%)</a:t>
                      </a:r>
                    </a:p>
                    <a:p>
                      <a:pPr marL="171450" indent="-171450">
                        <a:buFont typeface="Arial" panose="020B0604020202020204" pitchFamily="34" charset="0"/>
                        <a:buChar char="•"/>
                      </a:pPr>
                      <a:r>
                        <a:rPr lang="en-NZ" sz="1000" dirty="0"/>
                        <a:t>Those aged 50+ (47%)</a:t>
                      </a:r>
                    </a:p>
                    <a:p>
                      <a:pPr marL="171450" indent="-171450">
                        <a:buFont typeface="Arial" panose="020B0604020202020204" pitchFamily="34" charset="0"/>
                        <a:buChar char="•"/>
                      </a:pPr>
                      <a:r>
                        <a:rPr lang="en-NZ" sz="1000" dirty="0"/>
                        <a:t>Women (41%)</a:t>
                      </a:r>
                    </a:p>
                  </a:txBody>
                  <a:tcPr anchor="ctr"/>
                </a:tc>
                <a:tc>
                  <a:txBody>
                    <a:bodyPr/>
                    <a:lstStyle/>
                    <a:p>
                      <a:pPr marL="171450" indent="-171450">
                        <a:buFont typeface="Arial" panose="020B0604020202020204" pitchFamily="34" charset="0"/>
                        <a:buChar char="•"/>
                      </a:pPr>
                      <a:r>
                        <a:rPr lang="en-NZ" sz="1000" dirty="0"/>
                        <a:t>Followers (12%)</a:t>
                      </a:r>
                    </a:p>
                    <a:p>
                      <a:pPr marL="171450" indent="-171450">
                        <a:buFont typeface="Arial" panose="020B0604020202020204" pitchFamily="34" charset="0"/>
                        <a:buChar char="•"/>
                      </a:pPr>
                      <a:r>
                        <a:rPr lang="en-NZ" sz="1000" dirty="0"/>
                        <a:t>Men (25%)</a:t>
                      </a:r>
                    </a:p>
                  </a:txBody>
                  <a:tcPr anchor="ctr"/>
                </a:tc>
                <a:extLst>
                  <a:ext uri="{0D108BD9-81ED-4DB2-BD59-A6C34878D82A}">
                    <a16:rowId xmlns:a16="http://schemas.microsoft.com/office/drawing/2014/main" val="2708073300"/>
                  </a:ext>
                </a:extLst>
              </a:tr>
              <a:tr h="401559">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NZ" sz="1000" u="none" strike="noStrike" dirty="0">
                          <a:effectLst/>
                        </a:rPr>
                        <a:t>When we recycle, we’re getting it right 85% of the time.  Know what to throw and help us reach 100%</a:t>
                      </a:r>
                      <a:endParaRPr lang="en-NZ"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a:r>
                        <a:rPr lang="en-NZ" sz="1000" dirty="0"/>
                        <a:t>33%</a:t>
                      </a:r>
                      <a:endParaRPr lang="en-NZ" sz="1000" b="1" dirty="0"/>
                    </a:p>
                  </a:txBody>
                  <a:tcPr anchor="ctr"/>
                </a:tc>
                <a:tc>
                  <a:txBody>
                    <a:bodyPr/>
                    <a:lstStyle/>
                    <a:p>
                      <a:pPr marL="171450" indent="-171450">
                        <a:buFont typeface="Arial" panose="020B0604020202020204" pitchFamily="34" charset="0"/>
                        <a:buChar char="•"/>
                      </a:pPr>
                      <a:r>
                        <a:rPr lang="en-NZ" sz="1000" dirty="0"/>
                        <a:t>Advocates (73%)</a:t>
                      </a:r>
                    </a:p>
                    <a:p>
                      <a:pPr marL="171450" indent="-171450">
                        <a:buFont typeface="Arial" panose="020B0604020202020204" pitchFamily="34" charset="0"/>
                        <a:buChar char="•"/>
                      </a:pPr>
                      <a:r>
                        <a:rPr lang="en-NZ" sz="1000" dirty="0"/>
                        <a:t>Attainers (61%)</a:t>
                      </a:r>
                    </a:p>
                  </a:txBody>
                  <a:tcPr anchor="ctr"/>
                </a:tc>
                <a:tc>
                  <a:txBody>
                    <a:bodyPr/>
                    <a:lstStyle/>
                    <a:p>
                      <a:pPr marL="171450" indent="-171450">
                        <a:buFont typeface="Arial" panose="020B0604020202020204" pitchFamily="34" charset="0"/>
                        <a:buChar char="•"/>
                      </a:pPr>
                      <a:r>
                        <a:rPr lang="en-NZ" sz="1000" dirty="0"/>
                        <a:t>Followers (10%)</a:t>
                      </a:r>
                    </a:p>
                  </a:txBody>
                  <a:tcPr anchor="ctr"/>
                </a:tc>
                <a:extLst>
                  <a:ext uri="{0D108BD9-81ED-4DB2-BD59-A6C34878D82A}">
                    <a16:rowId xmlns:a16="http://schemas.microsoft.com/office/drawing/2014/main" val="1536677730"/>
                  </a:ext>
                </a:extLst>
              </a:tr>
              <a:tr h="318544">
                <a:tc>
                  <a:txBody>
                    <a:bodyPr/>
                    <a:lstStyle/>
                    <a:p>
                      <a:pPr algn="r" fontAlgn="ctr"/>
                      <a:r>
                        <a:rPr lang="en-NZ" sz="1000" u="none" strike="noStrike" dirty="0">
                          <a:effectLst/>
                        </a:rPr>
                        <a:t>Small items like bread tags and straws can’t be recycled. If it fits in your fist, bin it</a:t>
                      </a:r>
                      <a:endParaRPr lang="en-NZ"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a:r>
                        <a:rPr lang="en-NZ" sz="1000" dirty="0"/>
                        <a:t>32%</a:t>
                      </a:r>
                      <a:endParaRPr lang="en-NZ" sz="1000" b="1" dirty="0"/>
                    </a:p>
                  </a:txBody>
                  <a:tcPr anchor="ctr"/>
                </a:tc>
                <a:tc>
                  <a:txBody>
                    <a:bodyPr/>
                    <a:lstStyle/>
                    <a:p>
                      <a:pPr marL="171450" indent="-171450">
                        <a:buFont typeface="Arial" panose="020B0604020202020204" pitchFamily="34" charset="0"/>
                        <a:buChar char="•"/>
                      </a:pPr>
                      <a:r>
                        <a:rPr lang="en-NZ" sz="1000" dirty="0"/>
                        <a:t>Advocates (70%)</a:t>
                      </a:r>
                    </a:p>
                  </a:txBody>
                  <a:tcPr anchor="ctr"/>
                </a:tc>
                <a:tc>
                  <a:txBody>
                    <a:bodyPr/>
                    <a:lstStyle/>
                    <a:p>
                      <a:pPr marL="171450" indent="-171450">
                        <a:buFont typeface="Arial" panose="020B0604020202020204" pitchFamily="34" charset="0"/>
                        <a:buChar char="•"/>
                      </a:pPr>
                      <a:r>
                        <a:rPr lang="en-NZ" sz="1000" dirty="0"/>
                        <a:t>Followers (21%)</a:t>
                      </a:r>
                    </a:p>
                  </a:txBody>
                  <a:tcPr anchor="ctr"/>
                </a:tc>
                <a:extLst>
                  <a:ext uri="{0D108BD9-81ED-4DB2-BD59-A6C34878D82A}">
                    <a16:rowId xmlns:a16="http://schemas.microsoft.com/office/drawing/2014/main" val="1826178537"/>
                  </a:ext>
                </a:extLst>
              </a:tr>
              <a:tr h="556004">
                <a:tc>
                  <a:txBody>
                    <a:bodyPr/>
                    <a:lstStyle/>
                    <a:p>
                      <a:pPr algn="r" fontAlgn="ctr"/>
                      <a:r>
                        <a:rPr lang="en-NZ" sz="1000" u="none" strike="noStrike" dirty="0">
                          <a:effectLst/>
                        </a:rPr>
                        <a:t>Wherever you are in NZ, there are six things every council recycles. Always recycle soft drink bottles, milk bottles, glass jars, glass bottles, aluminium cans and tin cans</a:t>
                      </a:r>
                      <a:endParaRPr lang="en-NZ"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a:r>
                        <a:rPr lang="en-NZ" sz="1000" dirty="0"/>
                        <a:t>27%</a:t>
                      </a:r>
                      <a:endParaRPr lang="en-NZ" sz="1000" b="1" dirty="0"/>
                    </a:p>
                  </a:txBody>
                  <a:tcPr anchor="ctr"/>
                </a:tc>
                <a:tc>
                  <a:txBody>
                    <a:bodyPr/>
                    <a:lstStyle/>
                    <a:p>
                      <a:pPr marL="171450" indent="-171450">
                        <a:buFont typeface="Arial" panose="020B0604020202020204" pitchFamily="34" charset="0"/>
                        <a:buChar char="•"/>
                      </a:pPr>
                      <a:r>
                        <a:rPr lang="en-NZ" sz="1000" dirty="0"/>
                        <a:t>Advocates (58%)</a:t>
                      </a:r>
                    </a:p>
                    <a:p>
                      <a:pPr marL="171450" indent="-171450">
                        <a:buFont typeface="Arial" panose="020B0604020202020204" pitchFamily="34" charset="0"/>
                        <a:buChar char="•"/>
                      </a:pPr>
                      <a:r>
                        <a:rPr lang="en-NZ" sz="1000" dirty="0"/>
                        <a:t>Attainers (45%)</a:t>
                      </a:r>
                    </a:p>
                    <a:p>
                      <a:pPr marL="171450" indent="-171450">
                        <a:buFont typeface="Arial" panose="020B0604020202020204" pitchFamily="34" charset="0"/>
                        <a:buChar char="•"/>
                      </a:pPr>
                      <a:r>
                        <a:rPr lang="en-NZ" sz="1000" dirty="0"/>
                        <a:t>Those aged 50+ (40%)</a:t>
                      </a:r>
                    </a:p>
                  </a:txBody>
                  <a:tcPr anchor="ctr"/>
                </a:tc>
                <a:tc>
                  <a:txBody>
                    <a:bodyPr/>
                    <a:lstStyle/>
                    <a:p>
                      <a:pPr marL="171450" indent="-171450">
                        <a:buFont typeface="Arial" panose="020B0604020202020204" pitchFamily="34" charset="0"/>
                        <a:buChar char="•"/>
                      </a:pPr>
                      <a:r>
                        <a:rPr lang="en-NZ" sz="1000" dirty="0"/>
                        <a:t>Deniers (11%)</a:t>
                      </a:r>
                    </a:p>
                    <a:p>
                      <a:pPr marL="171450" indent="-171450">
                        <a:buFont typeface="Arial" panose="020B0604020202020204" pitchFamily="34" charset="0"/>
                        <a:buChar char="•"/>
                      </a:pPr>
                      <a:r>
                        <a:rPr lang="en-NZ" sz="1000" dirty="0"/>
                        <a:t>Followers (13%)</a:t>
                      </a:r>
                    </a:p>
                    <a:p>
                      <a:pPr marL="171450" indent="-171450">
                        <a:buFont typeface="Arial" panose="020B0604020202020204" pitchFamily="34" charset="0"/>
                        <a:buChar char="•"/>
                      </a:pPr>
                      <a:r>
                        <a:rPr lang="en-NZ" sz="1000" dirty="0"/>
                        <a:t>Those aged 30-49 (21%)</a:t>
                      </a:r>
                    </a:p>
                  </a:txBody>
                  <a:tcPr anchor="ctr"/>
                </a:tc>
                <a:extLst>
                  <a:ext uri="{0D108BD9-81ED-4DB2-BD59-A6C34878D82A}">
                    <a16:rowId xmlns:a16="http://schemas.microsoft.com/office/drawing/2014/main" val="2890269387"/>
                  </a:ext>
                </a:extLst>
              </a:tr>
              <a:tr h="710449">
                <a:tc>
                  <a:txBody>
                    <a:bodyPr/>
                    <a:lstStyle/>
                    <a:p>
                      <a:pPr algn="r" fontAlgn="ctr"/>
                      <a:r>
                        <a:rPr lang="en-NZ" sz="1000" u="none" strike="noStrike" dirty="0">
                          <a:effectLst/>
                        </a:rPr>
                        <a:t>Most of us are doing a great job of recycling but here are the top three things we are putting in the wrong bin. Paper cups, tissues and juice cartons belong in the rubbish</a:t>
                      </a:r>
                      <a:endParaRPr lang="en-NZ"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a:r>
                        <a:rPr lang="en-NZ" sz="1000" dirty="0"/>
                        <a:t>26%</a:t>
                      </a:r>
                      <a:endParaRPr lang="en-NZ" sz="1000" b="1" dirty="0"/>
                    </a:p>
                  </a:txBody>
                  <a:tcPr anchor="ctr"/>
                </a:tc>
                <a:tc>
                  <a:txBody>
                    <a:bodyPr/>
                    <a:lstStyle/>
                    <a:p>
                      <a:pPr marL="171450" indent="-171450">
                        <a:buFont typeface="Arial" panose="020B0604020202020204" pitchFamily="34" charset="0"/>
                        <a:buChar char="•"/>
                      </a:pPr>
                      <a:r>
                        <a:rPr lang="en-NZ" sz="1000" dirty="0"/>
                        <a:t>Advocates (75%)</a:t>
                      </a:r>
                    </a:p>
                    <a:p>
                      <a:pPr marL="171450" indent="-171450">
                        <a:buFont typeface="Arial" panose="020B0604020202020204" pitchFamily="34" charset="0"/>
                        <a:buChar char="•"/>
                      </a:pPr>
                      <a:r>
                        <a:rPr lang="en-NZ" sz="1000" dirty="0"/>
                        <a:t>Those aged 50+ (38%)</a:t>
                      </a:r>
                    </a:p>
                  </a:txBody>
                  <a:tcPr anchor="ctr"/>
                </a:tc>
                <a:tc>
                  <a:txBody>
                    <a:bodyPr/>
                    <a:lstStyle/>
                    <a:p>
                      <a:pPr marL="171450" indent="-171450">
                        <a:buFont typeface="Arial" panose="020B0604020202020204" pitchFamily="34" charset="0"/>
                        <a:buChar char="•"/>
                      </a:pPr>
                      <a:r>
                        <a:rPr lang="en-NZ" sz="1000" dirty="0"/>
                        <a:t>Followers (11%)</a:t>
                      </a:r>
                    </a:p>
                    <a:p>
                      <a:pPr marL="171450" indent="-171450">
                        <a:buFont typeface="Arial" panose="020B0604020202020204" pitchFamily="34" charset="0"/>
                        <a:buChar char="•"/>
                      </a:pPr>
                      <a:r>
                        <a:rPr lang="en-NZ" sz="1000" dirty="0"/>
                        <a:t>Those with a household income between $50k and $100k (16%)</a:t>
                      </a:r>
                    </a:p>
                    <a:p>
                      <a:pPr marL="171450" indent="-171450">
                        <a:buFont typeface="Arial" panose="020B0604020202020204" pitchFamily="34" charset="0"/>
                        <a:buChar char="•"/>
                      </a:pPr>
                      <a:r>
                        <a:rPr lang="en-NZ" sz="1000" dirty="0"/>
                        <a:t>Those aged 30-49 (21%)</a:t>
                      </a:r>
                    </a:p>
                  </a:txBody>
                  <a:tcPr anchor="ctr"/>
                </a:tc>
                <a:extLst>
                  <a:ext uri="{0D108BD9-81ED-4DB2-BD59-A6C34878D82A}">
                    <a16:rowId xmlns:a16="http://schemas.microsoft.com/office/drawing/2014/main" val="4128736343"/>
                  </a:ext>
                </a:extLst>
              </a:tr>
              <a:tr h="556004">
                <a:tc>
                  <a:txBody>
                    <a:bodyPr/>
                    <a:lstStyle/>
                    <a:p>
                      <a:pPr algn="r" fontAlgn="ctr"/>
                      <a:r>
                        <a:rPr lang="en-NZ" sz="1000" u="none" strike="noStrike" dirty="0">
                          <a:effectLst/>
                        </a:rPr>
                        <a:t>Recycled right = recycling. Recycled wrong = rubbish. If it’s dirty, tiny or soft plastic it can’t be recycled at kerbside</a:t>
                      </a:r>
                      <a:endParaRPr lang="en-NZ"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a:r>
                        <a:rPr lang="en-NZ" sz="1000" dirty="0"/>
                        <a:t>26%</a:t>
                      </a:r>
                      <a:endParaRPr lang="en-NZ" sz="1000" b="1" dirty="0"/>
                    </a:p>
                  </a:txBody>
                  <a:tcPr anchor="ctr"/>
                </a:tc>
                <a:tc>
                  <a:txBody>
                    <a:bodyPr/>
                    <a:lstStyle/>
                    <a:p>
                      <a:pPr marL="171450" indent="-171450">
                        <a:buFont typeface="Arial" panose="020B0604020202020204" pitchFamily="34" charset="0"/>
                        <a:buChar char="•"/>
                      </a:pPr>
                      <a:r>
                        <a:rPr lang="en-NZ" sz="1000" dirty="0"/>
                        <a:t>Advocates (58%)</a:t>
                      </a:r>
                    </a:p>
                    <a:p>
                      <a:pPr marL="171450" indent="-171450">
                        <a:buFont typeface="Arial" panose="020B0604020202020204" pitchFamily="34" charset="0"/>
                        <a:buChar char="•"/>
                      </a:pPr>
                      <a:r>
                        <a:rPr lang="en-NZ" sz="1000" dirty="0"/>
                        <a:t>Attainers (46%)</a:t>
                      </a:r>
                    </a:p>
                    <a:p>
                      <a:pPr marL="171450" indent="-171450">
                        <a:buFont typeface="Arial" panose="020B0604020202020204" pitchFamily="34" charset="0"/>
                        <a:buChar char="•"/>
                      </a:pPr>
                      <a:r>
                        <a:rPr lang="en-NZ" sz="1000" dirty="0"/>
                        <a:t>Those aged 50+ (36%)</a:t>
                      </a:r>
                    </a:p>
                  </a:txBody>
                  <a:tcPr anchor="ctr"/>
                </a:tc>
                <a:tc>
                  <a:txBody>
                    <a:bodyPr/>
                    <a:lstStyle/>
                    <a:p>
                      <a:pPr marL="171450" indent="-171450">
                        <a:buFont typeface="Arial" panose="020B0604020202020204" pitchFamily="34" charset="0"/>
                        <a:buChar char="•"/>
                      </a:pPr>
                      <a:r>
                        <a:rPr lang="en-NZ" sz="1000" dirty="0"/>
                        <a:t>Followers (9%)</a:t>
                      </a:r>
                    </a:p>
                  </a:txBody>
                  <a:tcPr anchor="ctr"/>
                </a:tc>
                <a:extLst>
                  <a:ext uri="{0D108BD9-81ED-4DB2-BD59-A6C34878D82A}">
                    <a16:rowId xmlns:a16="http://schemas.microsoft.com/office/drawing/2014/main" val="1141709722"/>
                  </a:ext>
                </a:extLst>
              </a:tr>
              <a:tr h="401559">
                <a:tc>
                  <a:txBody>
                    <a:bodyPr/>
                    <a:lstStyle/>
                    <a:p>
                      <a:pPr algn="r" fontAlgn="ctr"/>
                      <a:r>
                        <a:rPr lang="en-NZ" sz="1000" u="none" strike="noStrike" dirty="0">
                          <a:effectLst/>
                        </a:rPr>
                        <a:t>Recycle like the superhero your kids want you to be. Take the lid off and rinse before you recycle</a:t>
                      </a:r>
                      <a:endParaRPr lang="en-NZ"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a:r>
                        <a:rPr lang="en-NZ" sz="1000" dirty="0"/>
                        <a:t>23%</a:t>
                      </a:r>
                      <a:endParaRPr lang="en-NZ" sz="1000" b="1" dirty="0"/>
                    </a:p>
                  </a:txBody>
                  <a:tcPr anchor="ctr"/>
                </a:tc>
                <a:tc>
                  <a:txBody>
                    <a:bodyPr/>
                    <a:lstStyle/>
                    <a:p>
                      <a:pPr marL="171450" indent="-171450">
                        <a:buFont typeface="Arial" panose="020B0604020202020204" pitchFamily="34" charset="0"/>
                        <a:buChar char="•"/>
                      </a:pPr>
                      <a:r>
                        <a:rPr lang="en-NZ" sz="1000" dirty="0"/>
                        <a:t>Advocates (73%)</a:t>
                      </a:r>
                    </a:p>
                  </a:txBody>
                  <a:tcPr anchor="ctr"/>
                </a:tc>
                <a:tc>
                  <a:txBody>
                    <a:bodyPr/>
                    <a:lstStyle/>
                    <a:p>
                      <a:pPr marL="171450" indent="-171450">
                        <a:buFont typeface="Arial" panose="020B0604020202020204" pitchFamily="34" charset="0"/>
                        <a:buChar char="•"/>
                      </a:pPr>
                      <a:r>
                        <a:rPr lang="en-NZ" sz="1000" dirty="0"/>
                        <a:t>Followers (9%)</a:t>
                      </a:r>
                    </a:p>
                    <a:p>
                      <a:pPr marL="171450" indent="-171450">
                        <a:buFont typeface="Arial" panose="020B0604020202020204" pitchFamily="34" charset="0"/>
                        <a:buChar char="•"/>
                      </a:pPr>
                      <a:r>
                        <a:rPr lang="en-NZ" sz="1000" dirty="0"/>
                        <a:t>Deniers (9%)</a:t>
                      </a:r>
                    </a:p>
                  </a:txBody>
                  <a:tcPr anchor="ctr"/>
                </a:tc>
                <a:extLst>
                  <a:ext uri="{0D108BD9-81ED-4DB2-BD59-A6C34878D82A}">
                    <a16:rowId xmlns:a16="http://schemas.microsoft.com/office/drawing/2014/main" val="1959364396"/>
                  </a:ext>
                </a:extLst>
              </a:tr>
            </a:tbl>
          </a:graphicData>
        </a:graphic>
      </p:graphicFrame>
    </p:spTree>
    <p:extLst>
      <p:ext uri="{BB962C8B-B14F-4D97-AF65-F5344CB8AC3E}">
        <p14:creationId xmlns:p14="http://schemas.microsoft.com/office/powerpoint/2010/main" val="19965100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21E9EF-093F-4AD9-87E4-DA59CACA8B38}"/>
              </a:ext>
            </a:extLst>
          </p:cNvPr>
          <p:cNvSpPr/>
          <p:nvPr/>
        </p:nvSpPr>
        <p:spPr>
          <a:xfrm>
            <a:off x="0" y="822818"/>
            <a:ext cx="12192000" cy="548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9C488EA8-96B6-4395-9EE4-E339513BE0E3}"/>
              </a:ext>
            </a:extLst>
          </p:cNvPr>
          <p:cNvSpPr>
            <a:spLocks noGrp="1"/>
          </p:cNvSpPr>
          <p:nvPr>
            <p:ph type="title"/>
          </p:nvPr>
        </p:nvSpPr>
        <p:spPr>
          <a:xfrm>
            <a:off x="147265" y="-221834"/>
            <a:ext cx="8124668" cy="1436577"/>
          </a:xfrm>
        </p:spPr>
        <p:txBody>
          <a:bodyPr>
            <a:normAutofit/>
          </a:bodyPr>
          <a:lstStyle/>
          <a:p>
            <a:pPr>
              <a:lnSpc>
                <a:spcPct val="100000"/>
              </a:lnSpc>
            </a:pPr>
            <a:r>
              <a:rPr lang="en-NZ" sz="1400" dirty="0"/>
              <a:t>MESSAGING (IMPACT): </a:t>
            </a:r>
            <a:r>
              <a:rPr lang="en-NZ" sz="1400" b="0" dirty="0"/>
              <a:t>Once again, the sub-groups who likely to be motivated are fairly consistent across the messages, as are those who are less likely to be motivated. This reinforces the idea they are not very discriminating in their appeal. </a:t>
            </a:r>
            <a:endParaRPr lang="en-NZ" sz="1600" dirty="0"/>
          </a:p>
        </p:txBody>
      </p:sp>
      <p:sp>
        <p:nvSpPr>
          <p:cNvPr id="5" name="TextBox 4">
            <a:extLst>
              <a:ext uri="{FF2B5EF4-FFF2-40B4-BE49-F238E27FC236}">
                <a16:creationId xmlns:a16="http://schemas.microsoft.com/office/drawing/2014/main" id="{64EE40CE-E03F-4E58-B3EC-3547904E4FD8}"/>
              </a:ext>
            </a:extLst>
          </p:cNvPr>
          <p:cNvSpPr txBox="1"/>
          <p:nvPr/>
        </p:nvSpPr>
        <p:spPr>
          <a:xfrm>
            <a:off x="0" y="6365159"/>
            <a:ext cx="6333688" cy="461665"/>
          </a:xfrm>
          <a:prstGeom prst="rect">
            <a:avLst/>
          </a:prstGeom>
          <a:noFill/>
        </p:spPr>
        <p:txBody>
          <a:bodyPr wrap="square" rtlCol="0">
            <a:spAutoFit/>
          </a:bodyPr>
          <a:lstStyle/>
          <a:p>
            <a:r>
              <a:rPr lang="en-NZ" sz="1200" dirty="0"/>
              <a:t>Base: All respondents [Wellington City (n=300)]</a:t>
            </a:r>
          </a:p>
          <a:p>
            <a:r>
              <a:rPr lang="en-NZ" sz="1200" dirty="0"/>
              <a:t>Source: F2</a:t>
            </a:r>
          </a:p>
        </p:txBody>
      </p:sp>
      <p:graphicFrame>
        <p:nvGraphicFramePr>
          <p:cNvPr id="4" name="Table 3">
            <a:extLst>
              <a:ext uri="{FF2B5EF4-FFF2-40B4-BE49-F238E27FC236}">
                <a16:creationId xmlns:a16="http://schemas.microsoft.com/office/drawing/2014/main" id="{B80E90EB-933C-4F08-8190-6CA27CDC54A1}"/>
              </a:ext>
            </a:extLst>
          </p:cNvPr>
          <p:cNvGraphicFramePr>
            <a:graphicFrameLocks noGrp="1"/>
          </p:cNvGraphicFramePr>
          <p:nvPr>
            <p:extLst>
              <p:ext uri="{D42A27DB-BD31-4B8C-83A1-F6EECF244321}">
                <p14:modId xmlns:p14="http://schemas.microsoft.com/office/powerpoint/2010/main" val="3574902422"/>
              </p:ext>
            </p:extLst>
          </p:nvPr>
        </p:nvGraphicFramePr>
        <p:xfrm>
          <a:off x="0" y="827392"/>
          <a:ext cx="12192000" cy="5577840"/>
        </p:xfrm>
        <a:graphic>
          <a:graphicData uri="http://schemas.openxmlformats.org/drawingml/2006/table">
            <a:tbl>
              <a:tblPr firstRow="1" bandRow="1">
                <a:tableStyleId>{68D230F3-CF80-4859-8CE7-A43EE81993B5}</a:tableStyleId>
              </a:tblPr>
              <a:tblGrid>
                <a:gridCol w="4354285">
                  <a:extLst>
                    <a:ext uri="{9D8B030D-6E8A-4147-A177-3AD203B41FA5}">
                      <a16:colId xmlns:a16="http://schemas.microsoft.com/office/drawing/2014/main" val="711889255"/>
                    </a:ext>
                  </a:extLst>
                </a:gridCol>
                <a:gridCol w="1451428">
                  <a:extLst>
                    <a:ext uri="{9D8B030D-6E8A-4147-A177-3AD203B41FA5}">
                      <a16:colId xmlns:a16="http://schemas.microsoft.com/office/drawing/2014/main" val="1610237240"/>
                    </a:ext>
                  </a:extLst>
                </a:gridCol>
                <a:gridCol w="3759200">
                  <a:extLst>
                    <a:ext uri="{9D8B030D-6E8A-4147-A177-3AD203B41FA5}">
                      <a16:colId xmlns:a16="http://schemas.microsoft.com/office/drawing/2014/main" val="689743020"/>
                    </a:ext>
                  </a:extLst>
                </a:gridCol>
                <a:gridCol w="2627087">
                  <a:extLst>
                    <a:ext uri="{9D8B030D-6E8A-4147-A177-3AD203B41FA5}">
                      <a16:colId xmlns:a16="http://schemas.microsoft.com/office/drawing/2014/main" val="3614377809"/>
                    </a:ext>
                  </a:extLst>
                </a:gridCol>
              </a:tblGrid>
              <a:tr h="207989">
                <a:tc>
                  <a:txBody>
                    <a:bodyPr/>
                    <a:lstStyle/>
                    <a:p>
                      <a:pPr algn="ctr"/>
                      <a:r>
                        <a:rPr lang="en-NZ" sz="900" dirty="0"/>
                        <a:t>Message</a:t>
                      </a:r>
                    </a:p>
                  </a:txBody>
                  <a:tcPr anchor="ctr"/>
                </a:tc>
                <a:tc gridSpan="3">
                  <a:txBody>
                    <a:bodyPr/>
                    <a:lstStyle/>
                    <a:p>
                      <a:pPr algn="ctr"/>
                      <a:r>
                        <a:rPr lang="en-NZ" sz="900" dirty="0"/>
                        <a:t>Impact Scores (9-10 out of 10)</a:t>
                      </a:r>
                    </a:p>
                  </a:txBody>
                  <a:tcPr anchor="ctr"/>
                </a:tc>
                <a:tc hMerge="1">
                  <a:txBody>
                    <a:bodyPr/>
                    <a:lstStyle/>
                    <a:p>
                      <a:endParaRPr lang="en-NZ" dirty="0"/>
                    </a:p>
                  </a:txBody>
                  <a:tcPr/>
                </a:tc>
                <a:tc hMerge="1">
                  <a:txBody>
                    <a:bodyPr/>
                    <a:lstStyle/>
                    <a:p>
                      <a:endParaRPr lang="en-NZ" dirty="0"/>
                    </a:p>
                  </a:txBody>
                  <a:tcPr/>
                </a:tc>
                <a:extLst>
                  <a:ext uri="{0D108BD9-81ED-4DB2-BD59-A6C34878D82A}">
                    <a16:rowId xmlns:a16="http://schemas.microsoft.com/office/drawing/2014/main" val="2722559158"/>
                  </a:ext>
                </a:extLst>
              </a:tr>
              <a:tr h="207989">
                <a:tc>
                  <a:txBody>
                    <a:bodyPr/>
                    <a:lstStyle/>
                    <a:p>
                      <a:endParaRPr lang="en-NZ" sz="9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900" b="1" dirty="0"/>
                        <a:t>Wellington City average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900" b="1" dirty="0"/>
                        <a:t>More likely than average to rate as impactful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900" b="1" dirty="0"/>
                        <a:t>Less likely than average to rate as impactful  </a:t>
                      </a:r>
                    </a:p>
                  </a:txBody>
                  <a:tcPr anchor="ctr"/>
                </a:tc>
                <a:extLst>
                  <a:ext uri="{0D108BD9-81ED-4DB2-BD59-A6C34878D82A}">
                    <a16:rowId xmlns:a16="http://schemas.microsoft.com/office/drawing/2014/main" val="1160818604"/>
                  </a:ext>
                </a:extLst>
              </a:tr>
              <a:tr h="582369">
                <a:tc>
                  <a:txBody>
                    <a:bodyPr/>
                    <a:lstStyle/>
                    <a:p>
                      <a:pPr algn="r" fontAlgn="ctr"/>
                      <a:r>
                        <a:rPr lang="en-NZ" sz="900" u="none" strike="noStrike" dirty="0">
                          <a:effectLst/>
                        </a:rPr>
                        <a:t>Did you know dirty items can’t be recycled? Only 25% of us keep all our recycling clean. Empty it, rinse it, recycle it</a:t>
                      </a:r>
                      <a:endParaRPr lang="en-NZ"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a:r>
                        <a:rPr lang="en-NZ" sz="900" b="1" dirty="0"/>
                        <a:t>33%</a:t>
                      </a:r>
                    </a:p>
                  </a:txBody>
                  <a:tcPr anchor="ctr"/>
                </a:tc>
                <a:tc>
                  <a:txBody>
                    <a:bodyPr/>
                    <a:lstStyle/>
                    <a:p>
                      <a:pPr marL="171450" indent="-171450">
                        <a:buFont typeface="Arial" panose="020B0604020202020204" pitchFamily="34" charset="0"/>
                        <a:buChar char="•"/>
                      </a:pPr>
                      <a:r>
                        <a:rPr lang="en-NZ" sz="900" dirty="0"/>
                        <a:t>Advocates (68%)</a:t>
                      </a:r>
                    </a:p>
                    <a:p>
                      <a:pPr marL="171450" indent="-171450">
                        <a:buFont typeface="Arial" panose="020B0604020202020204" pitchFamily="34" charset="0"/>
                        <a:buChar char="•"/>
                      </a:pPr>
                      <a:r>
                        <a:rPr lang="en-NZ" sz="900" dirty="0"/>
                        <a:t>Attainers (59%)</a:t>
                      </a:r>
                    </a:p>
                    <a:p>
                      <a:pPr marL="171450" indent="-171450">
                        <a:buFont typeface="Arial" panose="020B0604020202020204" pitchFamily="34" charset="0"/>
                        <a:buChar char="•"/>
                      </a:pPr>
                      <a:r>
                        <a:rPr lang="en-NZ" sz="900" dirty="0"/>
                        <a:t>Those aged 50+ (47%)</a:t>
                      </a:r>
                    </a:p>
                    <a:p>
                      <a:pPr marL="171450" indent="-171450">
                        <a:buFont typeface="Arial" panose="020B0604020202020204" pitchFamily="34" charset="0"/>
                        <a:buChar char="•"/>
                      </a:pPr>
                      <a:r>
                        <a:rPr lang="en-NZ" sz="900" dirty="0"/>
                        <a:t>Those very / extremely confident in their recycling ability (39%)</a:t>
                      </a:r>
                    </a:p>
                  </a:txBody>
                  <a:tcPr anchor="ctr"/>
                </a:tc>
                <a:tc>
                  <a:txBody>
                    <a:bodyPr/>
                    <a:lstStyle/>
                    <a:p>
                      <a:pPr marL="171450" indent="-171450">
                        <a:buFont typeface="Arial" panose="020B0604020202020204" pitchFamily="34" charset="0"/>
                        <a:buChar char="•"/>
                      </a:pPr>
                      <a:r>
                        <a:rPr lang="en-NZ" sz="900" dirty="0"/>
                        <a:t>Followers (18%)</a:t>
                      </a:r>
                    </a:p>
                  </a:txBody>
                  <a:tcPr anchor="ctr"/>
                </a:tc>
                <a:extLst>
                  <a:ext uri="{0D108BD9-81ED-4DB2-BD59-A6C34878D82A}">
                    <a16:rowId xmlns:a16="http://schemas.microsoft.com/office/drawing/2014/main" val="4269934868"/>
                  </a:ext>
                </a:extLst>
              </a:tr>
              <a:tr h="707163">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NZ" sz="900" u="none" strike="noStrike" kern="1200" cap="none" spc="0" normalizeH="0" baseline="0" noProof="0" dirty="0">
                          <a:ln>
                            <a:noFill/>
                          </a:ln>
                          <a:effectLst/>
                          <a:uLnTx/>
                          <a:uFillTx/>
                        </a:rPr>
                        <a:t>There’s no recycling fairy. Real people handle your dirty recycling. Rinse your containers before recycling</a:t>
                      </a:r>
                      <a:endParaRPr kumimoji="0" lang="en-NZ"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tc>
                <a:tc>
                  <a:txBody>
                    <a:bodyPr/>
                    <a:lstStyle/>
                    <a:p>
                      <a:pPr algn="ctr"/>
                      <a:r>
                        <a:rPr lang="en-NZ" sz="900" b="1" dirty="0"/>
                        <a:t>36%</a:t>
                      </a:r>
                    </a:p>
                  </a:txBody>
                  <a:tcPr anchor="ctr"/>
                </a:tc>
                <a:tc>
                  <a:txBody>
                    <a:bodyPr/>
                    <a:lstStyle/>
                    <a:p>
                      <a:pPr marL="171450" indent="-171450">
                        <a:buFont typeface="Arial" panose="020B0604020202020204" pitchFamily="34" charset="0"/>
                        <a:buChar char="•"/>
                      </a:pPr>
                      <a:r>
                        <a:rPr lang="en-NZ" sz="900" dirty="0"/>
                        <a:t>Advocates (71%)</a:t>
                      </a:r>
                    </a:p>
                    <a:p>
                      <a:pPr marL="171450" indent="-171450">
                        <a:buFont typeface="Arial" panose="020B0604020202020204" pitchFamily="34" charset="0"/>
                        <a:buChar char="•"/>
                      </a:pPr>
                      <a:r>
                        <a:rPr lang="en-NZ" sz="900" dirty="0"/>
                        <a:t>Attainers (55%)</a:t>
                      </a:r>
                    </a:p>
                    <a:p>
                      <a:pPr marL="171450" indent="-171450">
                        <a:buFont typeface="Arial" panose="020B0604020202020204" pitchFamily="34" charset="0"/>
                        <a:buChar char="•"/>
                      </a:pPr>
                      <a:r>
                        <a:rPr lang="en-NZ" sz="900" dirty="0"/>
                        <a:t>Those aged 50+ (50%)</a:t>
                      </a:r>
                    </a:p>
                    <a:p>
                      <a:pPr marL="171450" indent="-171450">
                        <a:buFont typeface="Arial" panose="020B0604020202020204" pitchFamily="34" charset="0"/>
                        <a:buChar char="•"/>
                      </a:pPr>
                      <a:r>
                        <a:rPr lang="en-NZ" sz="900" dirty="0"/>
                        <a:t>Those very / extremely confident in their recycling ability (43%)</a:t>
                      </a:r>
                    </a:p>
                    <a:p>
                      <a:pPr marL="171450" indent="-171450">
                        <a:buFont typeface="Arial" panose="020B0604020202020204" pitchFamily="34" charset="0"/>
                        <a:buChar char="•"/>
                      </a:pPr>
                      <a:r>
                        <a:rPr lang="en-NZ" sz="900" dirty="0"/>
                        <a:t>Women (42%)</a:t>
                      </a:r>
                    </a:p>
                  </a:txBody>
                  <a:tcPr anchor="ctr"/>
                </a:tc>
                <a:tc>
                  <a:txBody>
                    <a:bodyPr/>
                    <a:lstStyle/>
                    <a:p>
                      <a:pPr marL="171450" indent="-171450">
                        <a:buFont typeface="Arial" panose="020B0604020202020204" pitchFamily="34" charset="0"/>
                        <a:buChar char="•"/>
                      </a:pPr>
                      <a:r>
                        <a:rPr lang="en-NZ" sz="900" dirty="0"/>
                        <a:t>Deniers (19%)</a:t>
                      </a:r>
                    </a:p>
                    <a:p>
                      <a:pPr marL="171450" indent="-171450">
                        <a:buFont typeface="Arial" panose="020B0604020202020204" pitchFamily="34" charset="0"/>
                        <a:buChar char="•"/>
                      </a:pPr>
                      <a:r>
                        <a:rPr lang="en-NZ" sz="900" dirty="0"/>
                        <a:t>Followers (21%)</a:t>
                      </a:r>
                    </a:p>
                    <a:p>
                      <a:pPr marL="171450" indent="-171450">
                        <a:buFont typeface="Arial" panose="020B0604020202020204" pitchFamily="34" charset="0"/>
                        <a:buChar char="•"/>
                      </a:pPr>
                      <a:r>
                        <a:rPr lang="en-NZ" sz="900" dirty="0"/>
                        <a:t>Men (29%)</a:t>
                      </a:r>
                    </a:p>
                  </a:txBody>
                  <a:tcPr anchor="ctr"/>
                </a:tc>
                <a:extLst>
                  <a:ext uri="{0D108BD9-81ED-4DB2-BD59-A6C34878D82A}">
                    <a16:rowId xmlns:a16="http://schemas.microsoft.com/office/drawing/2014/main" val="2708073300"/>
                  </a:ext>
                </a:extLst>
              </a:tr>
              <a:tr h="582369">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NZ" sz="900" u="none" strike="noStrike" dirty="0">
                          <a:effectLst/>
                        </a:rPr>
                        <a:t>When we recycle, we’re getting it right 85% of the time.  Know what to throw and help us reach 100%</a:t>
                      </a:r>
                      <a:endParaRPr lang="en-NZ"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a:r>
                        <a:rPr lang="en-NZ" sz="900" b="1" dirty="0"/>
                        <a:t>33%</a:t>
                      </a:r>
                    </a:p>
                  </a:txBody>
                  <a:tcPr anchor="ctr"/>
                </a:tc>
                <a:tc>
                  <a:txBody>
                    <a:bodyPr/>
                    <a:lstStyle/>
                    <a:p>
                      <a:pPr marL="171450" indent="-171450">
                        <a:buFont typeface="Arial" panose="020B0604020202020204" pitchFamily="34" charset="0"/>
                        <a:buChar char="•"/>
                      </a:pPr>
                      <a:r>
                        <a:rPr lang="en-NZ" sz="900" dirty="0"/>
                        <a:t>Advocates (74%)</a:t>
                      </a:r>
                    </a:p>
                    <a:p>
                      <a:pPr marL="171450" indent="-171450">
                        <a:buFont typeface="Arial" panose="020B0604020202020204" pitchFamily="34" charset="0"/>
                        <a:buChar char="•"/>
                      </a:pPr>
                      <a:r>
                        <a:rPr lang="en-NZ" sz="900" dirty="0"/>
                        <a:t>Attainers (54%)</a:t>
                      </a:r>
                    </a:p>
                    <a:p>
                      <a:pPr marL="171450" indent="-171450">
                        <a:buFont typeface="Arial" panose="020B0604020202020204" pitchFamily="34" charset="0"/>
                        <a:buChar char="•"/>
                      </a:pPr>
                      <a:r>
                        <a:rPr lang="en-NZ" sz="900" dirty="0"/>
                        <a:t>Those aged 50+ (49%)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900" dirty="0"/>
                        <a:t>Those very / extremely confident in their recycling ability (40%)</a:t>
                      </a:r>
                    </a:p>
                  </a:txBody>
                  <a:tcPr anchor="ctr"/>
                </a:tc>
                <a:tc>
                  <a:txBody>
                    <a:bodyPr/>
                    <a:lstStyle/>
                    <a:p>
                      <a:pPr marL="171450" indent="-171450">
                        <a:buFont typeface="Arial" panose="020B0604020202020204" pitchFamily="34" charset="0"/>
                        <a:buChar char="•"/>
                      </a:pPr>
                      <a:r>
                        <a:rPr lang="en-NZ" sz="900" dirty="0"/>
                        <a:t>Followers (16%)</a:t>
                      </a:r>
                    </a:p>
                    <a:p>
                      <a:pPr marL="171450" indent="-171450">
                        <a:buFont typeface="Arial" panose="020B0604020202020204" pitchFamily="34" charset="0"/>
                        <a:buChar char="•"/>
                      </a:pPr>
                      <a:r>
                        <a:rPr lang="en-NZ" sz="900" dirty="0"/>
                        <a:t>Deniers (16%)</a:t>
                      </a:r>
                    </a:p>
                    <a:p>
                      <a:pPr marL="171450" indent="-171450">
                        <a:buFont typeface="Arial" panose="020B0604020202020204" pitchFamily="34" charset="0"/>
                        <a:buChar char="•"/>
                      </a:pPr>
                      <a:r>
                        <a:rPr lang="en-NZ" sz="900" dirty="0"/>
                        <a:t>Those aged under 50 (25%)</a:t>
                      </a:r>
                    </a:p>
                  </a:txBody>
                  <a:tcPr anchor="ctr"/>
                </a:tc>
                <a:extLst>
                  <a:ext uri="{0D108BD9-81ED-4DB2-BD59-A6C34878D82A}">
                    <a16:rowId xmlns:a16="http://schemas.microsoft.com/office/drawing/2014/main" val="1536677730"/>
                  </a:ext>
                </a:extLst>
              </a:tr>
              <a:tr h="457576">
                <a:tc>
                  <a:txBody>
                    <a:bodyPr/>
                    <a:lstStyle/>
                    <a:p>
                      <a:pPr algn="r" fontAlgn="ctr"/>
                      <a:r>
                        <a:rPr lang="en-NZ" sz="900" u="none" strike="noStrike" dirty="0">
                          <a:effectLst/>
                        </a:rPr>
                        <a:t>Small items like bread tags and straws can’t be recycled. If it fits in your fist, bin it</a:t>
                      </a:r>
                      <a:endParaRPr lang="en-NZ"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a:r>
                        <a:rPr lang="en-NZ" sz="900" b="1" dirty="0"/>
                        <a:t>36%</a:t>
                      </a:r>
                    </a:p>
                  </a:txBody>
                  <a:tcPr anchor="ctr"/>
                </a:tc>
                <a:tc>
                  <a:txBody>
                    <a:bodyPr/>
                    <a:lstStyle/>
                    <a:p>
                      <a:pPr marL="171450" indent="-171450">
                        <a:buFont typeface="Arial" panose="020B0604020202020204" pitchFamily="34" charset="0"/>
                        <a:buChar char="•"/>
                      </a:pPr>
                      <a:r>
                        <a:rPr lang="en-NZ" sz="900" dirty="0"/>
                        <a:t>Advocates (71%)</a:t>
                      </a:r>
                    </a:p>
                    <a:p>
                      <a:pPr marL="171450" indent="-171450">
                        <a:buFont typeface="Arial" panose="020B0604020202020204" pitchFamily="34" charset="0"/>
                        <a:buChar char="•"/>
                      </a:pPr>
                      <a:r>
                        <a:rPr lang="en-NZ" sz="900" dirty="0"/>
                        <a:t>Attainers (55%)</a:t>
                      </a:r>
                    </a:p>
                    <a:p>
                      <a:pPr marL="171450" indent="-171450">
                        <a:buFont typeface="Arial" panose="020B0604020202020204" pitchFamily="34" charset="0"/>
                        <a:buChar char="•"/>
                      </a:pPr>
                      <a:r>
                        <a:rPr lang="en-NZ" sz="900" dirty="0"/>
                        <a:t>Those aged 50+ (48%)</a:t>
                      </a:r>
                    </a:p>
                  </a:txBody>
                  <a:tcPr anchor="ctr"/>
                </a:tc>
                <a:tc>
                  <a:txBody>
                    <a:bodyPr/>
                    <a:lstStyle/>
                    <a:p>
                      <a:pPr marL="171450" indent="-171450">
                        <a:buFont typeface="Arial" panose="020B0604020202020204" pitchFamily="34" charset="0"/>
                        <a:buChar char="•"/>
                      </a:pPr>
                      <a:r>
                        <a:rPr lang="en-NZ" sz="900" dirty="0"/>
                        <a:t>Followers (18%)</a:t>
                      </a:r>
                    </a:p>
                  </a:txBody>
                  <a:tcPr anchor="ctr"/>
                </a:tc>
                <a:extLst>
                  <a:ext uri="{0D108BD9-81ED-4DB2-BD59-A6C34878D82A}">
                    <a16:rowId xmlns:a16="http://schemas.microsoft.com/office/drawing/2014/main" val="1826178537"/>
                  </a:ext>
                </a:extLst>
              </a:tr>
              <a:tr h="707163">
                <a:tc>
                  <a:txBody>
                    <a:bodyPr/>
                    <a:lstStyle/>
                    <a:p>
                      <a:pPr algn="r" fontAlgn="ctr"/>
                      <a:r>
                        <a:rPr lang="en-NZ" sz="900" u="none" strike="noStrike" dirty="0">
                          <a:effectLst/>
                        </a:rPr>
                        <a:t>Wherever you are in NZ, there are six things every council recycles. Always recycle soft drink bottles, milk bottles, glass jars, glass bottles, aluminium cans and tin cans</a:t>
                      </a:r>
                      <a:endParaRPr lang="en-NZ"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a:r>
                        <a:rPr lang="en-NZ" sz="900" b="1" dirty="0"/>
                        <a:t>33%</a:t>
                      </a:r>
                    </a:p>
                  </a:txBody>
                  <a:tcPr anchor="ctr"/>
                </a:tc>
                <a:tc>
                  <a:txBody>
                    <a:bodyPr/>
                    <a:lstStyle/>
                    <a:p>
                      <a:pPr marL="171450" indent="-171450">
                        <a:buFont typeface="Arial" panose="020B0604020202020204" pitchFamily="34" charset="0"/>
                        <a:buChar char="•"/>
                      </a:pPr>
                      <a:r>
                        <a:rPr lang="en-NZ" sz="900" dirty="0"/>
                        <a:t>Advocates (72%)</a:t>
                      </a:r>
                    </a:p>
                    <a:p>
                      <a:pPr marL="171450" indent="-171450">
                        <a:buFont typeface="Arial" panose="020B0604020202020204" pitchFamily="34" charset="0"/>
                        <a:buChar char="•"/>
                      </a:pPr>
                      <a:r>
                        <a:rPr lang="en-NZ" sz="900" dirty="0"/>
                        <a:t>Attainers (60%)</a:t>
                      </a:r>
                    </a:p>
                    <a:p>
                      <a:pPr marL="171450" indent="-171450">
                        <a:buFont typeface="Arial" panose="020B0604020202020204" pitchFamily="34" charset="0"/>
                        <a:buChar char="•"/>
                      </a:pPr>
                      <a:r>
                        <a:rPr lang="en-NZ" sz="900" dirty="0"/>
                        <a:t>Those aged 50+ (49%)</a:t>
                      </a:r>
                    </a:p>
                    <a:p>
                      <a:pPr marL="171450" indent="-171450">
                        <a:buFont typeface="Arial" panose="020B0604020202020204" pitchFamily="34" charset="0"/>
                        <a:buChar char="•"/>
                      </a:pPr>
                      <a:r>
                        <a:rPr lang="en-NZ" sz="900" dirty="0"/>
                        <a:t>Those very / extremely confident in their recycling ability (40%)</a:t>
                      </a:r>
                    </a:p>
                    <a:p>
                      <a:pPr marL="171450" indent="-171450">
                        <a:buFont typeface="Arial" panose="020B0604020202020204" pitchFamily="34" charset="0"/>
                        <a:buChar char="•"/>
                      </a:pPr>
                      <a:r>
                        <a:rPr lang="en-NZ" sz="900" dirty="0"/>
                        <a:t>Women (39%)</a:t>
                      </a:r>
                    </a:p>
                  </a:txBody>
                  <a:tcPr anchor="ctr"/>
                </a:tc>
                <a:tc>
                  <a:txBody>
                    <a:bodyPr/>
                    <a:lstStyle/>
                    <a:p>
                      <a:pPr marL="171450" indent="-171450">
                        <a:buFont typeface="Arial" panose="020B0604020202020204" pitchFamily="34" charset="0"/>
                        <a:buChar char="•"/>
                      </a:pPr>
                      <a:r>
                        <a:rPr lang="en-NZ" sz="900" dirty="0"/>
                        <a:t>Those aged 18-29 (13%)</a:t>
                      </a:r>
                    </a:p>
                    <a:p>
                      <a:pPr marL="171450" indent="-171450">
                        <a:buFont typeface="Arial" panose="020B0604020202020204" pitchFamily="34" charset="0"/>
                        <a:buChar char="•"/>
                      </a:pPr>
                      <a:r>
                        <a:rPr lang="en-NZ" sz="900" dirty="0"/>
                        <a:t>Deniers (15%)</a:t>
                      </a:r>
                    </a:p>
                    <a:p>
                      <a:pPr marL="171450" indent="-171450">
                        <a:buFont typeface="Arial" panose="020B0604020202020204" pitchFamily="34" charset="0"/>
                        <a:buChar char="•"/>
                      </a:pPr>
                      <a:r>
                        <a:rPr lang="en-NZ" sz="900" dirty="0"/>
                        <a:t>Followers (18%)</a:t>
                      </a:r>
                    </a:p>
                    <a:p>
                      <a:pPr marL="171450" indent="-171450">
                        <a:buFont typeface="Arial" panose="020B0604020202020204" pitchFamily="34" charset="0"/>
                        <a:buChar char="•"/>
                      </a:pPr>
                      <a:r>
                        <a:rPr lang="en-NZ" sz="900" dirty="0"/>
                        <a:t>Men (27%)</a:t>
                      </a:r>
                    </a:p>
                  </a:txBody>
                  <a:tcPr anchor="ctr"/>
                </a:tc>
                <a:extLst>
                  <a:ext uri="{0D108BD9-81ED-4DB2-BD59-A6C34878D82A}">
                    <a16:rowId xmlns:a16="http://schemas.microsoft.com/office/drawing/2014/main" val="2890269387"/>
                  </a:ext>
                </a:extLst>
              </a:tr>
              <a:tr h="582369">
                <a:tc>
                  <a:txBody>
                    <a:bodyPr/>
                    <a:lstStyle/>
                    <a:p>
                      <a:pPr algn="r" fontAlgn="ctr"/>
                      <a:r>
                        <a:rPr lang="en-NZ" sz="900" u="none" strike="noStrike" dirty="0">
                          <a:effectLst/>
                        </a:rPr>
                        <a:t>Most of us are doing a great job of recycling but here are the top three things we are putting in the wrong bin. Paper cups, tissues and juice cartons belong in the rubbish</a:t>
                      </a:r>
                      <a:endParaRPr lang="en-NZ"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a:r>
                        <a:rPr lang="en-NZ" sz="900" b="1" dirty="0"/>
                        <a:t>33%</a:t>
                      </a:r>
                    </a:p>
                  </a:txBody>
                  <a:tcPr anchor="ctr"/>
                </a:tc>
                <a:tc>
                  <a:txBody>
                    <a:bodyPr/>
                    <a:lstStyle/>
                    <a:p>
                      <a:pPr marL="171450" indent="-171450">
                        <a:buFont typeface="Arial" panose="020B0604020202020204" pitchFamily="34" charset="0"/>
                        <a:buChar char="•"/>
                      </a:pPr>
                      <a:r>
                        <a:rPr lang="en-NZ" sz="900" dirty="0"/>
                        <a:t>Advocates (68%)</a:t>
                      </a:r>
                    </a:p>
                    <a:p>
                      <a:pPr marL="171450" indent="-171450">
                        <a:buFont typeface="Arial" panose="020B0604020202020204" pitchFamily="34" charset="0"/>
                        <a:buChar char="•"/>
                      </a:pPr>
                      <a:r>
                        <a:rPr lang="en-NZ" sz="900" dirty="0"/>
                        <a:t>Attainers (59%)</a:t>
                      </a:r>
                    </a:p>
                    <a:p>
                      <a:pPr marL="171450" indent="-171450">
                        <a:buFont typeface="Arial" panose="020B0604020202020204" pitchFamily="34" charset="0"/>
                        <a:buChar char="•"/>
                      </a:pPr>
                      <a:r>
                        <a:rPr lang="en-NZ" sz="900" dirty="0"/>
                        <a:t>Those aged 50+ (50%)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900" dirty="0"/>
                        <a:t>Those very / extremely confident in their recycling ability (39%)</a:t>
                      </a:r>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900" dirty="0"/>
                        <a:t>Deniers (15%)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900" dirty="0"/>
                        <a:t>Followers (16%)</a:t>
                      </a:r>
                    </a:p>
                    <a:p>
                      <a:pPr marL="171450" indent="-171450">
                        <a:buFont typeface="Arial" panose="020B0604020202020204" pitchFamily="34" charset="0"/>
                        <a:buChar char="•"/>
                      </a:pPr>
                      <a:r>
                        <a:rPr lang="en-NZ" sz="900" dirty="0"/>
                        <a:t>Those aged under 50 (24%)</a:t>
                      </a:r>
                    </a:p>
                  </a:txBody>
                  <a:tcPr anchor="ctr"/>
                </a:tc>
                <a:extLst>
                  <a:ext uri="{0D108BD9-81ED-4DB2-BD59-A6C34878D82A}">
                    <a16:rowId xmlns:a16="http://schemas.microsoft.com/office/drawing/2014/main" val="4128736343"/>
                  </a:ext>
                </a:extLst>
              </a:tr>
              <a:tr h="457576">
                <a:tc>
                  <a:txBody>
                    <a:bodyPr/>
                    <a:lstStyle/>
                    <a:p>
                      <a:pPr algn="r" fontAlgn="ctr"/>
                      <a:r>
                        <a:rPr lang="en-NZ" sz="900" u="none" strike="noStrike" dirty="0">
                          <a:effectLst/>
                        </a:rPr>
                        <a:t>Recycled right = recycling. Recycled wrong = rubbish. If it’s dirty, tiny or soft plastic it can’t be recycled at kerbside</a:t>
                      </a:r>
                      <a:endParaRPr lang="en-NZ"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a:r>
                        <a:rPr lang="en-NZ" sz="900" b="1" dirty="0"/>
                        <a:t>32%</a:t>
                      </a:r>
                    </a:p>
                  </a:txBody>
                  <a:tcPr anchor="ctr"/>
                </a:tc>
                <a:tc>
                  <a:txBody>
                    <a:bodyPr/>
                    <a:lstStyle/>
                    <a:p>
                      <a:pPr marL="171450" indent="-171450">
                        <a:buFont typeface="Arial" panose="020B0604020202020204" pitchFamily="34" charset="0"/>
                        <a:buChar char="•"/>
                      </a:pPr>
                      <a:r>
                        <a:rPr lang="en-NZ" sz="900" dirty="0"/>
                        <a:t>Advocates (71%)</a:t>
                      </a:r>
                    </a:p>
                    <a:p>
                      <a:pPr marL="171450" indent="-171450">
                        <a:buFont typeface="Arial" panose="020B0604020202020204" pitchFamily="34" charset="0"/>
                        <a:buChar char="•"/>
                      </a:pPr>
                      <a:r>
                        <a:rPr lang="en-NZ" sz="900" dirty="0"/>
                        <a:t>Those aged 50+ (48%)</a:t>
                      </a:r>
                    </a:p>
                  </a:txBody>
                  <a:tcPr anchor="ctr"/>
                </a:tc>
                <a:tc>
                  <a:txBody>
                    <a:bodyPr/>
                    <a:lstStyle/>
                    <a:p>
                      <a:pPr marL="171450" indent="-171450">
                        <a:buFont typeface="Arial" panose="020B0604020202020204" pitchFamily="34" charset="0"/>
                        <a:buChar char="•"/>
                      </a:pPr>
                      <a:r>
                        <a:rPr lang="en-NZ" sz="900" dirty="0"/>
                        <a:t>Deniers (15%)</a:t>
                      </a:r>
                    </a:p>
                    <a:p>
                      <a:pPr marL="171450" indent="-171450">
                        <a:buFont typeface="Arial" panose="020B0604020202020204" pitchFamily="34" charset="0"/>
                        <a:buChar char="•"/>
                      </a:pPr>
                      <a:r>
                        <a:rPr lang="en-NZ" sz="900" dirty="0"/>
                        <a:t>Followers (16%)</a:t>
                      </a:r>
                    </a:p>
                    <a:p>
                      <a:pPr marL="171450" indent="-171450">
                        <a:buFont typeface="Arial" panose="020B0604020202020204" pitchFamily="34" charset="0"/>
                        <a:buChar char="•"/>
                      </a:pPr>
                      <a:r>
                        <a:rPr lang="en-NZ" sz="900" dirty="0"/>
                        <a:t>Those aged under 50 (24%)</a:t>
                      </a:r>
                    </a:p>
                  </a:txBody>
                  <a:tcPr anchor="ctr"/>
                </a:tc>
                <a:extLst>
                  <a:ext uri="{0D108BD9-81ED-4DB2-BD59-A6C34878D82A}">
                    <a16:rowId xmlns:a16="http://schemas.microsoft.com/office/drawing/2014/main" val="1141709722"/>
                  </a:ext>
                </a:extLst>
              </a:tr>
              <a:tr h="117560">
                <a:tc>
                  <a:txBody>
                    <a:bodyPr/>
                    <a:lstStyle/>
                    <a:p>
                      <a:pPr algn="r" fontAlgn="ctr"/>
                      <a:r>
                        <a:rPr lang="en-NZ" sz="900" u="none" strike="noStrike" dirty="0">
                          <a:effectLst/>
                        </a:rPr>
                        <a:t>Recycle like the superhero your kids want you to be. Take the lid off and rinse before you recycle</a:t>
                      </a:r>
                      <a:endParaRPr lang="en-NZ"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a:r>
                        <a:rPr lang="en-NZ" sz="900" b="1" dirty="0"/>
                        <a:t>29%</a:t>
                      </a:r>
                    </a:p>
                  </a:txBody>
                  <a:tcPr anchor="ctr"/>
                </a:tc>
                <a:tc>
                  <a:txBody>
                    <a:bodyPr/>
                    <a:lstStyle/>
                    <a:p>
                      <a:pPr marL="171450" indent="-171450">
                        <a:buFont typeface="Arial" panose="020B0604020202020204" pitchFamily="34" charset="0"/>
                        <a:buChar char="•"/>
                      </a:pPr>
                      <a:r>
                        <a:rPr lang="en-NZ" sz="900" dirty="0"/>
                        <a:t>Advocates (58%)</a:t>
                      </a:r>
                    </a:p>
                    <a:p>
                      <a:pPr marL="171450" indent="-171450">
                        <a:buFont typeface="Arial" panose="020B0604020202020204" pitchFamily="34" charset="0"/>
                        <a:buChar char="•"/>
                      </a:pPr>
                      <a:r>
                        <a:rPr lang="en-NZ" sz="900" dirty="0"/>
                        <a:t>Attainers (51%)</a:t>
                      </a:r>
                    </a:p>
                    <a:p>
                      <a:pPr marL="171450" indent="-171450">
                        <a:buFont typeface="Arial" panose="020B0604020202020204" pitchFamily="34" charset="0"/>
                        <a:buChar char="•"/>
                      </a:pPr>
                      <a:r>
                        <a:rPr lang="en-NZ" sz="900" dirty="0"/>
                        <a:t>Those extremely confident in their recycling ability (45%)</a:t>
                      </a:r>
                    </a:p>
                    <a:p>
                      <a:pPr marL="171450" indent="-171450">
                        <a:buFont typeface="Arial" panose="020B0604020202020204" pitchFamily="34" charset="0"/>
                        <a:buChar char="•"/>
                      </a:pPr>
                      <a:r>
                        <a:rPr lang="en-NZ" sz="900" dirty="0"/>
                        <a:t>Those aged 50+ (42%)</a:t>
                      </a:r>
                    </a:p>
                  </a:txBody>
                  <a:tcPr anchor="ctr"/>
                </a:tc>
                <a:tc>
                  <a:txBody>
                    <a:bodyPr/>
                    <a:lstStyle/>
                    <a:p>
                      <a:pPr marL="171450" indent="-171450">
                        <a:buFont typeface="Arial" panose="020B0604020202020204" pitchFamily="34" charset="0"/>
                        <a:buChar char="•"/>
                      </a:pPr>
                      <a:r>
                        <a:rPr lang="en-NZ" sz="900" dirty="0"/>
                        <a:t>Deniers (9%)</a:t>
                      </a:r>
                    </a:p>
                    <a:p>
                      <a:pPr marL="171450" indent="-171450">
                        <a:buFont typeface="Arial" panose="020B0604020202020204" pitchFamily="34" charset="0"/>
                        <a:buChar char="•"/>
                      </a:pPr>
                      <a:r>
                        <a:rPr lang="en-NZ" sz="900" dirty="0"/>
                        <a:t>Followers (18%)</a:t>
                      </a:r>
                    </a:p>
                    <a:p>
                      <a:pPr marL="171450" indent="-171450">
                        <a:buFont typeface="Arial" panose="020B0604020202020204" pitchFamily="34" charset="0"/>
                        <a:buChar char="•"/>
                      </a:pPr>
                      <a:r>
                        <a:rPr lang="en-NZ" sz="900" dirty="0"/>
                        <a:t>Those aged 30-49 (23%)</a:t>
                      </a:r>
                    </a:p>
                  </a:txBody>
                  <a:tcPr anchor="ctr"/>
                </a:tc>
                <a:extLst>
                  <a:ext uri="{0D108BD9-81ED-4DB2-BD59-A6C34878D82A}">
                    <a16:rowId xmlns:a16="http://schemas.microsoft.com/office/drawing/2014/main" val="1959364396"/>
                  </a:ext>
                </a:extLst>
              </a:tr>
            </a:tbl>
          </a:graphicData>
        </a:graphic>
      </p:graphicFrame>
      <p:sp>
        <p:nvSpPr>
          <p:cNvPr id="6" name="Rectangle 5">
            <a:extLst>
              <a:ext uri="{FF2B5EF4-FFF2-40B4-BE49-F238E27FC236}">
                <a16:creationId xmlns:a16="http://schemas.microsoft.com/office/drawing/2014/main" id="{84F601C7-D085-46F5-A888-5BBB5E3F8223}"/>
              </a:ext>
            </a:extLst>
          </p:cNvPr>
          <p:cNvSpPr/>
          <p:nvPr/>
        </p:nvSpPr>
        <p:spPr>
          <a:xfrm>
            <a:off x="10534650" y="665961"/>
            <a:ext cx="1409700" cy="147332"/>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 name="Picture 8">
            <a:extLst>
              <a:ext uri="{FF2B5EF4-FFF2-40B4-BE49-F238E27FC236}">
                <a16:creationId xmlns:a16="http://schemas.microsoft.com/office/drawing/2014/main" id="{644773FB-562B-4D77-BF10-B1E0988651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2545" y="269216"/>
            <a:ext cx="1492213" cy="376252"/>
          </a:xfrm>
          <a:prstGeom prst="rect">
            <a:avLst/>
          </a:prstGeom>
        </p:spPr>
      </p:pic>
    </p:spTree>
    <p:extLst>
      <p:ext uri="{BB962C8B-B14F-4D97-AF65-F5344CB8AC3E}">
        <p14:creationId xmlns:p14="http://schemas.microsoft.com/office/powerpoint/2010/main" val="15231763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6FC13-2E6A-4A05-8C19-A4D12D5652F1}"/>
              </a:ext>
            </a:extLst>
          </p:cNvPr>
          <p:cNvSpPr>
            <a:spLocks noGrp="1"/>
          </p:cNvSpPr>
          <p:nvPr>
            <p:ph type="title"/>
          </p:nvPr>
        </p:nvSpPr>
        <p:spPr/>
        <p:txBody>
          <a:bodyPr/>
          <a:lstStyle/>
          <a:p>
            <a:r>
              <a:rPr lang="en-NZ" dirty="0"/>
              <a:t>Plastic Free July</a:t>
            </a:r>
          </a:p>
        </p:txBody>
      </p:sp>
    </p:spTree>
    <p:extLst>
      <p:ext uri="{BB962C8B-B14F-4D97-AF65-F5344CB8AC3E}">
        <p14:creationId xmlns:p14="http://schemas.microsoft.com/office/powerpoint/2010/main" val="20114811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F53E-62E4-43DA-8FF5-9EDE4EAB7817}"/>
              </a:ext>
            </a:extLst>
          </p:cNvPr>
          <p:cNvSpPr>
            <a:spLocks noGrp="1"/>
          </p:cNvSpPr>
          <p:nvPr>
            <p:ph type="title"/>
          </p:nvPr>
        </p:nvSpPr>
        <p:spPr/>
        <p:txBody>
          <a:bodyPr>
            <a:normAutofit fontScale="90000"/>
          </a:bodyPr>
          <a:lstStyle/>
          <a:p>
            <a:pPr>
              <a:lnSpc>
                <a:spcPct val="100000"/>
              </a:lnSpc>
            </a:pPr>
            <a:r>
              <a:rPr lang="en-NZ" sz="1400" dirty="0"/>
              <a:t>PLASTIC FREE JULY: </a:t>
            </a:r>
            <a:r>
              <a:rPr lang="en-NZ" sz="1400" b="0" dirty="0"/>
              <a:t>Given aforementioned concerns around plastic waste, there is a potential opportunity to further promote Plastic Free July. Only 31% of Wellington City respondents are aware of it (although this is higher than the national figure of 26%). Four percent participated in 2019, and 2% officially signed up to the challenge. These findings are in line with the national figures. Wellington City respondents are more likely than the national sample to be aware of but </a:t>
            </a:r>
            <a:r>
              <a:rPr lang="en-NZ" sz="1400" i="1" dirty="0"/>
              <a:t>not</a:t>
            </a:r>
            <a:r>
              <a:rPr lang="en-NZ" sz="1400" dirty="0"/>
              <a:t> </a:t>
            </a:r>
            <a:r>
              <a:rPr lang="en-NZ" sz="1400" b="0" dirty="0"/>
              <a:t>participate in Plastic Free July.</a:t>
            </a:r>
          </a:p>
        </p:txBody>
      </p:sp>
      <p:sp>
        <p:nvSpPr>
          <p:cNvPr id="4" name="TextBox 3">
            <a:extLst>
              <a:ext uri="{FF2B5EF4-FFF2-40B4-BE49-F238E27FC236}">
                <a16:creationId xmlns:a16="http://schemas.microsoft.com/office/drawing/2014/main" id="{A5AC4149-43DB-467C-B62E-DAE2601647B2}"/>
              </a:ext>
            </a:extLst>
          </p:cNvPr>
          <p:cNvSpPr txBox="1"/>
          <p:nvPr/>
        </p:nvSpPr>
        <p:spPr>
          <a:xfrm>
            <a:off x="0" y="6396335"/>
            <a:ext cx="5321300" cy="461665"/>
          </a:xfrm>
          <a:prstGeom prst="rect">
            <a:avLst/>
          </a:prstGeom>
          <a:noFill/>
        </p:spPr>
        <p:txBody>
          <a:bodyPr wrap="square" rtlCol="0">
            <a:spAutoFit/>
          </a:bodyPr>
          <a:lstStyle/>
          <a:p>
            <a:r>
              <a:rPr lang="en-NZ" sz="1200" dirty="0"/>
              <a:t>Base: All respondents [New Zealand (n=1,741); Wellington City (n=300)]</a:t>
            </a:r>
          </a:p>
          <a:p>
            <a:r>
              <a:rPr lang="en-NZ" sz="1200" dirty="0"/>
              <a:t>Source: F7, F8, F9</a:t>
            </a:r>
          </a:p>
        </p:txBody>
      </p:sp>
      <p:graphicFrame>
        <p:nvGraphicFramePr>
          <p:cNvPr id="5" name="Chart 4">
            <a:extLst>
              <a:ext uri="{FF2B5EF4-FFF2-40B4-BE49-F238E27FC236}">
                <a16:creationId xmlns:a16="http://schemas.microsoft.com/office/drawing/2014/main" id="{B30849C8-307E-45C7-AEDD-842252C05584}"/>
              </a:ext>
            </a:extLst>
          </p:cNvPr>
          <p:cNvGraphicFramePr/>
          <p:nvPr>
            <p:extLst>
              <p:ext uri="{D42A27DB-BD31-4B8C-83A1-F6EECF244321}">
                <p14:modId xmlns:p14="http://schemas.microsoft.com/office/powerpoint/2010/main" val="1703602153"/>
              </p:ext>
            </p:extLst>
          </p:nvPr>
        </p:nvGraphicFramePr>
        <p:xfrm>
          <a:off x="596898" y="1648168"/>
          <a:ext cx="3406927" cy="35616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95D6046B-0DD7-41F0-9BBD-0B0E8D866CCF}"/>
              </a:ext>
            </a:extLst>
          </p:cNvPr>
          <p:cNvGraphicFramePr/>
          <p:nvPr>
            <p:extLst>
              <p:ext uri="{D42A27DB-BD31-4B8C-83A1-F6EECF244321}">
                <p14:modId xmlns:p14="http://schemas.microsoft.com/office/powerpoint/2010/main" val="2580751507"/>
              </p:ext>
            </p:extLst>
          </p:nvPr>
        </p:nvGraphicFramePr>
        <p:xfrm>
          <a:off x="3939796" y="1648166"/>
          <a:ext cx="3259091" cy="35027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DC3369B6-E946-4558-BBE6-E19D621FB6A1}"/>
              </a:ext>
            </a:extLst>
          </p:cNvPr>
          <p:cNvGraphicFramePr/>
          <p:nvPr>
            <p:extLst>
              <p:ext uri="{D42A27DB-BD31-4B8C-83A1-F6EECF244321}">
                <p14:modId xmlns:p14="http://schemas.microsoft.com/office/powerpoint/2010/main" val="1779017546"/>
              </p:ext>
            </p:extLst>
          </p:nvPr>
        </p:nvGraphicFramePr>
        <p:xfrm>
          <a:off x="7761013" y="1635466"/>
          <a:ext cx="3603673" cy="351545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B1A152E1-AA09-44A4-9E65-5313428CF838}"/>
              </a:ext>
            </a:extLst>
          </p:cNvPr>
          <p:cNvSpPr txBox="1"/>
          <p:nvPr/>
        </p:nvSpPr>
        <p:spPr>
          <a:xfrm>
            <a:off x="1892300" y="5038162"/>
            <a:ext cx="1549400" cy="369332"/>
          </a:xfrm>
          <a:prstGeom prst="rect">
            <a:avLst/>
          </a:prstGeom>
          <a:noFill/>
        </p:spPr>
        <p:txBody>
          <a:bodyPr wrap="square" rtlCol="0">
            <a:spAutoFit/>
          </a:bodyPr>
          <a:lstStyle/>
          <a:p>
            <a:pPr algn="ctr"/>
            <a:r>
              <a:rPr lang="en-NZ" b="1" i="1" dirty="0"/>
              <a:t>Aware?</a:t>
            </a:r>
          </a:p>
        </p:txBody>
      </p:sp>
      <p:sp>
        <p:nvSpPr>
          <p:cNvPr id="10" name="TextBox 9">
            <a:extLst>
              <a:ext uri="{FF2B5EF4-FFF2-40B4-BE49-F238E27FC236}">
                <a16:creationId xmlns:a16="http://schemas.microsoft.com/office/drawing/2014/main" id="{BCE68DCD-4100-452D-BDA2-3C9FFF5E7B49}"/>
              </a:ext>
            </a:extLst>
          </p:cNvPr>
          <p:cNvSpPr txBox="1"/>
          <p:nvPr/>
        </p:nvSpPr>
        <p:spPr>
          <a:xfrm>
            <a:off x="5379356" y="5038162"/>
            <a:ext cx="1549400" cy="369332"/>
          </a:xfrm>
          <a:prstGeom prst="rect">
            <a:avLst/>
          </a:prstGeom>
          <a:noFill/>
        </p:spPr>
        <p:txBody>
          <a:bodyPr wrap="square" rtlCol="0">
            <a:spAutoFit/>
          </a:bodyPr>
          <a:lstStyle/>
          <a:p>
            <a:pPr algn="ctr"/>
            <a:r>
              <a:rPr lang="en-NZ" b="1" i="1" dirty="0"/>
              <a:t>Participate?</a:t>
            </a:r>
          </a:p>
        </p:txBody>
      </p:sp>
      <p:sp>
        <p:nvSpPr>
          <p:cNvPr id="11" name="TextBox 10">
            <a:extLst>
              <a:ext uri="{FF2B5EF4-FFF2-40B4-BE49-F238E27FC236}">
                <a16:creationId xmlns:a16="http://schemas.microsoft.com/office/drawing/2014/main" id="{4B4AF90C-FD17-4721-854D-FF7F2717F117}"/>
              </a:ext>
            </a:extLst>
          </p:cNvPr>
          <p:cNvSpPr txBox="1"/>
          <p:nvPr/>
        </p:nvSpPr>
        <p:spPr>
          <a:xfrm>
            <a:off x="9350373" y="5038162"/>
            <a:ext cx="1549400" cy="369332"/>
          </a:xfrm>
          <a:prstGeom prst="rect">
            <a:avLst/>
          </a:prstGeom>
          <a:noFill/>
        </p:spPr>
        <p:txBody>
          <a:bodyPr wrap="square" rtlCol="0">
            <a:spAutoFit/>
          </a:bodyPr>
          <a:lstStyle/>
          <a:p>
            <a:pPr algn="ctr"/>
            <a:r>
              <a:rPr lang="en-NZ" b="1" i="1" dirty="0"/>
              <a:t>Sign up?</a:t>
            </a:r>
          </a:p>
        </p:txBody>
      </p:sp>
      <p:sp>
        <p:nvSpPr>
          <p:cNvPr id="12" name="Rectangle 11">
            <a:extLst>
              <a:ext uri="{FF2B5EF4-FFF2-40B4-BE49-F238E27FC236}">
                <a16:creationId xmlns:a16="http://schemas.microsoft.com/office/drawing/2014/main" id="{8883D93B-7EF0-4819-BBD6-15D35FFEBC58}"/>
              </a:ext>
            </a:extLst>
          </p:cNvPr>
          <p:cNvSpPr/>
          <p:nvPr/>
        </p:nvSpPr>
        <p:spPr>
          <a:xfrm>
            <a:off x="0" y="1280242"/>
            <a:ext cx="12192000" cy="3076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TextBox 12">
            <a:extLst>
              <a:ext uri="{FF2B5EF4-FFF2-40B4-BE49-F238E27FC236}">
                <a16:creationId xmlns:a16="http://schemas.microsoft.com/office/drawing/2014/main" id="{9C9CFE79-1B7F-460E-A6E4-3D12C3A93CF1}"/>
              </a:ext>
            </a:extLst>
          </p:cNvPr>
          <p:cNvSpPr txBox="1"/>
          <p:nvPr/>
        </p:nvSpPr>
        <p:spPr>
          <a:xfrm>
            <a:off x="1469632" y="1248517"/>
            <a:ext cx="8944082" cy="369332"/>
          </a:xfrm>
          <a:prstGeom prst="rect">
            <a:avLst/>
          </a:prstGeom>
          <a:noFill/>
        </p:spPr>
        <p:txBody>
          <a:bodyPr wrap="square" rtlCol="0">
            <a:spAutoFit/>
          </a:bodyPr>
          <a:lstStyle/>
          <a:p>
            <a:pPr algn="ctr"/>
            <a:r>
              <a:rPr lang="en-NZ" b="1" i="1" dirty="0">
                <a:solidFill>
                  <a:schemeClr val="tx1">
                    <a:lumMod val="85000"/>
                    <a:lumOff val="15000"/>
                  </a:schemeClr>
                </a:solidFill>
              </a:rPr>
              <a:t>Plastic Free July</a:t>
            </a:r>
            <a:endParaRPr lang="en-NZ" sz="1400" b="1" i="1" dirty="0">
              <a:solidFill>
                <a:schemeClr val="tx1">
                  <a:lumMod val="85000"/>
                  <a:lumOff val="15000"/>
                </a:schemeClr>
              </a:solidFill>
            </a:endParaRPr>
          </a:p>
        </p:txBody>
      </p:sp>
      <p:grpSp>
        <p:nvGrpSpPr>
          <p:cNvPr id="14" name="Group 13">
            <a:extLst>
              <a:ext uri="{FF2B5EF4-FFF2-40B4-BE49-F238E27FC236}">
                <a16:creationId xmlns:a16="http://schemas.microsoft.com/office/drawing/2014/main" id="{6715C86D-B94D-4041-BF76-43C6AA459FAC}"/>
              </a:ext>
            </a:extLst>
          </p:cNvPr>
          <p:cNvGrpSpPr/>
          <p:nvPr/>
        </p:nvGrpSpPr>
        <p:grpSpPr>
          <a:xfrm>
            <a:off x="6096000" y="6507612"/>
            <a:ext cx="4065953" cy="276999"/>
            <a:chOff x="6816170" y="6470673"/>
            <a:chExt cx="4065953" cy="276999"/>
          </a:xfrm>
        </p:grpSpPr>
        <p:sp>
          <p:nvSpPr>
            <p:cNvPr id="15" name="Isosceles Triangle 14">
              <a:extLst>
                <a:ext uri="{FF2B5EF4-FFF2-40B4-BE49-F238E27FC236}">
                  <a16:creationId xmlns:a16="http://schemas.microsoft.com/office/drawing/2014/main" id="{3EA35703-AD85-45EC-AE59-154AAE0F66EE}"/>
                </a:ext>
              </a:extLst>
            </p:cNvPr>
            <p:cNvSpPr/>
            <p:nvPr/>
          </p:nvSpPr>
          <p:spPr>
            <a:xfrm>
              <a:off x="6816170" y="6547413"/>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Isosceles Triangle 15">
              <a:extLst>
                <a:ext uri="{FF2B5EF4-FFF2-40B4-BE49-F238E27FC236}">
                  <a16:creationId xmlns:a16="http://schemas.microsoft.com/office/drawing/2014/main" id="{4247B02B-7798-420D-A134-A4EB518F01D6}"/>
                </a:ext>
              </a:extLst>
            </p:cNvPr>
            <p:cNvSpPr/>
            <p:nvPr/>
          </p:nvSpPr>
          <p:spPr>
            <a:xfrm rot="10800000">
              <a:off x="6933281" y="6549633"/>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TextBox 16">
              <a:extLst>
                <a:ext uri="{FF2B5EF4-FFF2-40B4-BE49-F238E27FC236}">
                  <a16:creationId xmlns:a16="http://schemas.microsoft.com/office/drawing/2014/main" id="{3E005782-337C-4A7F-ABF3-357DC41AD3B2}"/>
                </a:ext>
              </a:extLst>
            </p:cNvPr>
            <p:cNvSpPr txBox="1"/>
            <p:nvPr/>
          </p:nvSpPr>
          <p:spPr>
            <a:xfrm>
              <a:off x="7074028" y="6470673"/>
              <a:ext cx="3808095" cy="276999"/>
            </a:xfrm>
            <a:prstGeom prst="rect">
              <a:avLst/>
            </a:prstGeom>
            <a:noFill/>
          </p:spPr>
          <p:txBody>
            <a:bodyPr wrap="square" rtlCol="0">
              <a:spAutoFit/>
            </a:bodyPr>
            <a:lstStyle/>
            <a:p>
              <a:r>
                <a:rPr lang="en-NZ" sz="1200" dirty="0"/>
                <a:t>Significantly higher / lower than New Zealand average</a:t>
              </a:r>
            </a:p>
          </p:txBody>
        </p:sp>
      </p:grpSp>
      <p:sp>
        <p:nvSpPr>
          <p:cNvPr id="18" name="Isosceles Triangle 17">
            <a:extLst>
              <a:ext uri="{FF2B5EF4-FFF2-40B4-BE49-F238E27FC236}">
                <a16:creationId xmlns:a16="http://schemas.microsoft.com/office/drawing/2014/main" id="{9712A5AE-2AF9-4B11-8558-BFDB7D88A569}"/>
              </a:ext>
            </a:extLst>
          </p:cNvPr>
          <p:cNvSpPr/>
          <p:nvPr/>
        </p:nvSpPr>
        <p:spPr>
          <a:xfrm rot="10800000">
            <a:off x="2378450" y="3492099"/>
            <a:ext cx="159798" cy="137757"/>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Isosceles Triangle 18">
            <a:extLst>
              <a:ext uri="{FF2B5EF4-FFF2-40B4-BE49-F238E27FC236}">
                <a16:creationId xmlns:a16="http://schemas.microsoft.com/office/drawing/2014/main" id="{3B771FD8-444A-477A-9B42-6F17B298A164}"/>
              </a:ext>
            </a:extLst>
          </p:cNvPr>
          <p:cNvSpPr/>
          <p:nvPr/>
        </p:nvSpPr>
        <p:spPr>
          <a:xfrm>
            <a:off x="5624122" y="2027924"/>
            <a:ext cx="159798" cy="137757"/>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0" name="Table 19">
            <a:extLst>
              <a:ext uri="{FF2B5EF4-FFF2-40B4-BE49-F238E27FC236}">
                <a16:creationId xmlns:a16="http://schemas.microsoft.com/office/drawing/2014/main" id="{A7EBCBDE-D770-47BD-BE84-3BED9A65D6D0}"/>
              </a:ext>
            </a:extLst>
          </p:cNvPr>
          <p:cNvGraphicFramePr>
            <a:graphicFrameLocks noGrp="1"/>
          </p:cNvGraphicFramePr>
          <p:nvPr>
            <p:extLst>
              <p:ext uri="{D42A27DB-BD31-4B8C-83A1-F6EECF244321}">
                <p14:modId xmlns:p14="http://schemas.microsoft.com/office/powerpoint/2010/main" val="2361410626"/>
              </p:ext>
            </p:extLst>
          </p:nvPr>
        </p:nvGraphicFramePr>
        <p:xfrm>
          <a:off x="799180" y="5491641"/>
          <a:ext cx="10216705" cy="822960"/>
        </p:xfrm>
        <a:graphic>
          <a:graphicData uri="http://schemas.openxmlformats.org/drawingml/2006/table">
            <a:tbl>
              <a:tblPr firstRow="1" bandRow="1">
                <a:tableStyleId>{5C22544A-7EE6-4342-B048-85BDC9FD1C3A}</a:tableStyleId>
              </a:tblPr>
              <a:tblGrid>
                <a:gridCol w="1109277">
                  <a:extLst>
                    <a:ext uri="{9D8B030D-6E8A-4147-A177-3AD203B41FA5}">
                      <a16:colId xmlns:a16="http://schemas.microsoft.com/office/drawing/2014/main" val="876302033"/>
                    </a:ext>
                  </a:extLst>
                </a:gridCol>
                <a:gridCol w="4484914">
                  <a:extLst>
                    <a:ext uri="{9D8B030D-6E8A-4147-A177-3AD203B41FA5}">
                      <a16:colId xmlns:a16="http://schemas.microsoft.com/office/drawing/2014/main" val="2948073206"/>
                    </a:ext>
                  </a:extLst>
                </a:gridCol>
                <a:gridCol w="4622514">
                  <a:extLst>
                    <a:ext uri="{9D8B030D-6E8A-4147-A177-3AD203B41FA5}">
                      <a16:colId xmlns:a16="http://schemas.microsoft.com/office/drawing/2014/main" val="2209585519"/>
                    </a:ext>
                  </a:extLst>
                </a:gridCol>
              </a:tblGrid>
              <a:tr h="480103">
                <a:tc>
                  <a:txBody>
                    <a:bodyPr/>
                    <a:lstStyle/>
                    <a:p>
                      <a:pPr algn="l"/>
                      <a:r>
                        <a:rPr lang="en-NZ" sz="1200" b="1" u="sng" kern="1200" dirty="0">
                          <a:solidFill>
                            <a:srgbClr val="5B5C60"/>
                          </a:solidFill>
                          <a:latin typeface="+mn-lt"/>
                          <a:ea typeface="+mn-ea"/>
                          <a:cs typeface="+mn-cs"/>
                        </a:rPr>
                        <a:t>Demographic differences:</a:t>
                      </a:r>
                    </a:p>
                  </a:txBody>
                  <a:tcPr anchor="ctr">
                    <a:lnL w="12700" cap="flat" cmpd="sng" algn="ctr">
                      <a:solidFill>
                        <a:srgbClr val="7F8085"/>
                      </a:solidFill>
                      <a:prstDash val="solid"/>
                      <a:round/>
                      <a:headEnd type="none" w="med" len="med"/>
                      <a:tailEnd type="none" w="med" len="med"/>
                    </a:lnL>
                    <a:lnT w="12700" cap="flat" cmpd="sng" algn="ctr">
                      <a:solidFill>
                        <a:srgbClr val="7F8085"/>
                      </a:solidFill>
                      <a:prstDash val="solid"/>
                      <a:round/>
                      <a:headEnd type="none" w="med" len="med"/>
                      <a:tailEnd type="none" w="med" len="med"/>
                    </a:lnT>
                    <a:lnB w="12700" cap="flat" cmpd="sng" algn="ctr">
                      <a:solidFill>
                        <a:srgbClr val="7F8085"/>
                      </a:solidFill>
                      <a:prstDash val="solid"/>
                      <a:round/>
                      <a:headEnd type="none" w="med" len="med"/>
                      <a:tailEnd type="none" w="med" len="med"/>
                    </a:lnB>
                    <a:solidFill>
                      <a:srgbClr val="F2F2F2"/>
                    </a:solidFill>
                  </a:tcPr>
                </a:tc>
                <a:tc>
                  <a:txBody>
                    <a:bodyPr/>
                    <a:lstStyle/>
                    <a:p>
                      <a:pPr algn="l"/>
                      <a:r>
                        <a:rPr lang="en-NZ" sz="1200" b="0" u="none" kern="1200" dirty="0">
                          <a:solidFill>
                            <a:srgbClr val="5B5C60"/>
                          </a:solidFill>
                          <a:latin typeface="+mn-lt"/>
                          <a:ea typeface="+mn-ea"/>
                          <a:cs typeface="+mn-cs"/>
                        </a:rPr>
                        <a:t>Those </a:t>
                      </a:r>
                      <a:r>
                        <a:rPr lang="en-NZ" sz="1200" b="1" u="sng" kern="1200" dirty="0">
                          <a:solidFill>
                            <a:srgbClr val="5B5C60"/>
                          </a:solidFill>
                          <a:latin typeface="+mn-lt"/>
                          <a:ea typeface="+mn-ea"/>
                          <a:cs typeface="+mn-cs"/>
                        </a:rPr>
                        <a:t>more</a:t>
                      </a:r>
                      <a:r>
                        <a:rPr lang="en-NZ" sz="1200" b="0" u="none" kern="1200" dirty="0">
                          <a:solidFill>
                            <a:srgbClr val="5B5C60"/>
                          </a:solidFill>
                          <a:latin typeface="+mn-lt"/>
                          <a:ea typeface="+mn-ea"/>
                          <a:cs typeface="+mn-cs"/>
                        </a:rPr>
                        <a:t> likely than average (31%) to be aware of Plastic Free July:</a:t>
                      </a:r>
                    </a:p>
                    <a:p>
                      <a:pPr marL="171450" indent="-171450" algn="l">
                        <a:buFont typeface="Arial" panose="020B0604020202020204" pitchFamily="34" charset="0"/>
                        <a:buChar char="•"/>
                      </a:pPr>
                      <a:r>
                        <a:rPr lang="en-NZ" sz="1200" b="0" u="none" kern="1200" dirty="0">
                          <a:solidFill>
                            <a:srgbClr val="5B5C60"/>
                          </a:solidFill>
                          <a:latin typeface="+mn-lt"/>
                          <a:ea typeface="+mn-ea"/>
                          <a:cs typeface="+mn-cs"/>
                        </a:rPr>
                        <a:t>Women (38%)</a:t>
                      </a:r>
                    </a:p>
                    <a:p>
                      <a:pPr marL="171450" indent="-171450" algn="l">
                        <a:buFont typeface="Arial" panose="020B0604020202020204" pitchFamily="34" charset="0"/>
                        <a:buChar char="•"/>
                      </a:pPr>
                      <a:r>
                        <a:rPr lang="en-NZ" sz="1200" b="0" u="none" kern="1200" dirty="0">
                          <a:solidFill>
                            <a:srgbClr val="5B5C60"/>
                          </a:solidFill>
                          <a:latin typeface="+mn-lt"/>
                          <a:ea typeface="+mn-ea"/>
                          <a:cs typeface="+mn-cs"/>
                        </a:rPr>
                        <a:t>Those aged 30-9 (37%)</a:t>
                      </a:r>
                    </a:p>
                  </a:txBody>
                  <a:tcPr anchor="ctr">
                    <a:lnT w="12700" cap="flat" cmpd="sng" algn="ctr">
                      <a:solidFill>
                        <a:srgbClr val="7F8085"/>
                      </a:solidFill>
                      <a:prstDash val="solid"/>
                      <a:round/>
                      <a:headEnd type="none" w="med" len="med"/>
                      <a:tailEnd type="none" w="med" len="med"/>
                    </a:lnT>
                    <a:lnB w="12700" cap="flat" cmpd="sng" algn="ctr">
                      <a:solidFill>
                        <a:srgbClr val="7F8085"/>
                      </a:solidFill>
                      <a:prstDash val="solid"/>
                      <a:round/>
                      <a:headEnd type="none" w="med" len="med"/>
                      <a:tailEnd type="none" w="med" len="med"/>
                    </a:lnB>
                    <a:solidFill>
                      <a:srgbClr val="F2F2F2"/>
                    </a:solidFill>
                  </a:tcPr>
                </a:tc>
                <a:tc>
                  <a:txBody>
                    <a:bodyPr/>
                    <a:lstStyle/>
                    <a:p>
                      <a:pPr algn="l"/>
                      <a:r>
                        <a:rPr lang="en-NZ" sz="1200" b="0" u="none" kern="1200" dirty="0">
                          <a:solidFill>
                            <a:srgbClr val="5B5C60"/>
                          </a:solidFill>
                          <a:latin typeface="+mn-lt"/>
                          <a:ea typeface="+mn-ea"/>
                          <a:cs typeface="+mn-cs"/>
                        </a:rPr>
                        <a:t>Those </a:t>
                      </a:r>
                      <a:r>
                        <a:rPr lang="en-NZ" sz="1200" b="1" u="sng" kern="1200" dirty="0">
                          <a:solidFill>
                            <a:srgbClr val="5B5C60"/>
                          </a:solidFill>
                          <a:latin typeface="+mn-lt"/>
                          <a:ea typeface="+mn-ea"/>
                          <a:cs typeface="+mn-cs"/>
                        </a:rPr>
                        <a:t>less</a:t>
                      </a:r>
                      <a:r>
                        <a:rPr lang="en-NZ" sz="1200" b="0" u="none" kern="1200" dirty="0">
                          <a:solidFill>
                            <a:srgbClr val="5B5C60"/>
                          </a:solidFill>
                          <a:latin typeface="+mn-lt"/>
                          <a:ea typeface="+mn-ea"/>
                          <a:cs typeface="+mn-cs"/>
                        </a:rPr>
                        <a:t> likely than average (31%) to be aware of Plastic Free July:</a:t>
                      </a:r>
                    </a:p>
                    <a:p>
                      <a:pPr marL="171450" indent="-171450" algn="l">
                        <a:buFont typeface="Arial" panose="020B0604020202020204" pitchFamily="34" charset="0"/>
                        <a:buChar char="•"/>
                      </a:pPr>
                      <a:r>
                        <a:rPr lang="en-NZ" sz="1200" b="0" u="none" kern="1200" dirty="0">
                          <a:solidFill>
                            <a:srgbClr val="5B5C60"/>
                          </a:solidFill>
                          <a:latin typeface="+mn-lt"/>
                          <a:ea typeface="+mn-ea"/>
                          <a:cs typeface="+mn-cs"/>
                        </a:rPr>
                        <a:t>Deniers (14%)</a:t>
                      </a:r>
                    </a:p>
                    <a:p>
                      <a:pPr marL="171450" indent="-171450" algn="l">
                        <a:buFont typeface="Arial" panose="020B0604020202020204" pitchFamily="34" charset="0"/>
                        <a:buChar char="•"/>
                      </a:pPr>
                      <a:r>
                        <a:rPr lang="en-NZ" sz="1200" b="0" u="none" kern="1200" dirty="0">
                          <a:solidFill>
                            <a:srgbClr val="5B5C60"/>
                          </a:solidFill>
                          <a:latin typeface="+mn-lt"/>
                          <a:ea typeface="+mn-ea"/>
                          <a:cs typeface="+mn-cs"/>
                        </a:rPr>
                        <a:t>Those aged 50+ (21%)</a:t>
                      </a:r>
                    </a:p>
                    <a:p>
                      <a:pPr marL="171450" indent="-171450" algn="l">
                        <a:buFont typeface="Arial" panose="020B0604020202020204" pitchFamily="34" charset="0"/>
                        <a:buChar char="•"/>
                      </a:pPr>
                      <a:r>
                        <a:rPr lang="en-NZ" sz="1200" b="0" u="none" kern="1200" dirty="0">
                          <a:solidFill>
                            <a:srgbClr val="5B5C60"/>
                          </a:solidFill>
                          <a:latin typeface="+mn-lt"/>
                          <a:ea typeface="+mn-ea"/>
                          <a:cs typeface="+mn-cs"/>
                        </a:rPr>
                        <a:t>Men (22%)</a:t>
                      </a:r>
                    </a:p>
                  </a:txBody>
                  <a:tcPr anchor="ctr">
                    <a:lnR w="12700" cap="flat" cmpd="sng" algn="ctr">
                      <a:solidFill>
                        <a:srgbClr val="7F8085"/>
                      </a:solidFill>
                      <a:prstDash val="solid"/>
                      <a:round/>
                      <a:headEnd type="none" w="med" len="med"/>
                      <a:tailEnd type="none" w="med" len="med"/>
                    </a:lnR>
                    <a:lnT w="12700" cap="flat" cmpd="sng" algn="ctr">
                      <a:solidFill>
                        <a:srgbClr val="7F8085"/>
                      </a:solidFill>
                      <a:prstDash val="solid"/>
                      <a:round/>
                      <a:headEnd type="none" w="med" len="med"/>
                      <a:tailEnd type="none" w="med" len="med"/>
                    </a:lnT>
                    <a:lnB w="12700" cap="flat" cmpd="sng" algn="ctr">
                      <a:solidFill>
                        <a:srgbClr val="7F8085"/>
                      </a:solidFill>
                      <a:prstDash val="solid"/>
                      <a:round/>
                      <a:headEnd type="none" w="med" len="med"/>
                      <a:tailEnd type="none" w="med" len="med"/>
                    </a:lnB>
                    <a:solidFill>
                      <a:srgbClr val="F2F2F2"/>
                    </a:solidFill>
                  </a:tcPr>
                </a:tc>
                <a:extLst>
                  <a:ext uri="{0D108BD9-81ED-4DB2-BD59-A6C34878D82A}">
                    <a16:rowId xmlns:a16="http://schemas.microsoft.com/office/drawing/2014/main" val="3356562441"/>
                  </a:ext>
                </a:extLst>
              </a:tr>
            </a:tbl>
          </a:graphicData>
        </a:graphic>
      </p:graphicFrame>
    </p:spTree>
    <p:extLst>
      <p:ext uri="{BB962C8B-B14F-4D97-AF65-F5344CB8AC3E}">
        <p14:creationId xmlns:p14="http://schemas.microsoft.com/office/powerpoint/2010/main" val="3527962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22D68-7FA8-48F5-821F-3D91D8622E22}"/>
              </a:ext>
            </a:extLst>
          </p:cNvPr>
          <p:cNvSpPr>
            <a:spLocks noGrp="1"/>
          </p:cNvSpPr>
          <p:nvPr>
            <p:ph type="title"/>
          </p:nvPr>
        </p:nvSpPr>
        <p:spPr/>
        <p:txBody>
          <a:bodyPr/>
          <a:lstStyle/>
          <a:p>
            <a:r>
              <a:rPr lang="en-NZ" dirty="0"/>
              <a:t>Demographic Profile</a:t>
            </a:r>
          </a:p>
        </p:txBody>
      </p:sp>
    </p:spTree>
    <p:extLst>
      <p:ext uri="{BB962C8B-B14F-4D97-AF65-F5344CB8AC3E}">
        <p14:creationId xmlns:p14="http://schemas.microsoft.com/office/powerpoint/2010/main" val="6801013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71884-0FF2-4FE0-AA2B-4FE293260CEC}"/>
              </a:ext>
            </a:extLst>
          </p:cNvPr>
          <p:cNvSpPr>
            <a:spLocks noGrp="1"/>
          </p:cNvSpPr>
          <p:nvPr>
            <p:ph type="title"/>
          </p:nvPr>
        </p:nvSpPr>
        <p:spPr/>
        <p:txBody>
          <a:bodyPr/>
          <a:lstStyle/>
          <a:p>
            <a:r>
              <a:rPr lang="en-NZ" dirty="0"/>
              <a:t>Wellington City Council Demographic Profile</a:t>
            </a:r>
          </a:p>
        </p:txBody>
      </p:sp>
      <p:graphicFrame>
        <p:nvGraphicFramePr>
          <p:cNvPr id="4" name="Table 3">
            <a:extLst>
              <a:ext uri="{FF2B5EF4-FFF2-40B4-BE49-F238E27FC236}">
                <a16:creationId xmlns:a16="http://schemas.microsoft.com/office/drawing/2014/main" id="{96C7E477-6A4A-45C8-816D-55F2412CFD3C}"/>
              </a:ext>
            </a:extLst>
          </p:cNvPr>
          <p:cNvGraphicFramePr>
            <a:graphicFrameLocks noGrp="1"/>
          </p:cNvGraphicFramePr>
          <p:nvPr>
            <p:extLst>
              <p:ext uri="{D42A27DB-BD31-4B8C-83A1-F6EECF244321}">
                <p14:modId xmlns:p14="http://schemas.microsoft.com/office/powerpoint/2010/main" val="1305335652"/>
              </p:ext>
            </p:extLst>
          </p:nvPr>
        </p:nvGraphicFramePr>
        <p:xfrm>
          <a:off x="2157736" y="1506273"/>
          <a:ext cx="7514164" cy="4457700"/>
        </p:xfrm>
        <a:graphic>
          <a:graphicData uri="http://schemas.openxmlformats.org/drawingml/2006/table">
            <a:tbl>
              <a:tblPr firstRow="1" firstCol="1" bandRow="1">
                <a:tableStyleId>{68D230F3-CF80-4859-8CE7-A43EE81993B5}</a:tableStyleId>
              </a:tblPr>
              <a:tblGrid>
                <a:gridCol w="2137500">
                  <a:extLst>
                    <a:ext uri="{9D8B030D-6E8A-4147-A177-3AD203B41FA5}">
                      <a16:colId xmlns:a16="http://schemas.microsoft.com/office/drawing/2014/main" val="2062448355"/>
                    </a:ext>
                  </a:extLst>
                </a:gridCol>
                <a:gridCol w="2137500">
                  <a:extLst>
                    <a:ext uri="{9D8B030D-6E8A-4147-A177-3AD203B41FA5}">
                      <a16:colId xmlns:a16="http://schemas.microsoft.com/office/drawing/2014/main" val="2028737911"/>
                    </a:ext>
                  </a:extLst>
                </a:gridCol>
                <a:gridCol w="1619582">
                  <a:extLst>
                    <a:ext uri="{9D8B030D-6E8A-4147-A177-3AD203B41FA5}">
                      <a16:colId xmlns:a16="http://schemas.microsoft.com/office/drawing/2014/main" val="3528916283"/>
                    </a:ext>
                  </a:extLst>
                </a:gridCol>
                <a:gridCol w="1619582">
                  <a:extLst>
                    <a:ext uri="{9D8B030D-6E8A-4147-A177-3AD203B41FA5}">
                      <a16:colId xmlns:a16="http://schemas.microsoft.com/office/drawing/2014/main" val="640720728"/>
                    </a:ext>
                  </a:extLst>
                </a:gridCol>
              </a:tblGrid>
              <a:tr h="155414">
                <a:tc>
                  <a:txBody>
                    <a:bodyPr/>
                    <a:lstStyle/>
                    <a:p>
                      <a:pPr>
                        <a:lnSpc>
                          <a:spcPct val="107000"/>
                        </a:lnSpc>
                        <a:spcAft>
                          <a:spcPts val="0"/>
                        </a:spcAft>
                      </a:pP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tc>
                <a:tc>
                  <a:txBody>
                    <a:bodyPr/>
                    <a:lstStyle/>
                    <a:p>
                      <a:pPr>
                        <a:lnSpc>
                          <a:spcPct val="107000"/>
                        </a:lnSpc>
                        <a:spcAft>
                          <a:spcPts val="0"/>
                        </a:spcAft>
                      </a:pPr>
                      <a:r>
                        <a:rPr lang="en-NZ" sz="1100" dirty="0">
                          <a:effectLst/>
                        </a:rPr>
                        <a:t> </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tc>
                <a:tc>
                  <a:txBody>
                    <a:bodyPr/>
                    <a:lstStyle/>
                    <a:p>
                      <a:pPr algn="ctr">
                        <a:lnSpc>
                          <a:spcPct val="107000"/>
                        </a:lnSpc>
                        <a:spcAft>
                          <a:spcPts val="0"/>
                        </a:spcAft>
                      </a:pPr>
                      <a:r>
                        <a:rPr lang="en-NZ" sz="1100" dirty="0">
                          <a:effectLst/>
                        </a:rPr>
                        <a:t>New Zealand %</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tc>
                <a:tc>
                  <a:txBody>
                    <a:bodyPr/>
                    <a:lstStyle/>
                    <a:p>
                      <a:pPr algn="ctr">
                        <a:lnSpc>
                          <a:spcPct val="107000"/>
                        </a:lnSpc>
                        <a:spcAft>
                          <a:spcPts val="0"/>
                        </a:spcAft>
                      </a:pPr>
                      <a:r>
                        <a:rPr lang="en-NZ" sz="1100" dirty="0">
                          <a:effectLst/>
                        </a:rPr>
                        <a:t>Wellington City %</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tc>
                <a:extLst>
                  <a:ext uri="{0D108BD9-81ED-4DB2-BD59-A6C34878D82A}">
                    <a16:rowId xmlns:a16="http://schemas.microsoft.com/office/drawing/2014/main" val="3543379955"/>
                  </a:ext>
                </a:extLst>
              </a:tr>
              <a:tr h="155414">
                <a:tc>
                  <a:txBody>
                    <a:bodyPr/>
                    <a:lstStyle/>
                    <a:p>
                      <a:pPr>
                        <a:lnSpc>
                          <a:spcPct val="107000"/>
                        </a:lnSpc>
                        <a:spcAft>
                          <a:spcPts val="0"/>
                        </a:spcAft>
                      </a:pPr>
                      <a:endParaRPr lang="en-NZ" sz="1100" b="1"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solidFill>
                      <a:schemeClr val="bg1">
                        <a:alpha val="20000"/>
                      </a:schemeClr>
                    </a:solidFill>
                  </a:tcPr>
                </a:tc>
                <a:tc>
                  <a:txBody>
                    <a:bodyPr/>
                    <a:lstStyle/>
                    <a:p>
                      <a:pPr>
                        <a:lnSpc>
                          <a:spcPct val="107000"/>
                        </a:lnSpc>
                        <a:spcAft>
                          <a:spcPts val="0"/>
                        </a:spcAft>
                      </a:pPr>
                      <a:r>
                        <a:rPr lang="en-NZ" sz="1100" dirty="0">
                          <a:effectLst/>
                        </a:rPr>
                        <a:t>Base (n=)*</a:t>
                      </a:r>
                      <a:endParaRPr lang="en-NZ" sz="1100" b="1"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solidFill>
                      <a:schemeClr val="bg1">
                        <a:alpha val="20000"/>
                      </a:schemeClr>
                    </a:solidFill>
                  </a:tcPr>
                </a:tc>
                <a:tc>
                  <a:txBody>
                    <a:bodyPr/>
                    <a:lstStyle/>
                    <a:p>
                      <a:pPr algn="ctr">
                        <a:lnSpc>
                          <a:spcPct val="107000"/>
                        </a:lnSpc>
                        <a:spcAft>
                          <a:spcPts val="0"/>
                        </a:spcAft>
                      </a:pPr>
                      <a:r>
                        <a:rPr lang="en-NZ" sz="1100" dirty="0">
                          <a:effectLst/>
                          <a:latin typeface="+mn-lt"/>
                        </a:rPr>
                        <a:t>1741</a:t>
                      </a:r>
                      <a:endParaRPr lang="en-NZ" sz="1100" b="1" dirty="0">
                        <a:effectLst/>
                        <a:latin typeface="+mn-lt"/>
                        <a:ea typeface="Calibri" panose="020F0502020204030204" pitchFamily="34" charset="0"/>
                        <a:cs typeface="Times New Roman" panose="02020603050405020304" pitchFamily="18" charset="0"/>
                      </a:endParaRPr>
                    </a:p>
                  </a:txBody>
                  <a:tcPr marL="37549" marR="37549" marT="0" marB="0">
                    <a:solidFill>
                      <a:schemeClr val="bg1">
                        <a:alpha val="20000"/>
                      </a:schemeClr>
                    </a:solidFill>
                  </a:tcPr>
                </a:tc>
                <a:tc>
                  <a:txBody>
                    <a:bodyPr/>
                    <a:lstStyle/>
                    <a:p>
                      <a:pPr algn="ctr">
                        <a:lnSpc>
                          <a:spcPct val="107000"/>
                        </a:lnSpc>
                        <a:spcAft>
                          <a:spcPts val="0"/>
                        </a:spcAft>
                      </a:pPr>
                      <a:r>
                        <a:rPr lang="en-NZ" sz="1100" dirty="0">
                          <a:effectLst/>
                          <a:latin typeface="+mn-lt"/>
                        </a:rPr>
                        <a:t>300</a:t>
                      </a:r>
                      <a:endParaRPr lang="en-NZ" sz="1100" b="1" dirty="0">
                        <a:effectLst/>
                        <a:latin typeface="+mn-lt"/>
                        <a:ea typeface="Calibri" panose="020F0502020204030204" pitchFamily="34" charset="0"/>
                        <a:cs typeface="Times New Roman" panose="02020603050405020304" pitchFamily="18" charset="0"/>
                      </a:endParaRPr>
                    </a:p>
                  </a:txBody>
                  <a:tcPr marL="37549" marR="37549" marT="0" marB="0">
                    <a:solidFill>
                      <a:schemeClr val="bg1">
                        <a:alpha val="20000"/>
                      </a:schemeClr>
                    </a:solidFill>
                  </a:tcPr>
                </a:tc>
                <a:extLst>
                  <a:ext uri="{0D108BD9-81ED-4DB2-BD59-A6C34878D82A}">
                    <a16:rowId xmlns:a16="http://schemas.microsoft.com/office/drawing/2014/main" val="845475908"/>
                  </a:ext>
                </a:extLst>
              </a:tr>
              <a:tr h="117314">
                <a:tc rowSpan="2">
                  <a:txBody>
                    <a:bodyPr/>
                    <a:lstStyle/>
                    <a:p>
                      <a:pPr algn="ctr">
                        <a:lnSpc>
                          <a:spcPct val="107000"/>
                        </a:lnSpc>
                        <a:spcAft>
                          <a:spcPts val="0"/>
                        </a:spcAft>
                      </a:pPr>
                      <a:r>
                        <a:rPr lang="en-NZ" sz="1100" dirty="0">
                          <a:effectLst/>
                        </a:rPr>
                        <a:t>Gender</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ctr">
                    <a:solidFill>
                      <a:srgbClr val="E2EFDA"/>
                    </a:solidFill>
                  </a:tcPr>
                </a:tc>
                <a:tc>
                  <a:txBody>
                    <a:bodyPr/>
                    <a:lstStyle/>
                    <a:p>
                      <a:pPr>
                        <a:lnSpc>
                          <a:spcPct val="107000"/>
                        </a:lnSpc>
                        <a:spcAft>
                          <a:spcPts val="0"/>
                        </a:spcAft>
                      </a:pPr>
                      <a:r>
                        <a:rPr lang="en-NZ" sz="1100" dirty="0">
                          <a:effectLst/>
                        </a:rPr>
                        <a:t>Men</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solidFill>
                      <a:srgbClr val="E2EFDA"/>
                    </a:solidFill>
                  </a:tcPr>
                </a:tc>
                <a:tc>
                  <a:txBody>
                    <a:bodyPr/>
                    <a:lstStyle/>
                    <a:p>
                      <a:pPr algn="ctr">
                        <a:lnSpc>
                          <a:spcPct val="107000"/>
                        </a:lnSpc>
                        <a:spcAft>
                          <a:spcPts val="0"/>
                        </a:spcAft>
                      </a:pPr>
                      <a:r>
                        <a:rPr lang="en-NZ" sz="1100" dirty="0">
                          <a:effectLst/>
                          <a:latin typeface="+mn-lt"/>
                        </a:rPr>
                        <a:t>49</a:t>
                      </a:r>
                      <a:endParaRPr lang="en-NZ" sz="1100" dirty="0">
                        <a:effectLst/>
                        <a:latin typeface="+mn-lt"/>
                        <a:ea typeface="Calibri" panose="020F0502020204030204" pitchFamily="34" charset="0"/>
                        <a:cs typeface="Times New Roman" panose="02020603050405020304" pitchFamily="18" charset="0"/>
                      </a:endParaRPr>
                    </a:p>
                  </a:txBody>
                  <a:tcPr marL="37549" marR="37549" marT="0" marB="0">
                    <a:solidFill>
                      <a:srgbClr val="E2EFDA"/>
                    </a:solidFill>
                  </a:tcPr>
                </a:tc>
                <a:tc>
                  <a:txBody>
                    <a:bodyPr/>
                    <a:lstStyle/>
                    <a:p>
                      <a:pPr algn="ctr">
                        <a:lnSpc>
                          <a:spcPct val="107000"/>
                        </a:lnSpc>
                        <a:spcAft>
                          <a:spcPts val="0"/>
                        </a:spcAft>
                      </a:pPr>
                      <a:r>
                        <a:rPr lang="en-NZ" sz="1100" dirty="0">
                          <a:effectLst/>
                          <a:latin typeface="+mn-lt"/>
                          <a:ea typeface="Calibri" panose="020F0502020204030204" pitchFamily="34" charset="0"/>
                          <a:cs typeface="Times New Roman" panose="02020603050405020304" pitchFamily="18" charset="0"/>
                        </a:rPr>
                        <a:t>48</a:t>
                      </a:r>
                    </a:p>
                  </a:txBody>
                  <a:tcPr marL="37549" marR="37549" marT="0" marB="0">
                    <a:solidFill>
                      <a:srgbClr val="E2EFDA"/>
                    </a:solidFill>
                  </a:tcPr>
                </a:tc>
                <a:extLst>
                  <a:ext uri="{0D108BD9-81ED-4DB2-BD59-A6C34878D82A}">
                    <a16:rowId xmlns:a16="http://schemas.microsoft.com/office/drawing/2014/main" val="383088544"/>
                  </a:ext>
                </a:extLst>
              </a:tr>
              <a:tr h="155414">
                <a:tc vMerge="1">
                  <a:txBody>
                    <a:bodyPr/>
                    <a:lstStyle/>
                    <a:p>
                      <a:pPr>
                        <a:lnSpc>
                          <a:spcPct val="107000"/>
                        </a:lnSpc>
                        <a:spcAft>
                          <a:spcPts val="0"/>
                        </a:spcAft>
                      </a:pP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tc>
                <a:tc>
                  <a:txBody>
                    <a:bodyPr/>
                    <a:lstStyle/>
                    <a:p>
                      <a:pPr>
                        <a:lnSpc>
                          <a:spcPct val="107000"/>
                        </a:lnSpc>
                        <a:spcAft>
                          <a:spcPts val="0"/>
                        </a:spcAft>
                      </a:pPr>
                      <a:r>
                        <a:rPr lang="en-NZ" sz="1100" dirty="0">
                          <a:effectLst/>
                        </a:rPr>
                        <a:t>Women</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solidFill>
                      <a:srgbClr val="E2EFDA"/>
                    </a:solidFill>
                  </a:tcPr>
                </a:tc>
                <a:tc>
                  <a:txBody>
                    <a:bodyPr/>
                    <a:lstStyle/>
                    <a:p>
                      <a:pPr algn="ctr">
                        <a:lnSpc>
                          <a:spcPct val="107000"/>
                        </a:lnSpc>
                        <a:spcAft>
                          <a:spcPts val="0"/>
                        </a:spcAft>
                      </a:pPr>
                      <a:r>
                        <a:rPr lang="en-NZ" sz="1100" dirty="0">
                          <a:effectLst/>
                          <a:latin typeface="+mn-lt"/>
                        </a:rPr>
                        <a:t>51</a:t>
                      </a:r>
                      <a:endParaRPr lang="en-NZ" sz="1100" dirty="0">
                        <a:effectLst/>
                        <a:latin typeface="+mn-lt"/>
                        <a:ea typeface="Calibri" panose="020F0502020204030204" pitchFamily="34" charset="0"/>
                        <a:cs typeface="Times New Roman" panose="02020603050405020304" pitchFamily="18" charset="0"/>
                      </a:endParaRPr>
                    </a:p>
                  </a:txBody>
                  <a:tcPr marL="37549" marR="37549" marT="0" marB="0">
                    <a:solidFill>
                      <a:srgbClr val="E2EFDA"/>
                    </a:solidFill>
                  </a:tcPr>
                </a:tc>
                <a:tc>
                  <a:txBody>
                    <a:bodyPr/>
                    <a:lstStyle/>
                    <a:p>
                      <a:pPr algn="ctr">
                        <a:lnSpc>
                          <a:spcPct val="107000"/>
                        </a:lnSpc>
                        <a:spcAft>
                          <a:spcPts val="0"/>
                        </a:spcAft>
                      </a:pPr>
                      <a:r>
                        <a:rPr lang="en-NZ" sz="1100" dirty="0">
                          <a:effectLst/>
                          <a:latin typeface="+mn-lt"/>
                          <a:ea typeface="Calibri" panose="020F0502020204030204" pitchFamily="34" charset="0"/>
                          <a:cs typeface="Times New Roman" panose="02020603050405020304" pitchFamily="18" charset="0"/>
                        </a:rPr>
                        <a:t>52</a:t>
                      </a:r>
                    </a:p>
                  </a:txBody>
                  <a:tcPr marL="37549" marR="37549" marT="0" marB="0">
                    <a:solidFill>
                      <a:srgbClr val="E2EFDA"/>
                    </a:solidFill>
                  </a:tcPr>
                </a:tc>
                <a:extLst>
                  <a:ext uri="{0D108BD9-81ED-4DB2-BD59-A6C34878D82A}">
                    <a16:rowId xmlns:a16="http://schemas.microsoft.com/office/drawing/2014/main" val="2546124899"/>
                  </a:ext>
                </a:extLst>
              </a:tr>
              <a:tr h="155414">
                <a:tc rowSpan="4">
                  <a:txBody>
                    <a:bodyPr/>
                    <a:lstStyle/>
                    <a:p>
                      <a:pPr algn="ctr">
                        <a:lnSpc>
                          <a:spcPct val="107000"/>
                        </a:lnSpc>
                        <a:spcAft>
                          <a:spcPts val="0"/>
                        </a:spcAft>
                      </a:pPr>
                      <a:r>
                        <a:rPr lang="en-NZ" sz="1100" dirty="0">
                          <a:effectLst/>
                        </a:rPr>
                        <a:t>Age</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ctr">
                    <a:solidFill>
                      <a:schemeClr val="bg1"/>
                    </a:solidFill>
                  </a:tcPr>
                </a:tc>
                <a:tc>
                  <a:txBody>
                    <a:bodyPr/>
                    <a:lstStyle/>
                    <a:p>
                      <a:pPr>
                        <a:lnSpc>
                          <a:spcPct val="107000"/>
                        </a:lnSpc>
                        <a:spcAft>
                          <a:spcPts val="0"/>
                        </a:spcAft>
                      </a:pPr>
                      <a:r>
                        <a:rPr lang="en-NZ" sz="1100" dirty="0">
                          <a:effectLst/>
                        </a:rPr>
                        <a:t>18-29</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solidFill>
                      <a:schemeClr val="bg1"/>
                    </a:solidFill>
                  </a:tcPr>
                </a:tc>
                <a:tc>
                  <a:txBody>
                    <a:bodyPr/>
                    <a:lstStyle/>
                    <a:p>
                      <a:pPr algn="ctr">
                        <a:lnSpc>
                          <a:spcPct val="107000"/>
                        </a:lnSpc>
                        <a:spcAft>
                          <a:spcPts val="0"/>
                        </a:spcAft>
                      </a:pPr>
                      <a:r>
                        <a:rPr lang="en-NZ" sz="1100" dirty="0">
                          <a:effectLst/>
                          <a:latin typeface="+mn-lt"/>
                        </a:rPr>
                        <a:t>21</a:t>
                      </a:r>
                      <a:endParaRPr lang="en-NZ" sz="1100" dirty="0">
                        <a:effectLst/>
                        <a:latin typeface="+mn-lt"/>
                        <a:ea typeface="Calibri" panose="020F0502020204030204" pitchFamily="34" charset="0"/>
                        <a:cs typeface="Times New Roman" panose="02020603050405020304" pitchFamily="18" charset="0"/>
                      </a:endParaRPr>
                    </a:p>
                  </a:txBody>
                  <a:tcPr marL="37549" marR="37549" marT="0" marB="0">
                    <a:solidFill>
                      <a:schemeClr val="bg1"/>
                    </a:solidFill>
                  </a:tcPr>
                </a:tc>
                <a:tc>
                  <a:txBody>
                    <a:bodyPr/>
                    <a:lstStyle/>
                    <a:p>
                      <a:pPr marL="0" algn="ctr" defTabSz="914400" rtl="0" eaLnBrk="1" latinLnBrk="0" hangingPunct="1">
                        <a:lnSpc>
                          <a:spcPct val="107000"/>
                        </a:lnSpc>
                        <a:spcAft>
                          <a:spcPts val="0"/>
                        </a:spcAft>
                      </a:pPr>
                      <a:r>
                        <a:rPr lang="en-NZ" sz="1100" b="1" kern="1200" dirty="0">
                          <a:solidFill>
                            <a:srgbClr val="FF0000"/>
                          </a:solidFill>
                          <a:effectLst/>
                          <a:latin typeface="+mn-lt"/>
                          <a:ea typeface="Calibri" panose="020F0502020204030204" pitchFamily="34" charset="0"/>
                          <a:cs typeface="Times New Roman" panose="02020603050405020304" pitchFamily="18" charset="0"/>
                        </a:rPr>
                        <a:t>15</a:t>
                      </a:r>
                    </a:p>
                  </a:txBody>
                  <a:tcPr marL="37549" marR="37549" marT="0" marB="0">
                    <a:solidFill>
                      <a:schemeClr val="bg1"/>
                    </a:solidFill>
                  </a:tcPr>
                </a:tc>
                <a:extLst>
                  <a:ext uri="{0D108BD9-81ED-4DB2-BD59-A6C34878D82A}">
                    <a16:rowId xmlns:a16="http://schemas.microsoft.com/office/drawing/2014/main" val="2415085738"/>
                  </a:ext>
                </a:extLst>
              </a:tr>
              <a:tr h="155414">
                <a:tc vMerge="1">
                  <a:txBody>
                    <a:bodyPr/>
                    <a:lstStyle/>
                    <a:p>
                      <a:pPr>
                        <a:lnSpc>
                          <a:spcPct val="107000"/>
                        </a:lnSpc>
                        <a:spcAft>
                          <a:spcPts val="0"/>
                        </a:spcAft>
                      </a:pP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tc>
                <a:tc>
                  <a:txBody>
                    <a:bodyPr/>
                    <a:lstStyle/>
                    <a:p>
                      <a:pPr>
                        <a:lnSpc>
                          <a:spcPct val="107000"/>
                        </a:lnSpc>
                        <a:spcAft>
                          <a:spcPts val="0"/>
                        </a:spcAft>
                      </a:pPr>
                      <a:r>
                        <a:rPr lang="en-NZ" sz="1100" dirty="0">
                          <a:effectLst/>
                        </a:rPr>
                        <a:t>30-49</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solidFill>
                      <a:schemeClr val="bg1"/>
                    </a:solidFill>
                  </a:tcPr>
                </a:tc>
                <a:tc>
                  <a:txBody>
                    <a:bodyPr/>
                    <a:lstStyle/>
                    <a:p>
                      <a:pPr algn="ctr">
                        <a:lnSpc>
                          <a:spcPct val="107000"/>
                        </a:lnSpc>
                        <a:spcAft>
                          <a:spcPts val="0"/>
                        </a:spcAft>
                      </a:pPr>
                      <a:r>
                        <a:rPr lang="en-NZ" sz="1100">
                          <a:effectLst/>
                          <a:latin typeface="+mn-lt"/>
                        </a:rPr>
                        <a:t>35</a:t>
                      </a:r>
                      <a:endParaRPr lang="en-NZ" sz="1100" dirty="0">
                        <a:effectLst/>
                        <a:latin typeface="+mn-lt"/>
                        <a:ea typeface="Calibri" panose="020F0502020204030204" pitchFamily="34" charset="0"/>
                        <a:cs typeface="Times New Roman" panose="02020603050405020304" pitchFamily="18" charset="0"/>
                      </a:endParaRPr>
                    </a:p>
                  </a:txBody>
                  <a:tcPr marL="37549" marR="37549" marT="0" marB="0">
                    <a:solidFill>
                      <a:schemeClr val="bg1"/>
                    </a:solidFill>
                  </a:tcPr>
                </a:tc>
                <a:tc>
                  <a:txBody>
                    <a:bodyPr/>
                    <a:lstStyle/>
                    <a:p>
                      <a:pPr marL="0" algn="ctr" defTabSz="914400" rtl="0" eaLnBrk="1" latinLnBrk="0" hangingPunct="1">
                        <a:lnSpc>
                          <a:spcPct val="107000"/>
                        </a:lnSpc>
                        <a:spcAft>
                          <a:spcPts val="0"/>
                        </a:spcAft>
                      </a:pPr>
                      <a:r>
                        <a:rPr lang="en-NZ" sz="1100" b="1" kern="1200" dirty="0">
                          <a:solidFill>
                            <a:srgbClr val="008000"/>
                          </a:solidFill>
                          <a:effectLst/>
                          <a:latin typeface="+mn-lt"/>
                          <a:ea typeface="Calibri" panose="020F0502020204030204" pitchFamily="34" charset="0"/>
                          <a:cs typeface="Times New Roman" panose="02020603050405020304" pitchFamily="18" charset="0"/>
                        </a:rPr>
                        <a:t>51</a:t>
                      </a:r>
                    </a:p>
                  </a:txBody>
                  <a:tcPr marL="37549" marR="37549" marT="0" marB="0">
                    <a:solidFill>
                      <a:schemeClr val="bg1"/>
                    </a:solidFill>
                  </a:tcPr>
                </a:tc>
                <a:extLst>
                  <a:ext uri="{0D108BD9-81ED-4DB2-BD59-A6C34878D82A}">
                    <a16:rowId xmlns:a16="http://schemas.microsoft.com/office/drawing/2014/main" val="3205947365"/>
                  </a:ext>
                </a:extLst>
              </a:tr>
              <a:tr h="155414">
                <a:tc vMerge="1">
                  <a:txBody>
                    <a:bodyPr/>
                    <a:lstStyle/>
                    <a:p>
                      <a:pPr>
                        <a:lnSpc>
                          <a:spcPct val="107000"/>
                        </a:lnSpc>
                        <a:spcAft>
                          <a:spcPts val="0"/>
                        </a:spcAft>
                      </a:pP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tc>
                <a:tc>
                  <a:txBody>
                    <a:bodyPr/>
                    <a:lstStyle/>
                    <a:p>
                      <a:pPr>
                        <a:lnSpc>
                          <a:spcPct val="107000"/>
                        </a:lnSpc>
                        <a:spcAft>
                          <a:spcPts val="0"/>
                        </a:spcAft>
                      </a:pPr>
                      <a:r>
                        <a:rPr lang="en-NZ" sz="1100" dirty="0">
                          <a:effectLst/>
                        </a:rPr>
                        <a:t>50-69</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solidFill>
                      <a:schemeClr val="bg1"/>
                    </a:solidFill>
                  </a:tcPr>
                </a:tc>
                <a:tc>
                  <a:txBody>
                    <a:bodyPr/>
                    <a:lstStyle/>
                    <a:p>
                      <a:pPr algn="ctr">
                        <a:lnSpc>
                          <a:spcPct val="107000"/>
                        </a:lnSpc>
                        <a:spcAft>
                          <a:spcPts val="0"/>
                        </a:spcAft>
                      </a:pPr>
                      <a:r>
                        <a:rPr lang="en-NZ" sz="1100" dirty="0">
                          <a:effectLst/>
                          <a:latin typeface="+mn-lt"/>
                        </a:rPr>
                        <a:t>30</a:t>
                      </a:r>
                      <a:endParaRPr lang="en-NZ" sz="1100" dirty="0">
                        <a:effectLst/>
                        <a:latin typeface="+mn-lt"/>
                        <a:ea typeface="Calibri" panose="020F0502020204030204" pitchFamily="34" charset="0"/>
                        <a:cs typeface="Times New Roman" panose="02020603050405020304" pitchFamily="18" charset="0"/>
                      </a:endParaRPr>
                    </a:p>
                  </a:txBody>
                  <a:tcPr marL="37549" marR="37549" marT="0" marB="0">
                    <a:solidFill>
                      <a:schemeClr val="bg1"/>
                    </a:solidFill>
                  </a:tcPr>
                </a:tc>
                <a:tc>
                  <a:txBody>
                    <a:bodyPr/>
                    <a:lstStyle/>
                    <a:p>
                      <a:pPr marL="0" algn="ctr" defTabSz="914400" rtl="0" eaLnBrk="1" latinLnBrk="0" hangingPunct="1">
                        <a:lnSpc>
                          <a:spcPct val="107000"/>
                        </a:lnSpc>
                        <a:spcAft>
                          <a:spcPts val="0"/>
                        </a:spcAft>
                      </a:pPr>
                      <a:r>
                        <a:rPr lang="en-NZ" sz="1100" b="1" kern="1200" dirty="0">
                          <a:solidFill>
                            <a:srgbClr val="FF0000"/>
                          </a:solidFill>
                          <a:effectLst/>
                          <a:latin typeface="+mn-lt"/>
                          <a:ea typeface="Calibri" panose="020F0502020204030204" pitchFamily="34" charset="0"/>
                          <a:cs typeface="Times New Roman" panose="02020603050405020304" pitchFamily="18" charset="0"/>
                        </a:rPr>
                        <a:t>25</a:t>
                      </a:r>
                    </a:p>
                  </a:txBody>
                  <a:tcPr marL="37549" marR="37549" marT="0" marB="0">
                    <a:solidFill>
                      <a:schemeClr val="bg1"/>
                    </a:solidFill>
                  </a:tcPr>
                </a:tc>
                <a:extLst>
                  <a:ext uri="{0D108BD9-81ED-4DB2-BD59-A6C34878D82A}">
                    <a16:rowId xmlns:a16="http://schemas.microsoft.com/office/drawing/2014/main" val="1936753774"/>
                  </a:ext>
                </a:extLst>
              </a:tr>
              <a:tr h="155414">
                <a:tc vMerge="1">
                  <a:txBody>
                    <a:bodyPr/>
                    <a:lstStyle/>
                    <a:p>
                      <a:pPr>
                        <a:lnSpc>
                          <a:spcPct val="107000"/>
                        </a:lnSpc>
                        <a:spcAft>
                          <a:spcPts val="0"/>
                        </a:spcAft>
                      </a:pP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tc>
                <a:tc>
                  <a:txBody>
                    <a:bodyPr/>
                    <a:lstStyle/>
                    <a:p>
                      <a:pPr>
                        <a:lnSpc>
                          <a:spcPct val="107000"/>
                        </a:lnSpc>
                        <a:spcAft>
                          <a:spcPts val="0"/>
                        </a:spcAft>
                      </a:pPr>
                      <a:r>
                        <a:rPr lang="en-NZ" sz="1100" dirty="0">
                          <a:effectLst/>
                        </a:rPr>
                        <a:t>70+</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solidFill>
                      <a:schemeClr val="bg1"/>
                    </a:solidFill>
                  </a:tcPr>
                </a:tc>
                <a:tc>
                  <a:txBody>
                    <a:bodyPr/>
                    <a:lstStyle/>
                    <a:p>
                      <a:pPr algn="ctr">
                        <a:lnSpc>
                          <a:spcPct val="107000"/>
                        </a:lnSpc>
                        <a:spcAft>
                          <a:spcPts val="0"/>
                        </a:spcAft>
                      </a:pPr>
                      <a:r>
                        <a:rPr lang="en-NZ" sz="1100" dirty="0">
                          <a:effectLst/>
                          <a:latin typeface="+mn-lt"/>
                        </a:rPr>
                        <a:t>14</a:t>
                      </a:r>
                      <a:endParaRPr lang="en-NZ" sz="1100" dirty="0">
                        <a:effectLst/>
                        <a:latin typeface="+mn-lt"/>
                        <a:ea typeface="Calibri" panose="020F0502020204030204" pitchFamily="34" charset="0"/>
                        <a:cs typeface="Times New Roman" panose="02020603050405020304" pitchFamily="18" charset="0"/>
                      </a:endParaRPr>
                    </a:p>
                  </a:txBody>
                  <a:tcPr marL="37549" marR="37549" marT="0" marB="0">
                    <a:solidFill>
                      <a:schemeClr val="bg1"/>
                    </a:solidFill>
                  </a:tcPr>
                </a:tc>
                <a:tc>
                  <a:txBody>
                    <a:bodyPr/>
                    <a:lstStyle/>
                    <a:p>
                      <a:pPr marL="0" algn="ctr" defTabSz="914400" rtl="0" eaLnBrk="1" latinLnBrk="0" hangingPunct="1">
                        <a:lnSpc>
                          <a:spcPct val="107000"/>
                        </a:lnSpc>
                        <a:spcAft>
                          <a:spcPts val="0"/>
                        </a:spcAft>
                      </a:pPr>
                      <a:r>
                        <a:rPr lang="en-NZ" sz="1100" b="1" kern="1200" dirty="0">
                          <a:solidFill>
                            <a:srgbClr val="FF0000"/>
                          </a:solidFill>
                          <a:effectLst/>
                          <a:latin typeface="+mn-lt"/>
                          <a:ea typeface="Calibri" panose="020F0502020204030204" pitchFamily="34" charset="0"/>
                          <a:cs typeface="Times New Roman" panose="02020603050405020304" pitchFamily="18" charset="0"/>
                        </a:rPr>
                        <a:t>9</a:t>
                      </a:r>
                    </a:p>
                  </a:txBody>
                  <a:tcPr marL="37549" marR="37549" marT="0" marB="0">
                    <a:solidFill>
                      <a:schemeClr val="bg1"/>
                    </a:solidFill>
                  </a:tcPr>
                </a:tc>
                <a:extLst>
                  <a:ext uri="{0D108BD9-81ED-4DB2-BD59-A6C34878D82A}">
                    <a16:rowId xmlns:a16="http://schemas.microsoft.com/office/drawing/2014/main" val="271268597"/>
                  </a:ext>
                </a:extLst>
              </a:tr>
              <a:tr h="155414">
                <a:tc rowSpan="4">
                  <a:txBody>
                    <a:bodyPr/>
                    <a:lstStyle/>
                    <a:p>
                      <a:pPr algn="ctr">
                        <a:lnSpc>
                          <a:spcPct val="107000"/>
                        </a:lnSpc>
                        <a:spcAft>
                          <a:spcPts val="0"/>
                        </a:spcAft>
                      </a:pPr>
                      <a:r>
                        <a:rPr lang="en-NZ" sz="1100" dirty="0">
                          <a:effectLst/>
                        </a:rPr>
                        <a:t>Ethnicity</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ctr">
                    <a:solidFill>
                      <a:srgbClr val="E2EFDA"/>
                    </a:solidFill>
                  </a:tcPr>
                </a:tc>
                <a:tc>
                  <a:txBody>
                    <a:bodyPr/>
                    <a:lstStyle/>
                    <a:p>
                      <a:pPr>
                        <a:lnSpc>
                          <a:spcPct val="107000"/>
                        </a:lnSpc>
                        <a:spcAft>
                          <a:spcPts val="0"/>
                        </a:spcAft>
                      </a:pPr>
                      <a:r>
                        <a:rPr lang="en-NZ" sz="1100" dirty="0">
                          <a:effectLst/>
                        </a:rPr>
                        <a:t>NZ Euro / Pākehā </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solidFill>
                      <a:srgbClr val="E2EFDA"/>
                    </a:solidFill>
                  </a:tcPr>
                </a:tc>
                <a:tc>
                  <a:txBody>
                    <a:bodyPr/>
                    <a:lstStyle/>
                    <a:p>
                      <a:pPr algn="ctr">
                        <a:lnSpc>
                          <a:spcPct val="107000"/>
                        </a:lnSpc>
                        <a:spcAft>
                          <a:spcPts val="0"/>
                        </a:spcAft>
                      </a:pPr>
                      <a:r>
                        <a:rPr lang="en-NZ" sz="1100">
                          <a:effectLst/>
                          <a:latin typeface="+mn-lt"/>
                        </a:rPr>
                        <a:t>74</a:t>
                      </a:r>
                      <a:endParaRPr lang="en-NZ" sz="1100">
                        <a:effectLst/>
                        <a:latin typeface="+mn-lt"/>
                        <a:ea typeface="Calibri" panose="020F0502020204030204" pitchFamily="34" charset="0"/>
                        <a:cs typeface="Times New Roman" panose="02020603050405020304" pitchFamily="18" charset="0"/>
                      </a:endParaRP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kern="1200" dirty="0">
                          <a:solidFill>
                            <a:schemeClr val="tx1"/>
                          </a:solidFill>
                          <a:effectLst/>
                          <a:latin typeface="+mn-lt"/>
                          <a:ea typeface="Calibri" panose="020F0502020204030204" pitchFamily="34" charset="0"/>
                          <a:cs typeface="Times New Roman" panose="02020603050405020304" pitchFamily="18" charset="0"/>
                        </a:rPr>
                        <a:t>76</a:t>
                      </a:r>
                    </a:p>
                  </a:txBody>
                  <a:tcPr marL="37549" marR="37549" marT="0" marB="0" anchor="b">
                    <a:solidFill>
                      <a:srgbClr val="E2EFDA"/>
                    </a:solidFill>
                  </a:tcPr>
                </a:tc>
                <a:extLst>
                  <a:ext uri="{0D108BD9-81ED-4DB2-BD59-A6C34878D82A}">
                    <a16:rowId xmlns:a16="http://schemas.microsoft.com/office/drawing/2014/main" val="2025400199"/>
                  </a:ext>
                </a:extLst>
              </a:tr>
              <a:tr h="155414">
                <a:tc vMerge="1">
                  <a:txBody>
                    <a:bodyPr/>
                    <a:lstStyle/>
                    <a:p>
                      <a:pPr algn="ctr">
                        <a:lnSpc>
                          <a:spcPct val="107000"/>
                        </a:lnSpc>
                        <a:spcAft>
                          <a:spcPts val="0"/>
                        </a:spcAft>
                      </a:pP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ctr"/>
                </a:tc>
                <a:tc>
                  <a:txBody>
                    <a:bodyPr/>
                    <a:lstStyle/>
                    <a:p>
                      <a:pPr>
                        <a:lnSpc>
                          <a:spcPct val="107000"/>
                        </a:lnSpc>
                        <a:spcAft>
                          <a:spcPts val="0"/>
                        </a:spcAft>
                      </a:pPr>
                      <a:r>
                        <a:rPr lang="en-NZ" sz="1100" dirty="0">
                          <a:effectLst/>
                        </a:rPr>
                        <a:t>Māori </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solidFill>
                      <a:srgbClr val="E2EFDA"/>
                    </a:solidFill>
                  </a:tcPr>
                </a:tc>
                <a:tc>
                  <a:txBody>
                    <a:bodyPr/>
                    <a:lstStyle/>
                    <a:p>
                      <a:pPr algn="ctr">
                        <a:lnSpc>
                          <a:spcPct val="107000"/>
                        </a:lnSpc>
                        <a:spcAft>
                          <a:spcPts val="0"/>
                        </a:spcAft>
                      </a:pPr>
                      <a:r>
                        <a:rPr lang="en-NZ" sz="1100" dirty="0">
                          <a:effectLst/>
                          <a:latin typeface="+mn-lt"/>
                        </a:rPr>
                        <a:t>15</a:t>
                      </a:r>
                      <a:endParaRPr lang="en-NZ" sz="1100" dirty="0">
                        <a:effectLst/>
                        <a:latin typeface="+mn-lt"/>
                        <a:ea typeface="Calibri" panose="020F0502020204030204" pitchFamily="34" charset="0"/>
                        <a:cs typeface="Times New Roman" panose="02020603050405020304" pitchFamily="18" charset="0"/>
                      </a:endParaRP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1" kern="1200" dirty="0">
                          <a:solidFill>
                            <a:srgbClr val="FF0000"/>
                          </a:solidFill>
                          <a:effectLst/>
                          <a:latin typeface="+mn-lt"/>
                          <a:ea typeface="Calibri" panose="020F0502020204030204" pitchFamily="34" charset="0"/>
                          <a:cs typeface="Times New Roman" panose="02020603050405020304" pitchFamily="18" charset="0"/>
                        </a:rPr>
                        <a:t>9</a:t>
                      </a:r>
                    </a:p>
                  </a:txBody>
                  <a:tcPr marL="37549" marR="37549" marT="0" marB="0" anchor="b">
                    <a:solidFill>
                      <a:srgbClr val="E2EFDA"/>
                    </a:solidFill>
                  </a:tcPr>
                </a:tc>
                <a:extLst>
                  <a:ext uri="{0D108BD9-81ED-4DB2-BD59-A6C34878D82A}">
                    <a16:rowId xmlns:a16="http://schemas.microsoft.com/office/drawing/2014/main" val="3047918676"/>
                  </a:ext>
                </a:extLst>
              </a:tr>
              <a:tr h="155414">
                <a:tc vMerge="1">
                  <a:txBody>
                    <a:bodyPr/>
                    <a:lstStyle/>
                    <a:p>
                      <a:pPr>
                        <a:lnSpc>
                          <a:spcPct val="107000"/>
                        </a:lnSpc>
                        <a:spcAft>
                          <a:spcPts val="0"/>
                        </a:spcAft>
                      </a:pP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tc>
                <a:tc>
                  <a:txBody>
                    <a:bodyPr/>
                    <a:lstStyle/>
                    <a:p>
                      <a:pPr>
                        <a:lnSpc>
                          <a:spcPct val="107000"/>
                        </a:lnSpc>
                        <a:spcAft>
                          <a:spcPts val="0"/>
                        </a:spcAft>
                      </a:pPr>
                      <a:r>
                        <a:rPr lang="en-NZ" sz="1100" dirty="0">
                          <a:effectLst/>
                        </a:rPr>
                        <a:t>Pacific</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solidFill>
                      <a:srgbClr val="E2EFDA"/>
                    </a:solidFill>
                  </a:tcPr>
                </a:tc>
                <a:tc>
                  <a:txBody>
                    <a:bodyPr/>
                    <a:lstStyle/>
                    <a:p>
                      <a:pPr algn="ctr">
                        <a:lnSpc>
                          <a:spcPct val="107000"/>
                        </a:lnSpc>
                        <a:spcAft>
                          <a:spcPts val="0"/>
                        </a:spcAft>
                      </a:pPr>
                      <a:r>
                        <a:rPr lang="en-NZ" sz="1100">
                          <a:effectLst/>
                          <a:latin typeface="+mn-lt"/>
                        </a:rPr>
                        <a:t>7</a:t>
                      </a:r>
                      <a:endParaRPr lang="en-NZ" sz="1100">
                        <a:effectLst/>
                        <a:latin typeface="+mn-lt"/>
                        <a:ea typeface="Calibri" panose="020F0502020204030204" pitchFamily="34" charset="0"/>
                        <a:cs typeface="Times New Roman" panose="02020603050405020304" pitchFamily="18" charset="0"/>
                      </a:endParaRP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kern="1200" dirty="0">
                          <a:solidFill>
                            <a:schemeClr val="tx1"/>
                          </a:solidFill>
                          <a:effectLst/>
                          <a:latin typeface="+mn-lt"/>
                          <a:ea typeface="Calibri" panose="020F0502020204030204" pitchFamily="34" charset="0"/>
                          <a:cs typeface="Times New Roman" panose="02020603050405020304" pitchFamily="18" charset="0"/>
                        </a:rPr>
                        <a:t>5</a:t>
                      </a:r>
                    </a:p>
                  </a:txBody>
                  <a:tcPr marL="37549" marR="37549" marT="0" marB="0" anchor="b">
                    <a:solidFill>
                      <a:srgbClr val="E2EFDA"/>
                    </a:solidFill>
                  </a:tcPr>
                </a:tc>
                <a:extLst>
                  <a:ext uri="{0D108BD9-81ED-4DB2-BD59-A6C34878D82A}">
                    <a16:rowId xmlns:a16="http://schemas.microsoft.com/office/drawing/2014/main" val="3086315623"/>
                  </a:ext>
                </a:extLst>
              </a:tr>
              <a:tr h="155414">
                <a:tc vMerge="1">
                  <a:txBody>
                    <a:bodyPr/>
                    <a:lstStyle/>
                    <a:p>
                      <a:pPr>
                        <a:lnSpc>
                          <a:spcPct val="107000"/>
                        </a:lnSpc>
                        <a:spcAft>
                          <a:spcPts val="0"/>
                        </a:spcAft>
                      </a:pP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tc>
                <a:tc>
                  <a:txBody>
                    <a:bodyPr/>
                    <a:lstStyle/>
                    <a:p>
                      <a:pPr>
                        <a:lnSpc>
                          <a:spcPct val="107000"/>
                        </a:lnSpc>
                        <a:spcAft>
                          <a:spcPts val="0"/>
                        </a:spcAft>
                      </a:pPr>
                      <a:r>
                        <a:rPr lang="en-NZ" sz="1100" dirty="0">
                          <a:effectLst/>
                        </a:rPr>
                        <a:t>Asian</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tc>
                <a:tc>
                  <a:txBody>
                    <a:bodyPr/>
                    <a:lstStyle/>
                    <a:p>
                      <a:pPr algn="ctr">
                        <a:lnSpc>
                          <a:spcPct val="107000"/>
                        </a:lnSpc>
                        <a:spcAft>
                          <a:spcPts val="0"/>
                        </a:spcAft>
                      </a:pPr>
                      <a:r>
                        <a:rPr lang="en-NZ" sz="1100" dirty="0">
                          <a:effectLst/>
                          <a:latin typeface="+mn-lt"/>
                        </a:rPr>
                        <a:t>17</a:t>
                      </a:r>
                      <a:endParaRPr lang="en-NZ" sz="1100" dirty="0">
                        <a:effectLst/>
                        <a:latin typeface="+mn-lt"/>
                        <a:ea typeface="Calibri" panose="020F0502020204030204" pitchFamily="34" charset="0"/>
                        <a:cs typeface="Times New Roman" panose="02020603050405020304" pitchFamily="18" charset="0"/>
                      </a:endParaRPr>
                    </a:p>
                  </a:txBody>
                  <a:tcPr marL="37549" marR="37549" marT="0" marB="0" anchor="b"/>
                </a:tc>
                <a:tc>
                  <a:txBody>
                    <a:bodyPr/>
                    <a:lstStyle/>
                    <a:p>
                      <a:pPr marL="0" algn="ctr" defTabSz="914400" rtl="0" eaLnBrk="1" latinLnBrk="0" hangingPunct="1">
                        <a:lnSpc>
                          <a:spcPct val="107000"/>
                        </a:lnSpc>
                        <a:spcAft>
                          <a:spcPts val="0"/>
                        </a:spcAft>
                      </a:pPr>
                      <a:r>
                        <a:rPr lang="en-NZ" sz="1100" kern="1200" dirty="0">
                          <a:solidFill>
                            <a:schemeClr val="tx1"/>
                          </a:solidFill>
                          <a:effectLst/>
                          <a:latin typeface="+mn-lt"/>
                          <a:ea typeface="Calibri" panose="020F0502020204030204" pitchFamily="34" charset="0"/>
                          <a:cs typeface="Times New Roman" panose="02020603050405020304" pitchFamily="18" charset="0"/>
                        </a:rPr>
                        <a:t>20</a:t>
                      </a:r>
                    </a:p>
                  </a:txBody>
                  <a:tcPr marL="37549" marR="37549" marT="0" marB="0" anchor="b"/>
                </a:tc>
                <a:extLst>
                  <a:ext uri="{0D108BD9-81ED-4DB2-BD59-A6C34878D82A}">
                    <a16:rowId xmlns:a16="http://schemas.microsoft.com/office/drawing/2014/main" val="149741709"/>
                  </a:ext>
                </a:extLst>
              </a:tr>
              <a:tr h="155414">
                <a:tc>
                  <a:txBody>
                    <a:bodyPr/>
                    <a:lstStyle/>
                    <a:p>
                      <a:pPr algn="ctr">
                        <a:lnSpc>
                          <a:spcPct val="107000"/>
                        </a:lnSpc>
                        <a:spcAft>
                          <a:spcPts val="0"/>
                        </a:spcAft>
                      </a:pPr>
                      <a:r>
                        <a:rPr lang="en-NZ" sz="1100" dirty="0">
                          <a:effectLst/>
                          <a:latin typeface="Candara" panose="020E0502030303020204" pitchFamily="34" charset="0"/>
                          <a:ea typeface="Calibri" panose="020F0502020204030204" pitchFamily="34" charset="0"/>
                          <a:cs typeface="Times New Roman" panose="02020603050405020304" pitchFamily="18" charset="0"/>
                        </a:rPr>
                        <a:t>Region</a:t>
                      </a:r>
                    </a:p>
                  </a:txBody>
                  <a:tcPr marL="37549" marR="37549" marT="0" marB="0" anchor="ctr">
                    <a:noFill/>
                  </a:tcPr>
                </a:tc>
                <a:tc>
                  <a:txBody>
                    <a:bodyPr/>
                    <a:lstStyle/>
                    <a:p>
                      <a:pPr>
                        <a:lnSpc>
                          <a:spcPct val="107000"/>
                        </a:lnSpc>
                        <a:spcAft>
                          <a:spcPts val="0"/>
                        </a:spcAft>
                      </a:pPr>
                      <a:r>
                        <a:rPr lang="en-NZ" sz="1100" dirty="0">
                          <a:effectLst/>
                          <a:latin typeface="Candara" panose="020E0502030303020204" pitchFamily="34" charset="0"/>
                          <a:ea typeface="Calibri" panose="020F0502020204030204" pitchFamily="34" charset="0"/>
                          <a:cs typeface="Times New Roman" panose="02020603050405020304" pitchFamily="18" charset="0"/>
                        </a:rPr>
                        <a:t>Wellington</a:t>
                      </a:r>
                    </a:p>
                  </a:txBody>
                  <a:tcPr marL="37549" marR="37549" marT="0" marB="0" anchor="b">
                    <a:noFill/>
                  </a:tcPr>
                </a:tc>
                <a:tc>
                  <a:txBody>
                    <a:bodyPr/>
                    <a:lstStyle/>
                    <a:p>
                      <a:pPr algn="ctr">
                        <a:lnSpc>
                          <a:spcPct val="107000"/>
                        </a:lnSpc>
                        <a:spcAft>
                          <a:spcPts val="0"/>
                        </a:spcAft>
                      </a:pPr>
                      <a:r>
                        <a:rPr lang="en-NZ" sz="1100" dirty="0">
                          <a:effectLst/>
                          <a:latin typeface="+mn-lt"/>
                          <a:ea typeface="Calibri" panose="020F0502020204030204" pitchFamily="34" charset="0"/>
                          <a:cs typeface="Times New Roman" panose="02020603050405020304" pitchFamily="18" charset="0"/>
                        </a:rPr>
                        <a:t>11</a:t>
                      </a:r>
                    </a:p>
                  </a:txBody>
                  <a:tcPr marL="37549" marR="37549" marT="0" marB="0" anchor="b">
                    <a:noFill/>
                  </a:tcPr>
                </a:tc>
                <a:tc>
                  <a:txBody>
                    <a:bodyPr/>
                    <a:lstStyle/>
                    <a:p>
                      <a:pPr marL="0" algn="ctr" defTabSz="914400" rtl="0" eaLnBrk="1" latinLnBrk="0" hangingPunct="1">
                        <a:lnSpc>
                          <a:spcPct val="107000"/>
                        </a:lnSpc>
                        <a:spcAft>
                          <a:spcPts val="0"/>
                        </a:spcAft>
                      </a:pPr>
                      <a:r>
                        <a:rPr lang="en-NZ" sz="1100" kern="1200" dirty="0">
                          <a:solidFill>
                            <a:schemeClr val="tx1"/>
                          </a:solidFill>
                          <a:effectLst/>
                          <a:latin typeface="+mn-lt"/>
                          <a:ea typeface="Calibri" panose="020F0502020204030204" pitchFamily="34" charset="0"/>
                          <a:cs typeface="Times New Roman" panose="02020603050405020304" pitchFamily="18" charset="0"/>
                        </a:rPr>
                        <a:t>100</a:t>
                      </a:r>
                    </a:p>
                  </a:txBody>
                  <a:tcPr marL="37549" marR="37549" marT="0" marB="0" anchor="b">
                    <a:noFill/>
                  </a:tcPr>
                </a:tc>
                <a:extLst>
                  <a:ext uri="{0D108BD9-81ED-4DB2-BD59-A6C34878D82A}">
                    <a16:rowId xmlns:a16="http://schemas.microsoft.com/office/drawing/2014/main" val="2284354363"/>
                  </a:ext>
                </a:extLst>
              </a:tr>
              <a:tr h="155414">
                <a:tc rowSpan="4">
                  <a:txBody>
                    <a:bodyPr/>
                    <a:lstStyle/>
                    <a:p>
                      <a:pPr algn="ctr">
                        <a:lnSpc>
                          <a:spcPct val="107000"/>
                        </a:lnSpc>
                        <a:spcAft>
                          <a:spcPts val="0"/>
                        </a:spcAft>
                      </a:pPr>
                      <a:r>
                        <a:rPr lang="en-NZ" sz="1100" dirty="0">
                          <a:effectLst/>
                        </a:rPr>
                        <a:t>Household Composition</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ctr">
                    <a:solidFill>
                      <a:srgbClr val="E2EFDA"/>
                    </a:solidFill>
                  </a:tcPr>
                </a:tc>
                <a:tc>
                  <a:txBody>
                    <a:bodyPr/>
                    <a:lstStyle/>
                    <a:p>
                      <a:pPr>
                        <a:lnSpc>
                          <a:spcPct val="107000"/>
                        </a:lnSpc>
                        <a:spcAft>
                          <a:spcPts val="0"/>
                        </a:spcAft>
                      </a:pPr>
                      <a:r>
                        <a:rPr lang="en-NZ" sz="1100" dirty="0">
                          <a:effectLst/>
                        </a:rPr>
                        <a:t>Single</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solidFill>
                      <a:srgbClr val="E2EFDA"/>
                    </a:solidFill>
                  </a:tcPr>
                </a:tc>
                <a:tc>
                  <a:txBody>
                    <a:bodyPr/>
                    <a:lstStyle/>
                    <a:p>
                      <a:pPr algn="ctr">
                        <a:lnSpc>
                          <a:spcPct val="107000"/>
                        </a:lnSpc>
                        <a:spcAft>
                          <a:spcPts val="0"/>
                        </a:spcAft>
                      </a:pPr>
                      <a:r>
                        <a:rPr lang="en-NZ" sz="1100">
                          <a:effectLst/>
                          <a:latin typeface="+mn-lt"/>
                        </a:rPr>
                        <a:t>13</a:t>
                      </a:r>
                      <a:endParaRPr lang="en-NZ" sz="1100">
                        <a:effectLst/>
                        <a:latin typeface="+mn-lt"/>
                        <a:ea typeface="Calibri" panose="020F0502020204030204" pitchFamily="34" charset="0"/>
                        <a:cs typeface="Times New Roman" panose="02020603050405020304" pitchFamily="18" charset="0"/>
                      </a:endParaRP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kern="1200" dirty="0">
                          <a:solidFill>
                            <a:schemeClr val="tx1"/>
                          </a:solidFill>
                          <a:effectLst/>
                          <a:latin typeface="+mn-lt"/>
                          <a:ea typeface="Calibri" panose="020F0502020204030204" pitchFamily="34" charset="0"/>
                          <a:cs typeface="Times New Roman" panose="02020603050405020304" pitchFamily="18" charset="0"/>
                        </a:rPr>
                        <a:t>14</a:t>
                      </a:r>
                    </a:p>
                  </a:txBody>
                  <a:tcPr marL="37549" marR="37549" marT="0" marB="0" anchor="b">
                    <a:solidFill>
                      <a:srgbClr val="E2EFDA"/>
                    </a:solidFill>
                  </a:tcPr>
                </a:tc>
                <a:extLst>
                  <a:ext uri="{0D108BD9-81ED-4DB2-BD59-A6C34878D82A}">
                    <a16:rowId xmlns:a16="http://schemas.microsoft.com/office/drawing/2014/main" val="132446583"/>
                  </a:ext>
                </a:extLst>
              </a:tr>
              <a:tr h="155414">
                <a:tc vMerge="1">
                  <a:txBody>
                    <a:bodyPr/>
                    <a:lstStyle/>
                    <a:p>
                      <a:pPr>
                        <a:lnSpc>
                          <a:spcPct val="107000"/>
                        </a:lnSpc>
                        <a:spcAft>
                          <a:spcPts val="0"/>
                        </a:spcAft>
                      </a:pP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tc>
                <a:tc>
                  <a:txBody>
                    <a:bodyPr/>
                    <a:lstStyle/>
                    <a:p>
                      <a:pPr>
                        <a:lnSpc>
                          <a:spcPct val="107000"/>
                        </a:lnSpc>
                        <a:spcAft>
                          <a:spcPts val="0"/>
                        </a:spcAft>
                      </a:pPr>
                      <a:r>
                        <a:rPr lang="en-NZ" sz="1100" dirty="0">
                          <a:effectLst/>
                        </a:rPr>
                        <a:t>Adults, no kids</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solidFill>
                      <a:srgbClr val="E2EFDA"/>
                    </a:solidFill>
                  </a:tcPr>
                </a:tc>
                <a:tc>
                  <a:txBody>
                    <a:bodyPr/>
                    <a:lstStyle/>
                    <a:p>
                      <a:pPr algn="ctr">
                        <a:lnSpc>
                          <a:spcPct val="107000"/>
                        </a:lnSpc>
                        <a:spcAft>
                          <a:spcPts val="0"/>
                        </a:spcAft>
                      </a:pPr>
                      <a:r>
                        <a:rPr lang="en-NZ" sz="1100" dirty="0">
                          <a:effectLst/>
                          <a:latin typeface="+mn-lt"/>
                        </a:rPr>
                        <a:t>51</a:t>
                      </a:r>
                      <a:endParaRPr lang="en-NZ" sz="1100" dirty="0">
                        <a:effectLst/>
                        <a:latin typeface="+mn-lt"/>
                        <a:ea typeface="Calibri" panose="020F0502020204030204" pitchFamily="34" charset="0"/>
                        <a:cs typeface="Times New Roman" panose="02020603050405020304" pitchFamily="18" charset="0"/>
                      </a:endParaRP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kern="1200" dirty="0">
                          <a:solidFill>
                            <a:schemeClr val="tx1"/>
                          </a:solidFill>
                          <a:effectLst/>
                          <a:latin typeface="+mn-lt"/>
                          <a:ea typeface="Calibri" panose="020F0502020204030204" pitchFamily="34" charset="0"/>
                          <a:cs typeface="Times New Roman" panose="02020603050405020304" pitchFamily="18" charset="0"/>
                        </a:rPr>
                        <a:t>53</a:t>
                      </a:r>
                    </a:p>
                  </a:txBody>
                  <a:tcPr marL="37549" marR="37549" marT="0" marB="0" anchor="b">
                    <a:solidFill>
                      <a:srgbClr val="E2EFDA"/>
                    </a:solidFill>
                  </a:tcPr>
                </a:tc>
                <a:extLst>
                  <a:ext uri="{0D108BD9-81ED-4DB2-BD59-A6C34878D82A}">
                    <a16:rowId xmlns:a16="http://schemas.microsoft.com/office/drawing/2014/main" val="2330584297"/>
                  </a:ext>
                </a:extLst>
              </a:tr>
              <a:tr h="155414">
                <a:tc vMerge="1">
                  <a:txBody>
                    <a:bodyPr/>
                    <a:lstStyle/>
                    <a:p>
                      <a:pPr>
                        <a:lnSpc>
                          <a:spcPct val="107000"/>
                        </a:lnSpc>
                        <a:spcAft>
                          <a:spcPts val="0"/>
                        </a:spcAft>
                      </a:pP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tc>
                <a:tc>
                  <a:txBody>
                    <a:bodyPr/>
                    <a:lstStyle/>
                    <a:p>
                      <a:pPr>
                        <a:lnSpc>
                          <a:spcPct val="107000"/>
                        </a:lnSpc>
                        <a:spcAft>
                          <a:spcPts val="0"/>
                        </a:spcAft>
                      </a:pPr>
                      <a:r>
                        <a:rPr lang="en-NZ" sz="1100" dirty="0">
                          <a:effectLst/>
                        </a:rPr>
                        <a:t>Family with pre-school kids</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solidFill>
                      <a:srgbClr val="E2EFDA"/>
                    </a:solidFill>
                  </a:tcPr>
                </a:tc>
                <a:tc>
                  <a:txBody>
                    <a:bodyPr/>
                    <a:lstStyle/>
                    <a:p>
                      <a:pPr algn="ctr">
                        <a:lnSpc>
                          <a:spcPct val="107000"/>
                        </a:lnSpc>
                        <a:spcAft>
                          <a:spcPts val="0"/>
                        </a:spcAft>
                      </a:pPr>
                      <a:r>
                        <a:rPr lang="en-NZ" sz="1100">
                          <a:effectLst/>
                          <a:latin typeface="+mn-lt"/>
                        </a:rPr>
                        <a:t>16</a:t>
                      </a:r>
                      <a:endParaRPr lang="en-NZ" sz="1100">
                        <a:effectLst/>
                        <a:latin typeface="+mn-lt"/>
                        <a:ea typeface="Calibri" panose="020F0502020204030204" pitchFamily="34" charset="0"/>
                        <a:cs typeface="Times New Roman" panose="02020603050405020304" pitchFamily="18" charset="0"/>
                      </a:endParaRP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kern="1200" dirty="0">
                          <a:solidFill>
                            <a:schemeClr val="tx1"/>
                          </a:solidFill>
                          <a:effectLst/>
                          <a:latin typeface="+mn-lt"/>
                          <a:ea typeface="Calibri" panose="020F0502020204030204" pitchFamily="34" charset="0"/>
                          <a:cs typeface="Times New Roman" panose="02020603050405020304" pitchFamily="18" charset="0"/>
                        </a:rPr>
                        <a:t>15</a:t>
                      </a:r>
                    </a:p>
                  </a:txBody>
                  <a:tcPr marL="37549" marR="37549" marT="0" marB="0" anchor="b">
                    <a:solidFill>
                      <a:srgbClr val="E2EFDA"/>
                    </a:solidFill>
                  </a:tcPr>
                </a:tc>
                <a:extLst>
                  <a:ext uri="{0D108BD9-81ED-4DB2-BD59-A6C34878D82A}">
                    <a16:rowId xmlns:a16="http://schemas.microsoft.com/office/drawing/2014/main" val="1733156516"/>
                  </a:ext>
                </a:extLst>
              </a:tr>
              <a:tr h="155414">
                <a:tc vMerge="1">
                  <a:txBody>
                    <a:bodyPr/>
                    <a:lstStyle/>
                    <a:p>
                      <a:pPr>
                        <a:lnSpc>
                          <a:spcPct val="107000"/>
                        </a:lnSpc>
                        <a:spcAft>
                          <a:spcPts val="0"/>
                        </a:spcAft>
                      </a:pP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tc>
                <a:tc>
                  <a:txBody>
                    <a:bodyPr/>
                    <a:lstStyle/>
                    <a:p>
                      <a:pPr>
                        <a:lnSpc>
                          <a:spcPct val="107000"/>
                        </a:lnSpc>
                        <a:spcAft>
                          <a:spcPts val="0"/>
                        </a:spcAft>
                      </a:pPr>
                      <a:r>
                        <a:rPr lang="en-NZ" sz="1100" dirty="0">
                          <a:effectLst/>
                        </a:rPr>
                        <a:t>Family with school-aged children</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solidFill>
                      <a:srgbClr val="E2EFDA"/>
                    </a:solidFill>
                  </a:tcPr>
                </a:tc>
                <a:tc>
                  <a:txBody>
                    <a:bodyPr/>
                    <a:lstStyle/>
                    <a:p>
                      <a:pPr algn="ctr">
                        <a:lnSpc>
                          <a:spcPct val="107000"/>
                        </a:lnSpc>
                        <a:spcAft>
                          <a:spcPts val="0"/>
                        </a:spcAft>
                      </a:pPr>
                      <a:r>
                        <a:rPr lang="en-NZ" sz="1100" dirty="0">
                          <a:effectLst/>
                          <a:latin typeface="+mn-lt"/>
                        </a:rPr>
                        <a:t>28</a:t>
                      </a:r>
                      <a:endParaRPr lang="en-NZ" sz="1100" dirty="0">
                        <a:effectLst/>
                        <a:latin typeface="+mn-lt"/>
                        <a:ea typeface="Calibri" panose="020F0502020204030204" pitchFamily="34" charset="0"/>
                        <a:cs typeface="Times New Roman" panose="02020603050405020304" pitchFamily="18" charset="0"/>
                      </a:endParaRP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kern="1200" dirty="0">
                          <a:solidFill>
                            <a:schemeClr val="tx1"/>
                          </a:solidFill>
                          <a:effectLst/>
                          <a:latin typeface="+mn-lt"/>
                          <a:ea typeface="Calibri" panose="020F0502020204030204" pitchFamily="34" charset="0"/>
                          <a:cs typeface="Times New Roman" panose="02020603050405020304" pitchFamily="18" charset="0"/>
                        </a:rPr>
                        <a:t>26</a:t>
                      </a:r>
                    </a:p>
                  </a:txBody>
                  <a:tcPr marL="37549" marR="37549" marT="0" marB="0" anchor="b">
                    <a:solidFill>
                      <a:srgbClr val="E2EFDA"/>
                    </a:solidFill>
                  </a:tcPr>
                </a:tc>
                <a:extLst>
                  <a:ext uri="{0D108BD9-81ED-4DB2-BD59-A6C34878D82A}">
                    <a16:rowId xmlns:a16="http://schemas.microsoft.com/office/drawing/2014/main" val="3935256619"/>
                  </a:ext>
                </a:extLst>
              </a:tr>
              <a:tr h="155414">
                <a:tc rowSpan="3">
                  <a:txBody>
                    <a:bodyPr/>
                    <a:lstStyle/>
                    <a:p>
                      <a:pPr algn="ctr">
                        <a:lnSpc>
                          <a:spcPct val="107000"/>
                        </a:lnSpc>
                        <a:spcAft>
                          <a:spcPts val="0"/>
                        </a:spcAft>
                      </a:pPr>
                      <a:r>
                        <a:rPr lang="en-NZ" sz="1100" dirty="0">
                          <a:effectLst/>
                        </a:rPr>
                        <a:t>Household Income</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ctr">
                    <a:lnB>
                      <a:noFill/>
                    </a:lnB>
                    <a:solidFill>
                      <a:schemeClr val="bg1"/>
                    </a:solidFill>
                  </a:tcPr>
                </a:tc>
                <a:tc>
                  <a:txBody>
                    <a:bodyPr/>
                    <a:lstStyle/>
                    <a:p>
                      <a:pPr>
                        <a:lnSpc>
                          <a:spcPct val="107000"/>
                        </a:lnSpc>
                        <a:spcAft>
                          <a:spcPts val="0"/>
                        </a:spcAft>
                      </a:pPr>
                      <a:r>
                        <a:rPr lang="en-NZ" sz="1100" dirty="0">
                          <a:effectLst/>
                        </a:rPr>
                        <a:t>Under $50k</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solidFill>
                      <a:schemeClr val="bg1"/>
                    </a:solidFill>
                  </a:tcPr>
                </a:tc>
                <a:tc>
                  <a:txBody>
                    <a:bodyPr/>
                    <a:lstStyle/>
                    <a:p>
                      <a:pPr algn="ctr">
                        <a:lnSpc>
                          <a:spcPct val="107000"/>
                        </a:lnSpc>
                        <a:spcAft>
                          <a:spcPts val="0"/>
                        </a:spcAft>
                      </a:pPr>
                      <a:r>
                        <a:rPr lang="en-NZ" sz="1100" dirty="0">
                          <a:effectLst/>
                          <a:latin typeface="+mn-lt"/>
                        </a:rPr>
                        <a:t>25</a:t>
                      </a:r>
                      <a:endParaRPr lang="en-NZ" sz="1100" dirty="0">
                        <a:effectLst/>
                        <a:latin typeface="+mn-lt"/>
                        <a:ea typeface="Calibri" panose="020F0502020204030204" pitchFamily="34" charset="0"/>
                        <a:cs typeface="Times New Roman" panose="02020603050405020304" pitchFamily="18" charset="0"/>
                      </a:endParaRPr>
                    </a:p>
                  </a:txBody>
                  <a:tcPr marL="37549" marR="37549" marT="0" marB="0" anchor="b">
                    <a:solidFill>
                      <a:schemeClr val="bg1"/>
                    </a:solidFill>
                  </a:tcPr>
                </a:tc>
                <a:tc>
                  <a:txBody>
                    <a:bodyPr/>
                    <a:lstStyle/>
                    <a:p>
                      <a:pPr marL="0" algn="ctr" defTabSz="914400" rtl="0" eaLnBrk="1" latinLnBrk="0" hangingPunct="1">
                        <a:lnSpc>
                          <a:spcPct val="107000"/>
                        </a:lnSpc>
                        <a:spcAft>
                          <a:spcPts val="0"/>
                        </a:spcAft>
                      </a:pPr>
                      <a:r>
                        <a:rPr lang="en-NZ" sz="1100" b="1" kern="1200" dirty="0">
                          <a:solidFill>
                            <a:srgbClr val="FF0000"/>
                          </a:solidFill>
                          <a:effectLst/>
                          <a:latin typeface="+mn-lt"/>
                          <a:ea typeface="Calibri" panose="020F0502020204030204" pitchFamily="34" charset="0"/>
                          <a:cs typeface="Times New Roman" panose="02020603050405020304" pitchFamily="18" charset="0"/>
                        </a:rPr>
                        <a:t>16</a:t>
                      </a:r>
                    </a:p>
                  </a:txBody>
                  <a:tcPr marL="37549" marR="37549" marT="0" marB="0" anchor="b">
                    <a:solidFill>
                      <a:schemeClr val="bg1"/>
                    </a:solidFill>
                  </a:tcPr>
                </a:tc>
                <a:extLst>
                  <a:ext uri="{0D108BD9-81ED-4DB2-BD59-A6C34878D82A}">
                    <a16:rowId xmlns:a16="http://schemas.microsoft.com/office/drawing/2014/main" val="3077608641"/>
                  </a:ext>
                </a:extLst>
              </a:tr>
              <a:tr h="155414">
                <a:tc vMerge="1">
                  <a:txBody>
                    <a:bodyPr/>
                    <a:lstStyle/>
                    <a:p>
                      <a:pPr algn="ctr">
                        <a:lnSpc>
                          <a:spcPct val="107000"/>
                        </a:lnSpc>
                        <a:spcAft>
                          <a:spcPts val="0"/>
                        </a:spcAft>
                      </a:pP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ctr"/>
                </a:tc>
                <a:tc>
                  <a:txBody>
                    <a:bodyPr/>
                    <a:lstStyle/>
                    <a:p>
                      <a:pPr>
                        <a:lnSpc>
                          <a:spcPct val="107000"/>
                        </a:lnSpc>
                        <a:spcAft>
                          <a:spcPts val="0"/>
                        </a:spcAft>
                      </a:pPr>
                      <a:r>
                        <a:rPr lang="en-NZ" sz="1100" dirty="0">
                          <a:effectLst/>
                        </a:rPr>
                        <a:t>$50k to $100k</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solidFill>
                      <a:schemeClr val="bg1"/>
                    </a:solidFill>
                  </a:tcPr>
                </a:tc>
                <a:tc>
                  <a:txBody>
                    <a:bodyPr/>
                    <a:lstStyle/>
                    <a:p>
                      <a:pPr algn="ctr">
                        <a:lnSpc>
                          <a:spcPct val="107000"/>
                        </a:lnSpc>
                        <a:spcAft>
                          <a:spcPts val="0"/>
                        </a:spcAft>
                      </a:pPr>
                      <a:r>
                        <a:rPr lang="en-NZ" sz="1100" dirty="0">
                          <a:effectLst/>
                          <a:latin typeface="+mn-lt"/>
                        </a:rPr>
                        <a:t>35</a:t>
                      </a:r>
                      <a:endParaRPr lang="en-NZ" sz="1100" dirty="0">
                        <a:effectLst/>
                        <a:latin typeface="+mn-lt"/>
                        <a:ea typeface="Calibri" panose="020F0502020204030204" pitchFamily="34" charset="0"/>
                        <a:cs typeface="Times New Roman" panose="02020603050405020304" pitchFamily="18" charset="0"/>
                      </a:endParaRPr>
                    </a:p>
                  </a:txBody>
                  <a:tcPr marL="37549" marR="37549" marT="0" marB="0" anchor="b">
                    <a:solidFill>
                      <a:schemeClr val="bg1"/>
                    </a:solidFill>
                  </a:tcPr>
                </a:tc>
                <a:tc>
                  <a:txBody>
                    <a:bodyPr/>
                    <a:lstStyle/>
                    <a:p>
                      <a:pPr marL="0" algn="ctr" defTabSz="914400" rtl="0" eaLnBrk="1" latinLnBrk="0" hangingPunct="1">
                        <a:lnSpc>
                          <a:spcPct val="107000"/>
                        </a:lnSpc>
                        <a:spcAft>
                          <a:spcPts val="0"/>
                        </a:spcAft>
                      </a:pPr>
                      <a:r>
                        <a:rPr lang="en-NZ" sz="1100" b="1" kern="1200" dirty="0">
                          <a:solidFill>
                            <a:srgbClr val="FF0000"/>
                          </a:solidFill>
                          <a:effectLst/>
                          <a:latin typeface="+mn-lt"/>
                          <a:ea typeface="Calibri" panose="020F0502020204030204" pitchFamily="34" charset="0"/>
                          <a:cs typeface="Times New Roman" panose="02020603050405020304" pitchFamily="18" charset="0"/>
                        </a:rPr>
                        <a:t>28</a:t>
                      </a:r>
                    </a:p>
                  </a:txBody>
                  <a:tcPr marL="37549" marR="37549" marT="0" marB="0" anchor="b">
                    <a:solidFill>
                      <a:schemeClr val="bg1"/>
                    </a:solidFill>
                  </a:tcPr>
                </a:tc>
                <a:extLst>
                  <a:ext uri="{0D108BD9-81ED-4DB2-BD59-A6C34878D82A}">
                    <a16:rowId xmlns:a16="http://schemas.microsoft.com/office/drawing/2014/main" val="3327763818"/>
                  </a:ext>
                </a:extLst>
              </a:tr>
              <a:tr h="155414">
                <a:tc vMerge="1">
                  <a:txBody>
                    <a:bodyPr/>
                    <a:lstStyle/>
                    <a:p>
                      <a:pPr algn="ctr">
                        <a:lnSpc>
                          <a:spcPct val="107000"/>
                        </a:lnSpc>
                        <a:spcAft>
                          <a:spcPts val="0"/>
                        </a:spcAft>
                      </a:pP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ctr"/>
                </a:tc>
                <a:tc>
                  <a:txBody>
                    <a:bodyPr/>
                    <a:lstStyle/>
                    <a:p>
                      <a:pPr>
                        <a:lnSpc>
                          <a:spcPct val="107000"/>
                        </a:lnSpc>
                        <a:spcAft>
                          <a:spcPts val="0"/>
                        </a:spcAft>
                      </a:pPr>
                      <a:r>
                        <a:rPr lang="en-NZ" sz="1100" dirty="0">
                          <a:effectLst/>
                        </a:rPr>
                        <a:t>Over $100k</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lnB>
                      <a:noFill/>
                    </a:lnB>
                    <a:solidFill>
                      <a:schemeClr val="bg1"/>
                    </a:solidFill>
                  </a:tcPr>
                </a:tc>
                <a:tc>
                  <a:txBody>
                    <a:bodyPr/>
                    <a:lstStyle/>
                    <a:p>
                      <a:pPr algn="ctr">
                        <a:lnSpc>
                          <a:spcPct val="107000"/>
                        </a:lnSpc>
                        <a:spcAft>
                          <a:spcPts val="0"/>
                        </a:spcAft>
                      </a:pPr>
                      <a:r>
                        <a:rPr lang="en-NZ" sz="1100" dirty="0">
                          <a:effectLst/>
                          <a:latin typeface="+mn-lt"/>
                        </a:rPr>
                        <a:t>34</a:t>
                      </a:r>
                      <a:endParaRPr lang="en-NZ" sz="1100" dirty="0">
                        <a:effectLst/>
                        <a:latin typeface="+mn-lt"/>
                        <a:ea typeface="Calibri" panose="020F0502020204030204" pitchFamily="34" charset="0"/>
                        <a:cs typeface="Times New Roman" panose="02020603050405020304" pitchFamily="18" charset="0"/>
                      </a:endParaRPr>
                    </a:p>
                  </a:txBody>
                  <a:tcPr marL="37549" marR="37549" marT="0" marB="0" anchor="b">
                    <a:lnB>
                      <a:noFill/>
                    </a:lnB>
                    <a:solidFill>
                      <a:schemeClr val="bg1"/>
                    </a:solidFill>
                  </a:tcPr>
                </a:tc>
                <a:tc>
                  <a:txBody>
                    <a:bodyPr/>
                    <a:lstStyle/>
                    <a:p>
                      <a:pPr marL="0" algn="ctr" defTabSz="914400" rtl="0" eaLnBrk="1" latinLnBrk="0" hangingPunct="1">
                        <a:lnSpc>
                          <a:spcPct val="107000"/>
                        </a:lnSpc>
                        <a:spcAft>
                          <a:spcPts val="0"/>
                        </a:spcAft>
                      </a:pPr>
                      <a:r>
                        <a:rPr lang="en-NZ" sz="1100" b="1" kern="1200" dirty="0">
                          <a:solidFill>
                            <a:srgbClr val="008000"/>
                          </a:solidFill>
                          <a:effectLst/>
                          <a:latin typeface="+mn-lt"/>
                          <a:ea typeface="Calibri" panose="020F0502020204030204" pitchFamily="34" charset="0"/>
                          <a:cs typeface="Times New Roman" panose="02020603050405020304" pitchFamily="18" charset="0"/>
                        </a:rPr>
                        <a:t>56</a:t>
                      </a:r>
                    </a:p>
                  </a:txBody>
                  <a:tcPr marL="37549" marR="37549" marT="0" marB="0" anchor="b">
                    <a:lnB>
                      <a:noFill/>
                    </a:lnB>
                    <a:solidFill>
                      <a:schemeClr val="bg1"/>
                    </a:solidFill>
                  </a:tcPr>
                </a:tc>
                <a:extLst>
                  <a:ext uri="{0D108BD9-81ED-4DB2-BD59-A6C34878D82A}">
                    <a16:rowId xmlns:a16="http://schemas.microsoft.com/office/drawing/2014/main" val="2349583829"/>
                  </a:ext>
                </a:extLst>
              </a:tr>
              <a:tr h="155414">
                <a:tc rowSpan="2">
                  <a:txBody>
                    <a:bodyPr/>
                    <a:lstStyle/>
                    <a:p>
                      <a:pPr algn="ctr">
                        <a:lnSpc>
                          <a:spcPct val="107000"/>
                        </a:lnSpc>
                        <a:spcAft>
                          <a:spcPts val="0"/>
                        </a:spcAft>
                      </a:pPr>
                      <a:r>
                        <a:rPr lang="en-NZ" sz="1100" dirty="0">
                          <a:effectLst/>
                        </a:rPr>
                        <a:t>Kerbside Recycling</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ctr">
                    <a:lnL>
                      <a:noFill/>
                    </a:lnL>
                    <a:lnR>
                      <a:noFill/>
                    </a:lnR>
                    <a:lnT>
                      <a:noFill/>
                    </a:lnT>
                    <a:lnB>
                      <a:noFill/>
                    </a:lnB>
                    <a:lnTlToBr w="12700" cmpd="sng">
                      <a:noFill/>
                      <a:prstDash val="solid"/>
                    </a:lnTlToBr>
                    <a:lnBlToTr w="12700" cmpd="sng">
                      <a:noFill/>
                      <a:prstDash val="solid"/>
                    </a:lnBlToTr>
                    <a:solidFill>
                      <a:srgbClr val="E2EFDA"/>
                    </a:solidFill>
                  </a:tcPr>
                </a:tc>
                <a:tc>
                  <a:txBody>
                    <a:bodyPr/>
                    <a:lstStyle/>
                    <a:p>
                      <a:pPr>
                        <a:lnSpc>
                          <a:spcPct val="107000"/>
                        </a:lnSpc>
                        <a:spcAft>
                          <a:spcPts val="0"/>
                        </a:spcAft>
                      </a:pPr>
                      <a:r>
                        <a:rPr lang="en-NZ" sz="1100" dirty="0">
                          <a:effectLst/>
                        </a:rPr>
                        <a:t>Council</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lnL>
                      <a:noFill/>
                    </a:lnL>
                    <a:lnR>
                      <a:noFill/>
                    </a:lnR>
                    <a:lnT>
                      <a:noFill/>
                    </a:lnT>
                    <a:lnB>
                      <a:noFill/>
                    </a:lnB>
                    <a:lnTlToBr w="12700" cmpd="sng">
                      <a:noFill/>
                      <a:prstDash val="solid"/>
                    </a:lnTlToBr>
                    <a:lnBlToTr w="12700" cmpd="sng">
                      <a:noFill/>
                      <a:prstDash val="solid"/>
                    </a:lnBlToTr>
                    <a:solidFill>
                      <a:srgbClr val="E2EFDA"/>
                    </a:solidFill>
                  </a:tcPr>
                </a:tc>
                <a:tc>
                  <a:txBody>
                    <a:bodyPr/>
                    <a:lstStyle/>
                    <a:p>
                      <a:pPr algn="ctr">
                        <a:lnSpc>
                          <a:spcPct val="107000"/>
                        </a:lnSpc>
                        <a:spcAft>
                          <a:spcPts val="0"/>
                        </a:spcAft>
                      </a:pPr>
                      <a:r>
                        <a:rPr lang="en-NZ" sz="1100" dirty="0">
                          <a:effectLst/>
                          <a:latin typeface="+mn-lt"/>
                        </a:rPr>
                        <a:t>90</a:t>
                      </a:r>
                      <a:endParaRPr lang="en-NZ" sz="1100" dirty="0">
                        <a:effectLst/>
                        <a:latin typeface="+mn-lt"/>
                        <a:ea typeface="Calibri" panose="020F0502020204030204" pitchFamily="34" charset="0"/>
                        <a:cs typeface="Times New Roman" panose="02020603050405020304" pitchFamily="18" charset="0"/>
                      </a:endParaRPr>
                    </a:p>
                  </a:txBody>
                  <a:tcPr marL="37549" marR="37549" marT="0" marB="0" anchor="b">
                    <a:lnL>
                      <a:noFill/>
                    </a:lnL>
                    <a:lnR>
                      <a:noFill/>
                    </a:lnR>
                    <a:lnT>
                      <a:noFill/>
                    </a:lnT>
                    <a:lnB>
                      <a:noFill/>
                    </a:lnB>
                    <a:lnTlToBr w="12700" cmpd="sng">
                      <a:noFill/>
                      <a:prstDash val="solid"/>
                    </a:lnTlToBr>
                    <a:lnBlToTr w="12700" cmpd="sng">
                      <a:noFill/>
                      <a:prstDash val="solid"/>
                    </a:lnBlToTr>
                    <a:solidFill>
                      <a:srgbClr val="E2EFDA"/>
                    </a:solidFill>
                  </a:tcPr>
                </a:tc>
                <a:tc>
                  <a:txBody>
                    <a:bodyPr/>
                    <a:lstStyle/>
                    <a:p>
                      <a:pPr marL="0" algn="ctr" defTabSz="914400" rtl="0" eaLnBrk="1" latinLnBrk="0" hangingPunct="1">
                        <a:lnSpc>
                          <a:spcPct val="107000"/>
                        </a:lnSpc>
                        <a:spcAft>
                          <a:spcPts val="0"/>
                        </a:spcAft>
                      </a:pPr>
                      <a:r>
                        <a:rPr lang="en-NZ" sz="1100" b="1" kern="1200" dirty="0">
                          <a:solidFill>
                            <a:srgbClr val="008000"/>
                          </a:solidFill>
                          <a:effectLst/>
                          <a:latin typeface="+mn-lt"/>
                          <a:ea typeface="Calibri" panose="020F0502020204030204" pitchFamily="34" charset="0"/>
                          <a:cs typeface="Times New Roman" panose="02020603050405020304" pitchFamily="18" charset="0"/>
                        </a:rPr>
                        <a:t>95</a:t>
                      </a:r>
                    </a:p>
                  </a:txBody>
                  <a:tcPr marL="37549" marR="37549" marT="0" marB="0" anchor="b">
                    <a:lnL>
                      <a:noFill/>
                    </a:lnL>
                    <a:lnR>
                      <a:noFill/>
                    </a:lnR>
                    <a:lnT>
                      <a:noFill/>
                    </a:lnT>
                    <a:lnB>
                      <a:noFill/>
                    </a:lnB>
                    <a:lnTlToBr w="12700" cmpd="sng">
                      <a:noFill/>
                      <a:prstDash val="solid"/>
                    </a:lnTlToBr>
                    <a:lnBlToTr w="12700" cmpd="sng">
                      <a:noFill/>
                      <a:prstDash val="solid"/>
                    </a:lnBlToTr>
                    <a:solidFill>
                      <a:srgbClr val="E2EFDA"/>
                    </a:solidFill>
                  </a:tcPr>
                </a:tc>
                <a:extLst>
                  <a:ext uri="{0D108BD9-81ED-4DB2-BD59-A6C34878D82A}">
                    <a16:rowId xmlns:a16="http://schemas.microsoft.com/office/drawing/2014/main" val="2924591462"/>
                  </a:ext>
                </a:extLst>
              </a:tr>
              <a:tr h="155414">
                <a:tc vMerge="1">
                  <a:txBody>
                    <a:bodyPr/>
                    <a:lstStyle/>
                    <a:p>
                      <a:pPr algn="ctr">
                        <a:lnSpc>
                          <a:spcPct val="107000"/>
                        </a:lnSpc>
                        <a:spcAft>
                          <a:spcPts val="0"/>
                        </a:spcAft>
                      </a:pP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ctr"/>
                </a:tc>
                <a:tc>
                  <a:txBody>
                    <a:bodyPr/>
                    <a:lstStyle/>
                    <a:p>
                      <a:pPr>
                        <a:lnSpc>
                          <a:spcPct val="107000"/>
                        </a:lnSpc>
                        <a:spcAft>
                          <a:spcPts val="0"/>
                        </a:spcAft>
                      </a:pPr>
                      <a:r>
                        <a:rPr lang="en-NZ" sz="1100" dirty="0">
                          <a:effectLst/>
                        </a:rPr>
                        <a:t>Private</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lnL>
                      <a:noFill/>
                    </a:lnL>
                    <a:lnR>
                      <a:noFill/>
                    </a:lnR>
                    <a:lnT>
                      <a:noFill/>
                    </a:lnT>
                    <a:lnB>
                      <a:noFill/>
                    </a:lnB>
                    <a:lnTlToBr w="12700" cmpd="sng">
                      <a:noFill/>
                      <a:prstDash val="solid"/>
                    </a:lnTlToBr>
                    <a:lnBlToTr w="12700" cmpd="sng">
                      <a:noFill/>
                      <a:prstDash val="solid"/>
                    </a:lnBlToTr>
                    <a:solidFill>
                      <a:srgbClr val="E2EFDA"/>
                    </a:solidFill>
                  </a:tcPr>
                </a:tc>
                <a:tc>
                  <a:txBody>
                    <a:bodyPr/>
                    <a:lstStyle/>
                    <a:p>
                      <a:pPr algn="ctr">
                        <a:lnSpc>
                          <a:spcPct val="107000"/>
                        </a:lnSpc>
                        <a:spcAft>
                          <a:spcPts val="0"/>
                        </a:spcAft>
                      </a:pPr>
                      <a:r>
                        <a:rPr lang="en-NZ" sz="1100" dirty="0">
                          <a:effectLst/>
                          <a:latin typeface="+mn-lt"/>
                        </a:rPr>
                        <a:t>10</a:t>
                      </a:r>
                      <a:endParaRPr lang="en-NZ" sz="1100" dirty="0">
                        <a:effectLst/>
                        <a:latin typeface="+mn-lt"/>
                        <a:ea typeface="Calibri" panose="020F0502020204030204" pitchFamily="34" charset="0"/>
                        <a:cs typeface="Times New Roman" panose="02020603050405020304" pitchFamily="18" charset="0"/>
                      </a:endParaRPr>
                    </a:p>
                  </a:txBody>
                  <a:tcPr marL="37549" marR="37549" marT="0" marB="0" anchor="b">
                    <a:lnL>
                      <a:noFill/>
                    </a:lnL>
                    <a:lnR>
                      <a:noFill/>
                    </a:lnR>
                    <a:lnT>
                      <a:noFill/>
                    </a:lnT>
                    <a:lnB>
                      <a:noFill/>
                    </a:lnB>
                    <a:lnTlToBr w="12700" cmpd="sng">
                      <a:noFill/>
                      <a:prstDash val="solid"/>
                    </a:lnTlToBr>
                    <a:lnBlToTr w="12700" cmpd="sng">
                      <a:noFill/>
                      <a:prstDash val="solid"/>
                    </a:lnBlToTr>
                    <a:solidFill>
                      <a:srgbClr val="E2EFDA"/>
                    </a:solidFill>
                  </a:tcPr>
                </a:tc>
                <a:tc>
                  <a:txBody>
                    <a:bodyPr/>
                    <a:lstStyle/>
                    <a:p>
                      <a:pPr marL="0" algn="ctr" defTabSz="914400" rtl="0" eaLnBrk="1" latinLnBrk="0" hangingPunct="1">
                        <a:lnSpc>
                          <a:spcPct val="107000"/>
                        </a:lnSpc>
                        <a:spcAft>
                          <a:spcPts val="0"/>
                        </a:spcAft>
                      </a:pPr>
                      <a:r>
                        <a:rPr lang="en-NZ" sz="1100" b="1" kern="1200" dirty="0">
                          <a:solidFill>
                            <a:srgbClr val="FF0000"/>
                          </a:solidFill>
                          <a:effectLst/>
                          <a:latin typeface="+mn-lt"/>
                          <a:ea typeface="Calibri" panose="020F0502020204030204" pitchFamily="34" charset="0"/>
                          <a:cs typeface="Times New Roman" panose="02020603050405020304" pitchFamily="18" charset="0"/>
                        </a:rPr>
                        <a:t>5</a:t>
                      </a:r>
                    </a:p>
                  </a:txBody>
                  <a:tcPr marL="37549" marR="37549" marT="0" marB="0" anchor="b">
                    <a:lnL>
                      <a:noFill/>
                    </a:lnL>
                    <a:lnR>
                      <a:noFill/>
                    </a:lnR>
                    <a:lnT>
                      <a:noFill/>
                    </a:lnT>
                    <a:lnB>
                      <a:noFill/>
                    </a:lnB>
                    <a:lnTlToBr w="12700" cmpd="sng">
                      <a:noFill/>
                      <a:prstDash val="solid"/>
                    </a:lnTlToBr>
                    <a:lnBlToTr w="12700" cmpd="sng">
                      <a:noFill/>
                      <a:prstDash val="solid"/>
                    </a:lnBlToTr>
                    <a:solidFill>
                      <a:srgbClr val="E2EFDA"/>
                    </a:solidFill>
                  </a:tcPr>
                </a:tc>
                <a:extLst>
                  <a:ext uri="{0D108BD9-81ED-4DB2-BD59-A6C34878D82A}">
                    <a16:rowId xmlns:a16="http://schemas.microsoft.com/office/drawing/2014/main" val="3815367804"/>
                  </a:ext>
                </a:extLst>
              </a:tr>
              <a:tr h="155414">
                <a:tc rowSpan="2">
                  <a:txBody>
                    <a:bodyPr/>
                    <a:lstStyle/>
                    <a:p>
                      <a:pPr algn="ctr">
                        <a:lnSpc>
                          <a:spcPct val="107000"/>
                        </a:lnSpc>
                        <a:spcAft>
                          <a:spcPts val="0"/>
                        </a:spcAft>
                      </a:pPr>
                      <a:r>
                        <a:rPr lang="en-NZ" sz="1100" dirty="0">
                          <a:effectLst/>
                        </a:rPr>
                        <a:t>Recycling Situation</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ctr">
                    <a:lnT>
                      <a:noFill/>
                    </a:lnT>
                    <a:solidFill>
                      <a:schemeClr val="bg1"/>
                    </a:solidFill>
                  </a:tcPr>
                </a:tc>
                <a:tc>
                  <a:txBody>
                    <a:bodyPr/>
                    <a:lstStyle/>
                    <a:p>
                      <a:pPr>
                        <a:lnSpc>
                          <a:spcPct val="107000"/>
                        </a:lnSpc>
                        <a:spcAft>
                          <a:spcPts val="0"/>
                        </a:spcAft>
                      </a:pPr>
                      <a:r>
                        <a:rPr lang="en-NZ" sz="1100" dirty="0">
                          <a:effectLst/>
                        </a:rPr>
                        <a:t>Communal Bins</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lnT>
                      <a:noFill/>
                    </a:lnT>
                    <a:solidFill>
                      <a:schemeClr val="bg1"/>
                    </a:solidFill>
                  </a:tcPr>
                </a:tc>
                <a:tc>
                  <a:txBody>
                    <a:bodyPr/>
                    <a:lstStyle/>
                    <a:p>
                      <a:pPr algn="ctr">
                        <a:lnSpc>
                          <a:spcPct val="107000"/>
                        </a:lnSpc>
                        <a:spcAft>
                          <a:spcPts val="0"/>
                        </a:spcAft>
                      </a:pPr>
                      <a:r>
                        <a:rPr lang="en-NZ" sz="1100" dirty="0">
                          <a:effectLst/>
                          <a:latin typeface="+mn-lt"/>
                        </a:rPr>
                        <a:t>11</a:t>
                      </a:r>
                      <a:endParaRPr lang="en-NZ" sz="1100" dirty="0">
                        <a:effectLst/>
                        <a:latin typeface="+mn-lt"/>
                        <a:ea typeface="Calibri" panose="020F0502020204030204" pitchFamily="34" charset="0"/>
                        <a:cs typeface="Times New Roman" panose="02020603050405020304" pitchFamily="18" charset="0"/>
                      </a:endParaRPr>
                    </a:p>
                  </a:txBody>
                  <a:tcPr marL="37549" marR="37549" marT="0" marB="0" anchor="b">
                    <a:lnT>
                      <a:noFill/>
                    </a:lnT>
                    <a:solidFill>
                      <a:schemeClr val="bg1"/>
                    </a:solidFill>
                  </a:tcPr>
                </a:tc>
                <a:tc>
                  <a:txBody>
                    <a:bodyPr/>
                    <a:lstStyle/>
                    <a:p>
                      <a:pPr marL="0" algn="ctr" defTabSz="914400" rtl="0" eaLnBrk="1" latinLnBrk="0" hangingPunct="1">
                        <a:lnSpc>
                          <a:spcPct val="107000"/>
                        </a:lnSpc>
                        <a:spcAft>
                          <a:spcPts val="0"/>
                        </a:spcAft>
                      </a:pPr>
                      <a:r>
                        <a:rPr lang="en-NZ" sz="1100" kern="1200" dirty="0">
                          <a:solidFill>
                            <a:schemeClr val="tx1"/>
                          </a:solidFill>
                          <a:effectLst/>
                          <a:latin typeface="+mn-lt"/>
                          <a:ea typeface="Calibri" panose="020F0502020204030204" pitchFamily="34" charset="0"/>
                          <a:cs typeface="Times New Roman" panose="02020603050405020304" pitchFamily="18" charset="0"/>
                        </a:rPr>
                        <a:t>8</a:t>
                      </a:r>
                    </a:p>
                  </a:txBody>
                  <a:tcPr marL="37549" marR="37549" marT="0" marB="0" anchor="b">
                    <a:lnT>
                      <a:noFill/>
                    </a:lnT>
                    <a:solidFill>
                      <a:schemeClr val="bg1"/>
                    </a:solidFill>
                  </a:tcPr>
                </a:tc>
                <a:extLst>
                  <a:ext uri="{0D108BD9-81ED-4DB2-BD59-A6C34878D82A}">
                    <a16:rowId xmlns:a16="http://schemas.microsoft.com/office/drawing/2014/main" val="1404276236"/>
                  </a:ext>
                </a:extLst>
              </a:tr>
              <a:tr h="155414">
                <a:tc vMerge="1">
                  <a:txBody>
                    <a:bodyPr/>
                    <a:lstStyle/>
                    <a:p>
                      <a:pPr>
                        <a:lnSpc>
                          <a:spcPct val="107000"/>
                        </a:lnSpc>
                        <a:spcAft>
                          <a:spcPts val="0"/>
                        </a:spcAft>
                      </a:pP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tc>
                <a:tc>
                  <a:txBody>
                    <a:bodyPr/>
                    <a:lstStyle/>
                    <a:p>
                      <a:pPr>
                        <a:lnSpc>
                          <a:spcPct val="107000"/>
                        </a:lnSpc>
                        <a:spcAft>
                          <a:spcPts val="0"/>
                        </a:spcAft>
                      </a:pPr>
                      <a:r>
                        <a:rPr lang="en-NZ" sz="1100" dirty="0">
                          <a:effectLst/>
                        </a:rPr>
                        <a:t>Private Bins</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solidFill>
                      <a:schemeClr val="bg1"/>
                    </a:solidFill>
                  </a:tcPr>
                </a:tc>
                <a:tc>
                  <a:txBody>
                    <a:bodyPr/>
                    <a:lstStyle/>
                    <a:p>
                      <a:pPr algn="ctr">
                        <a:lnSpc>
                          <a:spcPct val="107000"/>
                        </a:lnSpc>
                        <a:spcAft>
                          <a:spcPts val="0"/>
                        </a:spcAft>
                      </a:pPr>
                      <a:r>
                        <a:rPr lang="en-NZ" sz="1100" dirty="0">
                          <a:effectLst/>
                          <a:latin typeface="+mn-lt"/>
                        </a:rPr>
                        <a:t>89</a:t>
                      </a:r>
                      <a:endParaRPr lang="en-NZ" sz="1100" dirty="0">
                        <a:effectLst/>
                        <a:latin typeface="+mn-lt"/>
                        <a:ea typeface="Calibri" panose="020F0502020204030204" pitchFamily="34" charset="0"/>
                        <a:cs typeface="Times New Roman" panose="02020603050405020304" pitchFamily="18" charset="0"/>
                      </a:endParaRPr>
                    </a:p>
                  </a:txBody>
                  <a:tcPr marL="37549" marR="37549" marT="0" marB="0" anchor="b">
                    <a:solidFill>
                      <a:schemeClr val="bg1"/>
                    </a:solidFill>
                  </a:tcPr>
                </a:tc>
                <a:tc>
                  <a:txBody>
                    <a:bodyPr/>
                    <a:lstStyle/>
                    <a:p>
                      <a:pPr marL="0" algn="ctr" defTabSz="914400" rtl="0" eaLnBrk="1" latinLnBrk="0" hangingPunct="1">
                        <a:lnSpc>
                          <a:spcPct val="107000"/>
                        </a:lnSpc>
                        <a:spcAft>
                          <a:spcPts val="0"/>
                        </a:spcAft>
                      </a:pPr>
                      <a:r>
                        <a:rPr lang="en-NZ" sz="1100" kern="1200" dirty="0">
                          <a:solidFill>
                            <a:schemeClr val="tx1"/>
                          </a:solidFill>
                          <a:effectLst/>
                          <a:latin typeface="+mn-lt"/>
                          <a:ea typeface="Calibri" panose="020F0502020204030204" pitchFamily="34" charset="0"/>
                          <a:cs typeface="Times New Roman" panose="02020603050405020304" pitchFamily="18" charset="0"/>
                        </a:rPr>
                        <a:t>92</a:t>
                      </a:r>
                    </a:p>
                  </a:txBody>
                  <a:tcPr marL="37549" marR="37549" marT="0" marB="0" anchor="b">
                    <a:solidFill>
                      <a:schemeClr val="bg1"/>
                    </a:solidFill>
                  </a:tcPr>
                </a:tc>
                <a:extLst>
                  <a:ext uri="{0D108BD9-81ED-4DB2-BD59-A6C34878D82A}">
                    <a16:rowId xmlns:a16="http://schemas.microsoft.com/office/drawing/2014/main" val="819410012"/>
                  </a:ext>
                </a:extLst>
              </a:tr>
              <a:tr h="155414">
                <a:tc rowSpan="2">
                  <a:txBody>
                    <a:bodyPr/>
                    <a:lstStyle/>
                    <a:p>
                      <a:pPr algn="ctr">
                        <a:lnSpc>
                          <a:spcPct val="107000"/>
                        </a:lnSpc>
                        <a:spcAft>
                          <a:spcPts val="0"/>
                        </a:spcAft>
                      </a:pPr>
                      <a:r>
                        <a:rPr lang="en-NZ" sz="1100" dirty="0">
                          <a:effectLst/>
                        </a:rPr>
                        <a:t>Behaviour when unsure</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ctr">
                    <a:solidFill>
                      <a:srgbClr val="E2EFDA"/>
                    </a:solidFill>
                  </a:tcPr>
                </a:tc>
                <a:tc>
                  <a:txBody>
                    <a:bodyPr/>
                    <a:lstStyle/>
                    <a:p>
                      <a:pPr>
                        <a:lnSpc>
                          <a:spcPct val="107000"/>
                        </a:lnSpc>
                        <a:spcAft>
                          <a:spcPts val="0"/>
                        </a:spcAft>
                      </a:pPr>
                      <a:r>
                        <a:rPr lang="en-NZ" sz="1100" dirty="0">
                          <a:effectLst/>
                        </a:rPr>
                        <a:t>Recycle</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solidFill>
                      <a:srgbClr val="E2EFDA"/>
                    </a:solidFill>
                  </a:tcPr>
                </a:tc>
                <a:tc>
                  <a:txBody>
                    <a:bodyPr/>
                    <a:lstStyle/>
                    <a:p>
                      <a:pPr algn="ctr">
                        <a:lnSpc>
                          <a:spcPct val="107000"/>
                        </a:lnSpc>
                        <a:spcAft>
                          <a:spcPts val="0"/>
                        </a:spcAft>
                      </a:pPr>
                      <a:r>
                        <a:rPr lang="en-NZ" sz="1100" dirty="0">
                          <a:effectLst/>
                          <a:latin typeface="+mn-lt"/>
                        </a:rPr>
                        <a:t>17</a:t>
                      </a:r>
                      <a:endParaRPr lang="en-NZ" sz="1100" dirty="0">
                        <a:effectLst/>
                        <a:latin typeface="+mn-lt"/>
                        <a:ea typeface="Calibri" panose="020F0502020204030204" pitchFamily="34" charset="0"/>
                        <a:cs typeface="Times New Roman" panose="02020603050405020304" pitchFamily="18" charset="0"/>
                      </a:endParaRP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kern="1200" dirty="0">
                          <a:solidFill>
                            <a:schemeClr val="tx1"/>
                          </a:solidFill>
                          <a:effectLst/>
                          <a:latin typeface="+mn-lt"/>
                          <a:ea typeface="Calibri" panose="020F0502020204030204" pitchFamily="34" charset="0"/>
                          <a:cs typeface="Times New Roman" panose="02020603050405020304" pitchFamily="18" charset="0"/>
                        </a:rPr>
                        <a:t>18</a:t>
                      </a:r>
                    </a:p>
                  </a:txBody>
                  <a:tcPr marL="37549" marR="37549" marT="0" marB="0" anchor="b">
                    <a:solidFill>
                      <a:srgbClr val="E2EFDA"/>
                    </a:solidFill>
                  </a:tcPr>
                </a:tc>
                <a:extLst>
                  <a:ext uri="{0D108BD9-81ED-4DB2-BD59-A6C34878D82A}">
                    <a16:rowId xmlns:a16="http://schemas.microsoft.com/office/drawing/2014/main" val="2838476316"/>
                  </a:ext>
                </a:extLst>
              </a:tr>
              <a:tr h="155414">
                <a:tc vMerge="1">
                  <a:txBody>
                    <a:bodyPr/>
                    <a:lstStyle/>
                    <a:p>
                      <a:pPr algn="ctr">
                        <a:lnSpc>
                          <a:spcPct val="107000"/>
                        </a:lnSpc>
                        <a:spcAft>
                          <a:spcPts val="0"/>
                        </a:spcAft>
                      </a:pP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ctr"/>
                </a:tc>
                <a:tc>
                  <a:txBody>
                    <a:bodyPr/>
                    <a:lstStyle/>
                    <a:p>
                      <a:pPr>
                        <a:lnSpc>
                          <a:spcPct val="107000"/>
                        </a:lnSpc>
                        <a:spcAft>
                          <a:spcPts val="0"/>
                        </a:spcAft>
                      </a:pPr>
                      <a:r>
                        <a:rPr lang="en-NZ" sz="1100" dirty="0">
                          <a:effectLst/>
                        </a:rPr>
                        <a:t>Rubbish</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solidFill>
                      <a:srgbClr val="E2EFDA"/>
                    </a:solidFill>
                  </a:tcPr>
                </a:tc>
                <a:tc>
                  <a:txBody>
                    <a:bodyPr/>
                    <a:lstStyle/>
                    <a:p>
                      <a:pPr algn="ctr">
                        <a:lnSpc>
                          <a:spcPct val="107000"/>
                        </a:lnSpc>
                        <a:spcAft>
                          <a:spcPts val="0"/>
                        </a:spcAft>
                      </a:pPr>
                      <a:r>
                        <a:rPr lang="en-NZ" sz="1100" dirty="0">
                          <a:effectLst/>
                          <a:latin typeface="+mn-lt"/>
                        </a:rPr>
                        <a:t>83</a:t>
                      </a:r>
                      <a:endParaRPr lang="en-NZ" sz="1100" dirty="0">
                        <a:effectLst/>
                        <a:latin typeface="+mn-lt"/>
                        <a:ea typeface="Calibri" panose="020F0502020204030204" pitchFamily="34" charset="0"/>
                        <a:cs typeface="Times New Roman" panose="02020603050405020304" pitchFamily="18" charset="0"/>
                      </a:endParaRP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kern="1200" dirty="0">
                          <a:solidFill>
                            <a:schemeClr val="tx1"/>
                          </a:solidFill>
                          <a:effectLst/>
                          <a:latin typeface="+mn-lt"/>
                          <a:ea typeface="Calibri" panose="020F0502020204030204" pitchFamily="34" charset="0"/>
                          <a:cs typeface="Times New Roman" panose="02020603050405020304" pitchFamily="18" charset="0"/>
                        </a:rPr>
                        <a:t>82</a:t>
                      </a:r>
                    </a:p>
                  </a:txBody>
                  <a:tcPr marL="37549" marR="37549" marT="0" marB="0" anchor="b">
                    <a:solidFill>
                      <a:srgbClr val="E2EFDA"/>
                    </a:solidFill>
                  </a:tcPr>
                </a:tc>
                <a:extLst>
                  <a:ext uri="{0D108BD9-81ED-4DB2-BD59-A6C34878D82A}">
                    <a16:rowId xmlns:a16="http://schemas.microsoft.com/office/drawing/2014/main" val="3619010379"/>
                  </a:ext>
                </a:extLst>
              </a:tr>
            </a:tbl>
          </a:graphicData>
        </a:graphic>
      </p:graphicFrame>
      <p:sp>
        <p:nvSpPr>
          <p:cNvPr id="3" name="TextBox 2">
            <a:extLst>
              <a:ext uri="{FF2B5EF4-FFF2-40B4-BE49-F238E27FC236}">
                <a16:creationId xmlns:a16="http://schemas.microsoft.com/office/drawing/2014/main" id="{8F5BB043-8082-480B-8CDA-1315D1495C3C}"/>
              </a:ext>
            </a:extLst>
          </p:cNvPr>
          <p:cNvSpPr txBox="1"/>
          <p:nvPr/>
        </p:nvSpPr>
        <p:spPr>
          <a:xfrm>
            <a:off x="6904139" y="6396335"/>
            <a:ext cx="5981351" cy="461665"/>
          </a:xfrm>
          <a:prstGeom prst="rect">
            <a:avLst/>
          </a:prstGeom>
          <a:noFill/>
        </p:spPr>
        <p:txBody>
          <a:bodyPr wrap="square" rtlCol="0">
            <a:spAutoFit/>
          </a:bodyPr>
          <a:lstStyle/>
          <a:p>
            <a:r>
              <a:rPr lang="en-NZ" sz="1200" b="1" dirty="0">
                <a:solidFill>
                  <a:srgbClr val="008000"/>
                </a:solidFill>
              </a:rPr>
              <a:t>XX</a:t>
            </a:r>
            <a:r>
              <a:rPr lang="en-NZ" sz="1200" b="1" dirty="0"/>
              <a:t> </a:t>
            </a:r>
            <a:r>
              <a:rPr lang="en-NZ" sz="1200" dirty="0"/>
              <a:t>= significantly higher than New Zealand %</a:t>
            </a:r>
          </a:p>
          <a:p>
            <a:r>
              <a:rPr lang="en-NZ" sz="1200" b="1" dirty="0">
                <a:solidFill>
                  <a:srgbClr val="FF0000"/>
                </a:solidFill>
              </a:rPr>
              <a:t>XX</a:t>
            </a:r>
            <a:r>
              <a:rPr lang="en-NZ" sz="1200" b="1" dirty="0"/>
              <a:t> </a:t>
            </a:r>
            <a:r>
              <a:rPr lang="en-NZ" sz="1200" dirty="0"/>
              <a:t>= significantly lower than New Zealand %</a:t>
            </a:r>
          </a:p>
        </p:txBody>
      </p:sp>
      <p:sp>
        <p:nvSpPr>
          <p:cNvPr id="5" name="TextBox 4">
            <a:extLst>
              <a:ext uri="{FF2B5EF4-FFF2-40B4-BE49-F238E27FC236}">
                <a16:creationId xmlns:a16="http://schemas.microsoft.com/office/drawing/2014/main" id="{FA16B916-8DF9-4222-B378-ED3A6707303E}"/>
              </a:ext>
            </a:extLst>
          </p:cNvPr>
          <p:cNvSpPr txBox="1"/>
          <p:nvPr/>
        </p:nvSpPr>
        <p:spPr>
          <a:xfrm>
            <a:off x="0" y="6478949"/>
            <a:ext cx="9805616" cy="276999"/>
          </a:xfrm>
          <a:prstGeom prst="rect">
            <a:avLst/>
          </a:prstGeom>
          <a:noFill/>
        </p:spPr>
        <p:txBody>
          <a:bodyPr wrap="square" rtlCol="0">
            <a:spAutoFit/>
          </a:bodyPr>
          <a:lstStyle/>
          <a:p>
            <a:r>
              <a:rPr lang="en-NZ" sz="1200" dirty="0"/>
              <a:t>*Note: this profile is based on weighted data, but the base is shown unweighted </a:t>
            </a:r>
          </a:p>
        </p:txBody>
      </p:sp>
    </p:spTree>
    <p:extLst>
      <p:ext uri="{BB962C8B-B14F-4D97-AF65-F5344CB8AC3E}">
        <p14:creationId xmlns:p14="http://schemas.microsoft.com/office/powerpoint/2010/main" val="35678592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71884-0FF2-4FE0-AA2B-4FE293260CEC}"/>
              </a:ext>
            </a:extLst>
          </p:cNvPr>
          <p:cNvSpPr>
            <a:spLocks noGrp="1"/>
          </p:cNvSpPr>
          <p:nvPr>
            <p:ph type="title"/>
          </p:nvPr>
        </p:nvSpPr>
        <p:spPr/>
        <p:txBody>
          <a:bodyPr/>
          <a:lstStyle/>
          <a:p>
            <a:r>
              <a:rPr lang="en-NZ" dirty="0"/>
              <a:t>Wellington City Council Commitment Profile</a:t>
            </a:r>
          </a:p>
        </p:txBody>
      </p:sp>
      <p:graphicFrame>
        <p:nvGraphicFramePr>
          <p:cNvPr id="4" name="Table 3">
            <a:extLst>
              <a:ext uri="{FF2B5EF4-FFF2-40B4-BE49-F238E27FC236}">
                <a16:creationId xmlns:a16="http://schemas.microsoft.com/office/drawing/2014/main" id="{96C7E477-6A4A-45C8-816D-55F2412CFD3C}"/>
              </a:ext>
            </a:extLst>
          </p:cNvPr>
          <p:cNvGraphicFramePr>
            <a:graphicFrameLocks noGrp="1"/>
          </p:cNvGraphicFramePr>
          <p:nvPr>
            <p:extLst>
              <p:ext uri="{D42A27DB-BD31-4B8C-83A1-F6EECF244321}">
                <p14:modId xmlns:p14="http://schemas.microsoft.com/office/powerpoint/2010/main" val="2669240456"/>
              </p:ext>
            </p:extLst>
          </p:nvPr>
        </p:nvGraphicFramePr>
        <p:xfrm>
          <a:off x="479394" y="1506273"/>
          <a:ext cx="11483958" cy="4122738"/>
        </p:xfrm>
        <a:graphic>
          <a:graphicData uri="http://schemas.openxmlformats.org/drawingml/2006/table">
            <a:tbl>
              <a:tblPr firstRow="1" firstCol="1" bandRow="1">
                <a:tableStyleId>{68D230F3-CF80-4859-8CE7-A43EE81993B5}</a:tableStyleId>
              </a:tblPr>
              <a:tblGrid>
                <a:gridCol w="1754295">
                  <a:extLst>
                    <a:ext uri="{9D8B030D-6E8A-4147-A177-3AD203B41FA5}">
                      <a16:colId xmlns:a16="http://schemas.microsoft.com/office/drawing/2014/main" val="2062448355"/>
                    </a:ext>
                  </a:extLst>
                </a:gridCol>
                <a:gridCol w="1754295">
                  <a:extLst>
                    <a:ext uri="{9D8B030D-6E8A-4147-A177-3AD203B41FA5}">
                      <a16:colId xmlns:a16="http://schemas.microsoft.com/office/drawing/2014/main" val="2028737911"/>
                    </a:ext>
                  </a:extLst>
                </a:gridCol>
                <a:gridCol w="1329228">
                  <a:extLst>
                    <a:ext uri="{9D8B030D-6E8A-4147-A177-3AD203B41FA5}">
                      <a16:colId xmlns:a16="http://schemas.microsoft.com/office/drawing/2014/main" val="640720728"/>
                    </a:ext>
                  </a:extLst>
                </a:gridCol>
                <a:gridCol w="1329228">
                  <a:extLst>
                    <a:ext uri="{9D8B030D-6E8A-4147-A177-3AD203B41FA5}">
                      <a16:colId xmlns:a16="http://schemas.microsoft.com/office/drawing/2014/main" val="2328764327"/>
                    </a:ext>
                  </a:extLst>
                </a:gridCol>
                <a:gridCol w="1329228">
                  <a:extLst>
                    <a:ext uri="{9D8B030D-6E8A-4147-A177-3AD203B41FA5}">
                      <a16:colId xmlns:a16="http://schemas.microsoft.com/office/drawing/2014/main" val="78045941"/>
                    </a:ext>
                  </a:extLst>
                </a:gridCol>
                <a:gridCol w="1329228">
                  <a:extLst>
                    <a:ext uri="{9D8B030D-6E8A-4147-A177-3AD203B41FA5}">
                      <a16:colId xmlns:a16="http://schemas.microsoft.com/office/drawing/2014/main" val="1138689179"/>
                    </a:ext>
                  </a:extLst>
                </a:gridCol>
                <a:gridCol w="1329228">
                  <a:extLst>
                    <a:ext uri="{9D8B030D-6E8A-4147-A177-3AD203B41FA5}">
                      <a16:colId xmlns:a16="http://schemas.microsoft.com/office/drawing/2014/main" val="2893122195"/>
                    </a:ext>
                  </a:extLst>
                </a:gridCol>
                <a:gridCol w="1329228">
                  <a:extLst>
                    <a:ext uri="{9D8B030D-6E8A-4147-A177-3AD203B41FA5}">
                      <a16:colId xmlns:a16="http://schemas.microsoft.com/office/drawing/2014/main" val="3476109214"/>
                    </a:ext>
                  </a:extLst>
                </a:gridCol>
              </a:tblGrid>
              <a:tr h="155414">
                <a:tc>
                  <a:txBody>
                    <a:bodyPr/>
                    <a:lstStyle/>
                    <a:p>
                      <a:pPr>
                        <a:lnSpc>
                          <a:spcPct val="107000"/>
                        </a:lnSpc>
                        <a:spcAft>
                          <a:spcPts val="0"/>
                        </a:spcAft>
                      </a:pP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tc>
                <a:tc>
                  <a:txBody>
                    <a:bodyPr/>
                    <a:lstStyle/>
                    <a:p>
                      <a:pPr>
                        <a:lnSpc>
                          <a:spcPct val="107000"/>
                        </a:lnSpc>
                        <a:spcAft>
                          <a:spcPts val="0"/>
                        </a:spcAft>
                      </a:pPr>
                      <a:r>
                        <a:rPr lang="en-NZ" sz="1100" dirty="0">
                          <a:effectLst/>
                        </a:rPr>
                        <a:t> </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tc>
                <a:tc>
                  <a:txBody>
                    <a:bodyPr/>
                    <a:lstStyle/>
                    <a:p>
                      <a:pPr algn="ctr">
                        <a:lnSpc>
                          <a:spcPct val="107000"/>
                        </a:lnSpc>
                        <a:spcAft>
                          <a:spcPts val="0"/>
                        </a:spcAft>
                      </a:pPr>
                      <a:r>
                        <a:rPr lang="en-NZ" sz="1100" dirty="0">
                          <a:effectLst/>
                        </a:rPr>
                        <a:t>Wellington City %</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tc>
                <a:tc>
                  <a:txBody>
                    <a:bodyPr/>
                    <a:lstStyle/>
                    <a:p>
                      <a:pPr algn="ctr">
                        <a:lnSpc>
                          <a:spcPct val="107000"/>
                        </a:lnSpc>
                        <a:spcAft>
                          <a:spcPts val="0"/>
                        </a:spcAft>
                      </a:pPr>
                      <a:r>
                        <a:rPr lang="en-NZ" sz="1100" dirty="0">
                          <a:effectLst/>
                          <a:latin typeface="Candara" panose="020E0502030303020204" pitchFamily="34" charset="0"/>
                          <a:ea typeface="Calibri" panose="020F0502020204030204" pitchFamily="34" charset="0"/>
                          <a:cs typeface="Times New Roman" panose="02020603050405020304" pitchFamily="18" charset="0"/>
                        </a:rPr>
                        <a:t>Advocates %</a:t>
                      </a:r>
                    </a:p>
                  </a:txBody>
                  <a:tcPr marL="37549" marR="37549" marT="0" marB="0"/>
                </a:tc>
                <a:tc>
                  <a:txBody>
                    <a:bodyPr/>
                    <a:lstStyle/>
                    <a:p>
                      <a:pPr algn="ctr">
                        <a:lnSpc>
                          <a:spcPct val="107000"/>
                        </a:lnSpc>
                        <a:spcAft>
                          <a:spcPts val="0"/>
                        </a:spcAft>
                      </a:pPr>
                      <a:r>
                        <a:rPr lang="en-NZ" sz="1100" dirty="0">
                          <a:effectLst/>
                          <a:latin typeface="Candara" panose="020E0502030303020204" pitchFamily="34" charset="0"/>
                          <a:ea typeface="Calibri" panose="020F0502020204030204" pitchFamily="34" charset="0"/>
                          <a:cs typeface="Times New Roman" panose="02020603050405020304" pitchFamily="18" charset="0"/>
                        </a:rPr>
                        <a:t>Attainers %</a:t>
                      </a:r>
                    </a:p>
                  </a:txBody>
                  <a:tcPr marL="37549" marR="37549" marT="0" marB="0"/>
                </a:tc>
                <a:tc>
                  <a:txBody>
                    <a:bodyPr/>
                    <a:lstStyle/>
                    <a:p>
                      <a:pPr algn="ctr">
                        <a:lnSpc>
                          <a:spcPct val="107000"/>
                        </a:lnSpc>
                        <a:spcAft>
                          <a:spcPts val="0"/>
                        </a:spcAft>
                      </a:pPr>
                      <a:r>
                        <a:rPr lang="en-NZ" sz="1100" dirty="0" err="1">
                          <a:effectLst/>
                          <a:latin typeface="Candara" panose="020E0502030303020204" pitchFamily="34" charset="0"/>
                          <a:ea typeface="Calibri" panose="020F0502020204030204" pitchFamily="34" charset="0"/>
                          <a:cs typeface="Times New Roman" panose="02020603050405020304" pitchFamily="18" charset="0"/>
                        </a:rPr>
                        <a:t>Fluctuators</a:t>
                      </a:r>
                      <a:r>
                        <a:rPr lang="en-NZ" sz="1100" dirty="0">
                          <a:effectLst/>
                          <a:latin typeface="Candara" panose="020E0502030303020204" pitchFamily="34" charset="0"/>
                          <a:ea typeface="Calibri" panose="020F0502020204030204" pitchFamily="34" charset="0"/>
                          <a:cs typeface="Times New Roman" panose="02020603050405020304" pitchFamily="18" charset="0"/>
                        </a:rPr>
                        <a:t> (%)</a:t>
                      </a:r>
                    </a:p>
                  </a:txBody>
                  <a:tcPr marL="37549" marR="37549" marT="0" marB="0"/>
                </a:tc>
                <a:tc>
                  <a:txBody>
                    <a:bodyPr/>
                    <a:lstStyle/>
                    <a:p>
                      <a:pPr algn="ctr">
                        <a:lnSpc>
                          <a:spcPct val="107000"/>
                        </a:lnSpc>
                        <a:spcAft>
                          <a:spcPts val="0"/>
                        </a:spcAft>
                      </a:pPr>
                      <a:r>
                        <a:rPr lang="en-NZ" sz="1100" dirty="0">
                          <a:effectLst/>
                          <a:latin typeface="Candara" panose="020E0502030303020204" pitchFamily="34" charset="0"/>
                          <a:ea typeface="Calibri" panose="020F0502020204030204" pitchFamily="34" charset="0"/>
                          <a:cs typeface="Times New Roman" panose="02020603050405020304" pitchFamily="18" charset="0"/>
                        </a:rPr>
                        <a:t>Followers (%)</a:t>
                      </a:r>
                    </a:p>
                  </a:txBody>
                  <a:tcPr marL="37549" marR="37549" marT="0" marB="0"/>
                </a:tc>
                <a:tc>
                  <a:txBody>
                    <a:bodyPr/>
                    <a:lstStyle/>
                    <a:p>
                      <a:pPr algn="ctr">
                        <a:lnSpc>
                          <a:spcPct val="107000"/>
                        </a:lnSpc>
                        <a:spcAft>
                          <a:spcPts val="0"/>
                        </a:spcAft>
                      </a:pPr>
                      <a:r>
                        <a:rPr lang="en-NZ" sz="1100" dirty="0">
                          <a:effectLst/>
                          <a:latin typeface="Candara" panose="020E0502030303020204" pitchFamily="34" charset="0"/>
                          <a:ea typeface="Calibri" panose="020F0502020204030204" pitchFamily="34" charset="0"/>
                          <a:cs typeface="Times New Roman" panose="02020603050405020304" pitchFamily="18" charset="0"/>
                        </a:rPr>
                        <a:t>Denial (%)</a:t>
                      </a:r>
                    </a:p>
                  </a:txBody>
                  <a:tcPr marL="37549" marR="37549" marT="0" marB="0"/>
                </a:tc>
                <a:extLst>
                  <a:ext uri="{0D108BD9-81ED-4DB2-BD59-A6C34878D82A}">
                    <a16:rowId xmlns:a16="http://schemas.microsoft.com/office/drawing/2014/main" val="3543379955"/>
                  </a:ext>
                </a:extLst>
              </a:tr>
              <a:tr h="155414">
                <a:tc>
                  <a:txBody>
                    <a:bodyPr/>
                    <a:lstStyle/>
                    <a:p>
                      <a:pPr>
                        <a:lnSpc>
                          <a:spcPct val="107000"/>
                        </a:lnSpc>
                        <a:spcAft>
                          <a:spcPts val="0"/>
                        </a:spcAft>
                      </a:pPr>
                      <a:endParaRPr lang="en-NZ" sz="1100" b="1"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solidFill>
                      <a:schemeClr val="bg1">
                        <a:alpha val="20000"/>
                      </a:schemeClr>
                    </a:solidFill>
                  </a:tcPr>
                </a:tc>
                <a:tc>
                  <a:txBody>
                    <a:bodyPr/>
                    <a:lstStyle/>
                    <a:p>
                      <a:pPr>
                        <a:lnSpc>
                          <a:spcPct val="107000"/>
                        </a:lnSpc>
                        <a:spcAft>
                          <a:spcPts val="0"/>
                        </a:spcAft>
                      </a:pPr>
                      <a:r>
                        <a:rPr lang="en-NZ" sz="1100" dirty="0">
                          <a:effectLst/>
                        </a:rPr>
                        <a:t>Base (n=)*</a:t>
                      </a:r>
                      <a:endParaRPr lang="en-NZ" sz="1100" b="1"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solidFill>
                      <a:schemeClr val="bg1">
                        <a:alpha val="20000"/>
                      </a:schemeClr>
                    </a:solidFill>
                  </a:tcPr>
                </a:tc>
                <a:tc>
                  <a:txBody>
                    <a:bodyPr/>
                    <a:lstStyle/>
                    <a:p>
                      <a:pPr algn="ctr">
                        <a:lnSpc>
                          <a:spcPct val="107000"/>
                        </a:lnSpc>
                        <a:spcAft>
                          <a:spcPts val="0"/>
                        </a:spcAft>
                      </a:pPr>
                      <a:r>
                        <a:rPr lang="en-NZ" sz="1100" b="1" dirty="0">
                          <a:effectLst/>
                          <a:latin typeface="+mn-lt"/>
                        </a:rPr>
                        <a:t>300</a:t>
                      </a:r>
                      <a:endParaRPr lang="en-NZ" sz="1100" b="1" dirty="0">
                        <a:effectLst/>
                        <a:latin typeface="+mn-lt"/>
                        <a:ea typeface="Calibri" panose="020F0502020204030204" pitchFamily="34" charset="0"/>
                        <a:cs typeface="Times New Roman" panose="02020603050405020304" pitchFamily="18" charset="0"/>
                      </a:endParaRPr>
                    </a:p>
                  </a:txBody>
                  <a:tcPr marL="37549" marR="37549" marT="0" marB="0">
                    <a:solidFill>
                      <a:schemeClr val="bg1">
                        <a:alpha val="20000"/>
                      </a:schemeClr>
                    </a:solidFill>
                  </a:tcPr>
                </a:tc>
                <a:tc>
                  <a:txBody>
                    <a:bodyPr/>
                    <a:lstStyle/>
                    <a:p>
                      <a:pPr algn="ctr">
                        <a:lnSpc>
                          <a:spcPct val="107000"/>
                        </a:lnSpc>
                        <a:spcAft>
                          <a:spcPts val="0"/>
                        </a:spcAft>
                      </a:pPr>
                      <a:r>
                        <a:rPr lang="en-NZ" sz="1100" b="1" dirty="0">
                          <a:effectLst/>
                          <a:latin typeface="+mn-lt"/>
                          <a:ea typeface="Calibri" panose="020F0502020204030204" pitchFamily="34" charset="0"/>
                          <a:cs typeface="Times New Roman" panose="02020603050405020304" pitchFamily="18" charset="0"/>
                        </a:rPr>
                        <a:t>35</a:t>
                      </a:r>
                    </a:p>
                  </a:txBody>
                  <a:tcPr marL="37549" marR="37549" marT="0" marB="0">
                    <a:solidFill>
                      <a:schemeClr val="bg1">
                        <a:alpha val="20000"/>
                      </a:schemeClr>
                    </a:solidFill>
                  </a:tcPr>
                </a:tc>
                <a:tc>
                  <a:txBody>
                    <a:bodyPr/>
                    <a:lstStyle/>
                    <a:p>
                      <a:pPr algn="ctr">
                        <a:lnSpc>
                          <a:spcPct val="107000"/>
                        </a:lnSpc>
                        <a:spcAft>
                          <a:spcPts val="0"/>
                        </a:spcAft>
                      </a:pPr>
                      <a:r>
                        <a:rPr lang="en-NZ" sz="1100" b="1" dirty="0">
                          <a:effectLst/>
                          <a:latin typeface="+mn-lt"/>
                          <a:ea typeface="Calibri" panose="020F0502020204030204" pitchFamily="34" charset="0"/>
                          <a:cs typeface="Times New Roman" panose="02020603050405020304" pitchFamily="18" charset="0"/>
                        </a:rPr>
                        <a:t>36</a:t>
                      </a:r>
                    </a:p>
                  </a:txBody>
                  <a:tcPr marL="37549" marR="37549" marT="0" marB="0">
                    <a:solidFill>
                      <a:schemeClr val="bg1">
                        <a:alpha val="20000"/>
                      </a:schemeClr>
                    </a:solidFill>
                  </a:tcPr>
                </a:tc>
                <a:tc>
                  <a:txBody>
                    <a:bodyPr/>
                    <a:lstStyle/>
                    <a:p>
                      <a:pPr algn="ctr">
                        <a:lnSpc>
                          <a:spcPct val="107000"/>
                        </a:lnSpc>
                        <a:spcAft>
                          <a:spcPts val="0"/>
                        </a:spcAft>
                      </a:pPr>
                      <a:r>
                        <a:rPr lang="en-NZ" sz="1100" b="1" dirty="0">
                          <a:effectLst/>
                          <a:latin typeface="+mn-lt"/>
                          <a:ea typeface="Calibri" panose="020F0502020204030204" pitchFamily="34" charset="0"/>
                          <a:cs typeface="Times New Roman" panose="02020603050405020304" pitchFamily="18" charset="0"/>
                        </a:rPr>
                        <a:t>90</a:t>
                      </a:r>
                    </a:p>
                  </a:txBody>
                  <a:tcPr marL="37549" marR="37549" marT="0" marB="0">
                    <a:solidFill>
                      <a:schemeClr val="bg1">
                        <a:alpha val="20000"/>
                      </a:schemeClr>
                    </a:solidFill>
                  </a:tcPr>
                </a:tc>
                <a:tc>
                  <a:txBody>
                    <a:bodyPr/>
                    <a:lstStyle/>
                    <a:p>
                      <a:pPr algn="ctr">
                        <a:lnSpc>
                          <a:spcPct val="107000"/>
                        </a:lnSpc>
                        <a:spcAft>
                          <a:spcPts val="0"/>
                        </a:spcAft>
                      </a:pPr>
                      <a:r>
                        <a:rPr lang="en-NZ" sz="1100" b="1" dirty="0">
                          <a:effectLst/>
                          <a:latin typeface="+mn-lt"/>
                          <a:ea typeface="Calibri" panose="020F0502020204030204" pitchFamily="34" charset="0"/>
                          <a:cs typeface="Times New Roman" panose="02020603050405020304" pitchFamily="18" charset="0"/>
                        </a:rPr>
                        <a:t>100</a:t>
                      </a:r>
                    </a:p>
                  </a:txBody>
                  <a:tcPr marL="37549" marR="37549" marT="0" marB="0">
                    <a:solidFill>
                      <a:schemeClr val="bg1">
                        <a:alpha val="20000"/>
                      </a:schemeClr>
                    </a:solidFill>
                  </a:tcPr>
                </a:tc>
                <a:tc>
                  <a:txBody>
                    <a:bodyPr/>
                    <a:lstStyle/>
                    <a:p>
                      <a:pPr algn="ctr">
                        <a:lnSpc>
                          <a:spcPct val="107000"/>
                        </a:lnSpc>
                        <a:spcAft>
                          <a:spcPts val="0"/>
                        </a:spcAft>
                      </a:pPr>
                      <a:r>
                        <a:rPr lang="en-NZ" sz="1100" b="1" dirty="0">
                          <a:effectLst/>
                          <a:latin typeface="+mn-lt"/>
                          <a:ea typeface="Calibri" panose="020F0502020204030204" pitchFamily="34" charset="0"/>
                          <a:cs typeface="Times New Roman" panose="02020603050405020304" pitchFamily="18" charset="0"/>
                        </a:rPr>
                        <a:t>39</a:t>
                      </a:r>
                    </a:p>
                  </a:txBody>
                  <a:tcPr marL="37549" marR="37549" marT="0" marB="0">
                    <a:solidFill>
                      <a:schemeClr val="bg1">
                        <a:alpha val="20000"/>
                      </a:schemeClr>
                    </a:solidFill>
                  </a:tcPr>
                </a:tc>
                <a:extLst>
                  <a:ext uri="{0D108BD9-81ED-4DB2-BD59-A6C34878D82A}">
                    <a16:rowId xmlns:a16="http://schemas.microsoft.com/office/drawing/2014/main" val="845475908"/>
                  </a:ext>
                </a:extLst>
              </a:tr>
              <a:tr h="117314">
                <a:tc rowSpan="2">
                  <a:txBody>
                    <a:bodyPr/>
                    <a:lstStyle/>
                    <a:p>
                      <a:pPr algn="ctr">
                        <a:lnSpc>
                          <a:spcPct val="107000"/>
                        </a:lnSpc>
                        <a:spcAft>
                          <a:spcPts val="0"/>
                        </a:spcAft>
                      </a:pPr>
                      <a:r>
                        <a:rPr lang="en-NZ" sz="1100" dirty="0">
                          <a:effectLst/>
                        </a:rPr>
                        <a:t>Gender</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ctr">
                    <a:solidFill>
                      <a:srgbClr val="E2EFDA"/>
                    </a:solidFill>
                  </a:tcPr>
                </a:tc>
                <a:tc>
                  <a:txBody>
                    <a:bodyPr/>
                    <a:lstStyle/>
                    <a:p>
                      <a:pPr>
                        <a:lnSpc>
                          <a:spcPct val="107000"/>
                        </a:lnSpc>
                        <a:spcAft>
                          <a:spcPts val="0"/>
                        </a:spcAft>
                      </a:pPr>
                      <a:r>
                        <a:rPr lang="en-NZ" sz="1100" dirty="0">
                          <a:effectLst/>
                        </a:rPr>
                        <a:t>Men</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solidFill>
                      <a:srgbClr val="E2EFDA"/>
                    </a:solidFill>
                  </a:tcPr>
                </a:tc>
                <a:tc>
                  <a:txBody>
                    <a:bodyPr/>
                    <a:lstStyle/>
                    <a:p>
                      <a:pPr algn="ctr">
                        <a:lnSpc>
                          <a:spcPct val="107000"/>
                        </a:lnSpc>
                        <a:spcAft>
                          <a:spcPts val="0"/>
                        </a:spcAft>
                      </a:pPr>
                      <a:r>
                        <a:rPr lang="en-NZ" sz="1100" b="0" dirty="0">
                          <a:solidFill>
                            <a:schemeClr val="tx1"/>
                          </a:solidFill>
                          <a:effectLst/>
                          <a:latin typeface="+mn-lt"/>
                          <a:ea typeface="Calibri" panose="020F0502020204030204" pitchFamily="34" charset="0"/>
                          <a:cs typeface="Times New Roman" panose="02020603050405020304" pitchFamily="18" charset="0"/>
                        </a:rPr>
                        <a:t>48</a:t>
                      </a:r>
                    </a:p>
                  </a:txBody>
                  <a:tcPr marL="37549" marR="37549" marT="0" marB="0">
                    <a:solidFill>
                      <a:srgbClr val="E2EFDA"/>
                    </a:solidFill>
                  </a:tcPr>
                </a:tc>
                <a:tc>
                  <a:txBody>
                    <a:bodyPr/>
                    <a:lstStyle/>
                    <a:p>
                      <a:pPr algn="ctr">
                        <a:lnSpc>
                          <a:spcPct val="107000"/>
                        </a:lnSpc>
                        <a:spcAft>
                          <a:spcPts val="0"/>
                        </a:spcAft>
                      </a:pPr>
                      <a:r>
                        <a:rPr lang="en-NZ" sz="1100" b="0" dirty="0">
                          <a:solidFill>
                            <a:schemeClr val="tx1"/>
                          </a:solidFill>
                          <a:effectLst/>
                          <a:latin typeface="+mn-lt"/>
                          <a:ea typeface="Calibri" panose="020F0502020204030204" pitchFamily="34" charset="0"/>
                          <a:cs typeface="Times New Roman" panose="02020603050405020304" pitchFamily="18" charset="0"/>
                        </a:rPr>
                        <a:t>32</a:t>
                      </a:r>
                    </a:p>
                  </a:txBody>
                  <a:tcPr marL="37549" marR="37549" marT="0" marB="0">
                    <a:solidFill>
                      <a:srgbClr val="E2EFDA"/>
                    </a:solidFill>
                  </a:tcPr>
                </a:tc>
                <a:tc>
                  <a:txBody>
                    <a:bodyPr/>
                    <a:lstStyle/>
                    <a:p>
                      <a:pPr algn="ctr">
                        <a:lnSpc>
                          <a:spcPct val="107000"/>
                        </a:lnSpc>
                        <a:spcAft>
                          <a:spcPts val="0"/>
                        </a:spcAft>
                      </a:pPr>
                      <a:r>
                        <a:rPr lang="en-NZ" sz="1100" b="0" dirty="0">
                          <a:solidFill>
                            <a:schemeClr val="tx1"/>
                          </a:solidFill>
                          <a:effectLst/>
                          <a:latin typeface="+mn-lt"/>
                          <a:ea typeface="Calibri" panose="020F0502020204030204" pitchFamily="34" charset="0"/>
                          <a:cs typeface="Times New Roman" panose="02020603050405020304" pitchFamily="18" charset="0"/>
                        </a:rPr>
                        <a:t>37</a:t>
                      </a:r>
                    </a:p>
                  </a:txBody>
                  <a:tcPr marL="37549" marR="37549" marT="0" marB="0">
                    <a:solidFill>
                      <a:srgbClr val="E2EFDA"/>
                    </a:solidFill>
                  </a:tcPr>
                </a:tc>
                <a:tc>
                  <a:txBody>
                    <a:bodyPr/>
                    <a:lstStyle/>
                    <a:p>
                      <a:pPr algn="ctr">
                        <a:lnSpc>
                          <a:spcPct val="107000"/>
                        </a:lnSpc>
                        <a:spcAft>
                          <a:spcPts val="0"/>
                        </a:spcAft>
                      </a:pPr>
                      <a:r>
                        <a:rPr lang="en-NZ" sz="1100" b="0" dirty="0">
                          <a:solidFill>
                            <a:schemeClr val="tx1"/>
                          </a:solidFill>
                          <a:effectLst/>
                          <a:latin typeface="+mn-lt"/>
                          <a:ea typeface="Calibri" panose="020F0502020204030204" pitchFamily="34" charset="0"/>
                          <a:cs typeface="Times New Roman" panose="02020603050405020304" pitchFamily="18" charset="0"/>
                        </a:rPr>
                        <a:t>55</a:t>
                      </a:r>
                    </a:p>
                  </a:txBody>
                  <a:tcPr marL="37549" marR="37549" marT="0" marB="0">
                    <a:solidFill>
                      <a:srgbClr val="E2EFDA"/>
                    </a:solidFill>
                  </a:tcPr>
                </a:tc>
                <a:tc>
                  <a:txBody>
                    <a:bodyPr/>
                    <a:lstStyle/>
                    <a:p>
                      <a:pPr algn="ctr">
                        <a:lnSpc>
                          <a:spcPct val="107000"/>
                        </a:lnSpc>
                        <a:spcAft>
                          <a:spcPts val="0"/>
                        </a:spcAft>
                      </a:pPr>
                      <a:r>
                        <a:rPr lang="en-NZ" sz="1100" b="0" dirty="0">
                          <a:solidFill>
                            <a:schemeClr val="tx1"/>
                          </a:solidFill>
                          <a:effectLst/>
                          <a:latin typeface="+mn-lt"/>
                          <a:ea typeface="Calibri" panose="020F0502020204030204" pitchFamily="34" charset="0"/>
                          <a:cs typeface="Times New Roman" panose="02020603050405020304" pitchFamily="18" charset="0"/>
                        </a:rPr>
                        <a:t>48</a:t>
                      </a:r>
                    </a:p>
                  </a:txBody>
                  <a:tcPr marL="37549" marR="37549" marT="0" marB="0">
                    <a:solidFill>
                      <a:srgbClr val="E2EFDA"/>
                    </a:solidFill>
                  </a:tcPr>
                </a:tc>
                <a:tc>
                  <a:txBody>
                    <a:bodyPr/>
                    <a:lstStyle/>
                    <a:p>
                      <a:pPr algn="ctr">
                        <a:lnSpc>
                          <a:spcPct val="107000"/>
                        </a:lnSpc>
                        <a:spcAft>
                          <a:spcPts val="0"/>
                        </a:spcAft>
                      </a:pPr>
                      <a:r>
                        <a:rPr lang="en-NZ" sz="1100" b="0" dirty="0">
                          <a:solidFill>
                            <a:schemeClr val="tx1"/>
                          </a:solidFill>
                          <a:effectLst/>
                          <a:latin typeface="+mn-lt"/>
                          <a:ea typeface="Calibri" panose="020F0502020204030204" pitchFamily="34" charset="0"/>
                          <a:cs typeface="Times New Roman" panose="02020603050405020304" pitchFamily="18" charset="0"/>
                        </a:rPr>
                        <a:t>55</a:t>
                      </a:r>
                    </a:p>
                  </a:txBody>
                  <a:tcPr marL="37549" marR="37549" marT="0" marB="0">
                    <a:solidFill>
                      <a:srgbClr val="E2EFDA"/>
                    </a:solidFill>
                  </a:tcPr>
                </a:tc>
                <a:extLst>
                  <a:ext uri="{0D108BD9-81ED-4DB2-BD59-A6C34878D82A}">
                    <a16:rowId xmlns:a16="http://schemas.microsoft.com/office/drawing/2014/main" val="383088544"/>
                  </a:ext>
                </a:extLst>
              </a:tr>
              <a:tr h="155414">
                <a:tc vMerge="1">
                  <a:txBody>
                    <a:bodyPr/>
                    <a:lstStyle/>
                    <a:p>
                      <a:pPr>
                        <a:lnSpc>
                          <a:spcPct val="107000"/>
                        </a:lnSpc>
                        <a:spcAft>
                          <a:spcPts val="0"/>
                        </a:spcAft>
                      </a:pP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tc>
                <a:tc>
                  <a:txBody>
                    <a:bodyPr/>
                    <a:lstStyle/>
                    <a:p>
                      <a:pPr>
                        <a:lnSpc>
                          <a:spcPct val="107000"/>
                        </a:lnSpc>
                        <a:spcAft>
                          <a:spcPts val="0"/>
                        </a:spcAft>
                      </a:pPr>
                      <a:r>
                        <a:rPr lang="en-NZ" sz="1100" dirty="0">
                          <a:effectLst/>
                        </a:rPr>
                        <a:t>Women</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solidFill>
                      <a:srgbClr val="E2EFDA"/>
                    </a:solidFill>
                  </a:tcPr>
                </a:tc>
                <a:tc>
                  <a:txBody>
                    <a:bodyPr/>
                    <a:lstStyle/>
                    <a:p>
                      <a:pPr algn="ctr">
                        <a:lnSpc>
                          <a:spcPct val="107000"/>
                        </a:lnSpc>
                        <a:spcAft>
                          <a:spcPts val="0"/>
                        </a:spcAft>
                      </a:pPr>
                      <a:r>
                        <a:rPr lang="en-NZ" sz="1100" b="0" dirty="0">
                          <a:solidFill>
                            <a:schemeClr val="tx1"/>
                          </a:solidFill>
                          <a:effectLst/>
                          <a:latin typeface="+mn-lt"/>
                          <a:ea typeface="Calibri" panose="020F0502020204030204" pitchFamily="34" charset="0"/>
                          <a:cs typeface="Times New Roman" panose="02020603050405020304" pitchFamily="18" charset="0"/>
                        </a:rPr>
                        <a:t>52</a:t>
                      </a:r>
                    </a:p>
                  </a:txBody>
                  <a:tcPr marL="37549" marR="37549" marT="0" marB="0">
                    <a:solidFill>
                      <a:srgbClr val="E2EFDA"/>
                    </a:solidFill>
                  </a:tcPr>
                </a:tc>
                <a:tc>
                  <a:txBody>
                    <a:bodyPr/>
                    <a:lstStyle/>
                    <a:p>
                      <a:pPr algn="ctr">
                        <a:lnSpc>
                          <a:spcPct val="107000"/>
                        </a:lnSpc>
                        <a:spcAft>
                          <a:spcPts val="0"/>
                        </a:spcAft>
                      </a:pPr>
                      <a:r>
                        <a:rPr lang="en-NZ" sz="1100" b="0" dirty="0">
                          <a:solidFill>
                            <a:schemeClr val="tx1"/>
                          </a:solidFill>
                          <a:effectLst/>
                          <a:latin typeface="+mn-lt"/>
                          <a:ea typeface="Calibri" panose="020F0502020204030204" pitchFamily="34" charset="0"/>
                          <a:cs typeface="Times New Roman" panose="02020603050405020304" pitchFamily="18" charset="0"/>
                        </a:rPr>
                        <a:t>68</a:t>
                      </a:r>
                    </a:p>
                  </a:txBody>
                  <a:tcPr marL="37549" marR="37549" marT="0" marB="0">
                    <a:solidFill>
                      <a:srgbClr val="E2EFDA"/>
                    </a:solidFill>
                  </a:tcPr>
                </a:tc>
                <a:tc>
                  <a:txBody>
                    <a:bodyPr/>
                    <a:lstStyle/>
                    <a:p>
                      <a:pPr algn="ctr">
                        <a:lnSpc>
                          <a:spcPct val="107000"/>
                        </a:lnSpc>
                        <a:spcAft>
                          <a:spcPts val="0"/>
                        </a:spcAft>
                      </a:pPr>
                      <a:r>
                        <a:rPr lang="en-NZ" sz="1100" b="0" dirty="0">
                          <a:solidFill>
                            <a:schemeClr val="tx1"/>
                          </a:solidFill>
                          <a:effectLst/>
                          <a:latin typeface="+mn-lt"/>
                          <a:ea typeface="Calibri" panose="020F0502020204030204" pitchFamily="34" charset="0"/>
                          <a:cs typeface="Times New Roman" panose="02020603050405020304" pitchFamily="18" charset="0"/>
                        </a:rPr>
                        <a:t>63</a:t>
                      </a:r>
                    </a:p>
                  </a:txBody>
                  <a:tcPr marL="37549" marR="37549" marT="0" marB="0">
                    <a:solidFill>
                      <a:srgbClr val="E2EFDA"/>
                    </a:solidFill>
                  </a:tcPr>
                </a:tc>
                <a:tc>
                  <a:txBody>
                    <a:bodyPr/>
                    <a:lstStyle/>
                    <a:p>
                      <a:pPr algn="ctr">
                        <a:lnSpc>
                          <a:spcPct val="107000"/>
                        </a:lnSpc>
                        <a:spcAft>
                          <a:spcPts val="0"/>
                        </a:spcAft>
                      </a:pPr>
                      <a:r>
                        <a:rPr lang="en-NZ" sz="1100" b="0" dirty="0">
                          <a:solidFill>
                            <a:schemeClr val="tx1"/>
                          </a:solidFill>
                          <a:effectLst/>
                          <a:latin typeface="+mn-lt"/>
                          <a:ea typeface="Calibri" panose="020F0502020204030204" pitchFamily="34" charset="0"/>
                          <a:cs typeface="Times New Roman" panose="02020603050405020304" pitchFamily="18" charset="0"/>
                        </a:rPr>
                        <a:t>45</a:t>
                      </a:r>
                    </a:p>
                  </a:txBody>
                  <a:tcPr marL="37549" marR="37549" marT="0" marB="0">
                    <a:solidFill>
                      <a:srgbClr val="E2EFDA"/>
                    </a:solidFill>
                  </a:tcPr>
                </a:tc>
                <a:tc>
                  <a:txBody>
                    <a:bodyPr/>
                    <a:lstStyle/>
                    <a:p>
                      <a:pPr algn="ctr">
                        <a:lnSpc>
                          <a:spcPct val="107000"/>
                        </a:lnSpc>
                        <a:spcAft>
                          <a:spcPts val="0"/>
                        </a:spcAft>
                      </a:pPr>
                      <a:r>
                        <a:rPr lang="en-NZ" sz="1100" b="0" dirty="0">
                          <a:solidFill>
                            <a:schemeClr val="tx1"/>
                          </a:solidFill>
                          <a:effectLst/>
                          <a:latin typeface="+mn-lt"/>
                          <a:ea typeface="Calibri" panose="020F0502020204030204" pitchFamily="34" charset="0"/>
                          <a:cs typeface="Times New Roman" panose="02020603050405020304" pitchFamily="18" charset="0"/>
                        </a:rPr>
                        <a:t>52</a:t>
                      </a:r>
                    </a:p>
                  </a:txBody>
                  <a:tcPr marL="37549" marR="37549" marT="0" marB="0">
                    <a:solidFill>
                      <a:srgbClr val="E2EFDA"/>
                    </a:solidFill>
                  </a:tcPr>
                </a:tc>
                <a:tc>
                  <a:txBody>
                    <a:bodyPr/>
                    <a:lstStyle/>
                    <a:p>
                      <a:pPr algn="ctr">
                        <a:lnSpc>
                          <a:spcPct val="107000"/>
                        </a:lnSpc>
                        <a:spcAft>
                          <a:spcPts val="0"/>
                        </a:spcAft>
                      </a:pPr>
                      <a:r>
                        <a:rPr lang="en-NZ" sz="1100" b="0" dirty="0">
                          <a:solidFill>
                            <a:schemeClr val="tx1"/>
                          </a:solidFill>
                          <a:effectLst/>
                          <a:latin typeface="+mn-lt"/>
                          <a:ea typeface="Calibri" panose="020F0502020204030204" pitchFamily="34" charset="0"/>
                          <a:cs typeface="Times New Roman" panose="02020603050405020304" pitchFamily="18" charset="0"/>
                        </a:rPr>
                        <a:t>45</a:t>
                      </a:r>
                    </a:p>
                  </a:txBody>
                  <a:tcPr marL="37549" marR="37549" marT="0" marB="0">
                    <a:solidFill>
                      <a:srgbClr val="E2EFDA"/>
                    </a:solidFill>
                  </a:tcPr>
                </a:tc>
                <a:extLst>
                  <a:ext uri="{0D108BD9-81ED-4DB2-BD59-A6C34878D82A}">
                    <a16:rowId xmlns:a16="http://schemas.microsoft.com/office/drawing/2014/main" val="2546124899"/>
                  </a:ext>
                </a:extLst>
              </a:tr>
              <a:tr h="155414">
                <a:tc rowSpan="3">
                  <a:txBody>
                    <a:bodyPr/>
                    <a:lstStyle/>
                    <a:p>
                      <a:pPr algn="ctr">
                        <a:lnSpc>
                          <a:spcPct val="107000"/>
                        </a:lnSpc>
                        <a:spcAft>
                          <a:spcPts val="0"/>
                        </a:spcAft>
                      </a:pPr>
                      <a:r>
                        <a:rPr lang="en-NZ" sz="1100" dirty="0">
                          <a:effectLst/>
                        </a:rPr>
                        <a:t>Age</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ctr">
                    <a:solidFill>
                      <a:schemeClr val="bg1"/>
                    </a:solidFill>
                  </a:tcPr>
                </a:tc>
                <a:tc>
                  <a:txBody>
                    <a:bodyPr/>
                    <a:lstStyle/>
                    <a:p>
                      <a:pPr>
                        <a:lnSpc>
                          <a:spcPct val="107000"/>
                        </a:lnSpc>
                        <a:spcAft>
                          <a:spcPts val="0"/>
                        </a:spcAft>
                      </a:pPr>
                      <a:r>
                        <a:rPr lang="en-NZ" sz="1100" dirty="0">
                          <a:effectLst/>
                        </a:rPr>
                        <a:t>18-29</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15</a:t>
                      </a:r>
                    </a:p>
                  </a:txBody>
                  <a:tcPr marL="37549" marR="37549" marT="0" marB="0">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13</a:t>
                      </a:r>
                    </a:p>
                  </a:txBody>
                  <a:tcPr marL="37549" marR="37549" marT="0" marB="0">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8</a:t>
                      </a:r>
                    </a:p>
                  </a:txBody>
                  <a:tcPr marL="37549" marR="37549" marT="0" marB="0">
                    <a:solidFill>
                      <a:schemeClr val="bg1"/>
                    </a:solidFill>
                  </a:tcPr>
                </a:tc>
                <a:tc>
                  <a:txBody>
                    <a:bodyPr/>
                    <a:lstStyle/>
                    <a:p>
                      <a:pPr marL="0" algn="ctr" defTabSz="914400" rtl="0" eaLnBrk="1" latinLnBrk="0" hangingPunct="1">
                        <a:lnSpc>
                          <a:spcPct val="107000"/>
                        </a:lnSpc>
                        <a:spcAft>
                          <a:spcPts val="0"/>
                        </a:spcAft>
                      </a:pPr>
                      <a:r>
                        <a:rPr lang="en-NZ" sz="1100" b="1" kern="1200" dirty="0">
                          <a:solidFill>
                            <a:srgbClr val="008000"/>
                          </a:solidFill>
                          <a:effectLst/>
                          <a:latin typeface="+mn-lt"/>
                          <a:ea typeface="Calibri" panose="020F0502020204030204" pitchFamily="34" charset="0"/>
                          <a:cs typeface="Times New Roman" panose="02020603050405020304" pitchFamily="18" charset="0"/>
                        </a:rPr>
                        <a:t>24</a:t>
                      </a:r>
                    </a:p>
                  </a:txBody>
                  <a:tcPr marL="37549" marR="37549" marT="0" marB="0">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12</a:t>
                      </a:r>
                    </a:p>
                  </a:txBody>
                  <a:tcPr marL="37549" marR="37549" marT="0" marB="0">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8</a:t>
                      </a:r>
                    </a:p>
                  </a:txBody>
                  <a:tcPr marL="37549" marR="37549" marT="0" marB="0">
                    <a:solidFill>
                      <a:schemeClr val="bg1"/>
                    </a:solidFill>
                  </a:tcPr>
                </a:tc>
                <a:extLst>
                  <a:ext uri="{0D108BD9-81ED-4DB2-BD59-A6C34878D82A}">
                    <a16:rowId xmlns:a16="http://schemas.microsoft.com/office/drawing/2014/main" val="2415085738"/>
                  </a:ext>
                </a:extLst>
              </a:tr>
              <a:tr h="155414">
                <a:tc vMerge="1">
                  <a:txBody>
                    <a:bodyPr/>
                    <a:lstStyle/>
                    <a:p>
                      <a:pPr>
                        <a:lnSpc>
                          <a:spcPct val="107000"/>
                        </a:lnSpc>
                        <a:spcAft>
                          <a:spcPts val="0"/>
                        </a:spcAft>
                      </a:pP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tc>
                <a:tc>
                  <a:txBody>
                    <a:bodyPr/>
                    <a:lstStyle/>
                    <a:p>
                      <a:pPr>
                        <a:lnSpc>
                          <a:spcPct val="107000"/>
                        </a:lnSpc>
                        <a:spcAft>
                          <a:spcPts val="0"/>
                        </a:spcAft>
                      </a:pPr>
                      <a:r>
                        <a:rPr lang="en-NZ" sz="1100" dirty="0">
                          <a:effectLst/>
                        </a:rPr>
                        <a:t>30-49</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51</a:t>
                      </a:r>
                    </a:p>
                  </a:txBody>
                  <a:tcPr marL="37549" marR="37549" marT="0" marB="0">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47</a:t>
                      </a:r>
                    </a:p>
                  </a:txBody>
                  <a:tcPr marL="37549" marR="37549" marT="0" marB="0">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48</a:t>
                      </a:r>
                    </a:p>
                  </a:txBody>
                  <a:tcPr marL="37549" marR="37549" marT="0" marB="0">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47</a:t>
                      </a:r>
                    </a:p>
                  </a:txBody>
                  <a:tcPr marL="37549" marR="37549" marT="0" marB="0">
                    <a:solidFill>
                      <a:schemeClr val="bg1"/>
                    </a:solidFill>
                  </a:tcPr>
                </a:tc>
                <a:tc>
                  <a:txBody>
                    <a:bodyPr/>
                    <a:lstStyle/>
                    <a:p>
                      <a:pPr marL="0" algn="ctr" defTabSz="914400" rtl="0" eaLnBrk="1" latinLnBrk="0" hangingPunct="1">
                        <a:lnSpc>
                          <a:spcPct val="107000"/>
                        </a:lnSpc>
                        <a:spcAft>
                          <a:spcPts val="0"/>
                        </a:spcAft>
                      </a:pPr>
                      <a:r>
                        <a:rPr lang="en-NZ" sz="1100" b="1" kern="1200" dirty="0">
                          <a:solidFill>
                            <a:srgbClr val="008000"/>
                          </a:solidFill>
                          <a:effectLst/>
                          <a:latin typeface="+mn-lt"/>
                          <a:ea typeface="Calibri" panose="020F0502020204030204" pitchFamily="34" charset="0"/>
                          <a:cs typeface="Times New Roman" panose="02020603050405020304" pitchFamily="18" charset="0"/>
                        </a:rPr>
                        <a:t>62</a:t>
                      </a:r>
                    </a:p>
                  </a:txBody>
                  <a:tcPr marL="37549" marR="37549" marT="0" marB="0">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42</a:t>
                      </a:r>
                    </a:p>
                  </a:txBody>
                  <a:tcPr marL="37549" marR="37549" marT="0" marB="0">
                    <a:solidFill>
                      <a:schemeClr val="bg1"/>
                    </a:solidFill>
                  </a:tcPr>
                </a:tc>
                <a:extLst>
                  <a:ext uri="{0D108BD9-81ED-4DB2-BD59-A6C34878D82A}">
                    <a16:rowId xmlns:a16="http://schemas.microsoft.com/office/drawing/2014/main" val="3205947365"/>
                  </a:ext>
                </a:extLst>
              </a:tr>
              <a:tr h="155414">
                <a:tc vMerge="1">
                  <a:txBody>
                    <a:bodyPr/>
                    <a:lstStyle/>
                    <a:p>
                      <a:pPr>
                        <a:lnSpc>
                          <a:spcPct val="107000"/>
                        </a:lnSpc>
                        <a:spcAft>
                          <a:spcPts val="0"/>
                        </a:spcAft>
                      </a:pP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tc>
                <a:tc>
                  <a:txBody>
                    <a:bodyPr/>
                    <a:lstStyle/>
                    <a:p>
                      <a:pPr>
                        <a:lnSpc>
                          <a:spcPct val="107000"/>
                        </a:lnSpc>
                        <a:spcAft>
                          <a:spcPts val="0"/>
                        </a:spcAft>
                      </a:pPr>
                      <a:r>
                        <a:rPr lang="en-NZ" sz="1100" dirty="0">
                          <a:effectLst/>
                        </a:rPr>
                        <a:t>50+</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34</a:t>
                      </a:r>
                    </a:p>
                  </a:txBody>
                  <a:tcPr marL="37549" marR="37549" marT="0" marB="0">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40</a:t>
                      </a:r>
                    </a:p>
                  </a:txBody>
                  <a:tcPr marL="37549" marR="37549" marT="0" marB="0">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44</a:t>
                      </a:r>
                    </a:p>
                  </a:txBody>
                  <a:tcPr marL="37549" marR="37549" marT="0" marB="0">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29</a:t>
                      </a:r>
                    </a:p>
                  </a:txBody>
                  <a:tcPr marL="37549" marR="37549" marT="0" marB="0">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26</a:t>
                      </a:r>
                    </a:p>
                  </a:txBody>
                  <a:tcPr marL="37549" marR="37549" marT="0" marB="0">
                    <a:solidFill>
                      <a:schemeClr val="bg1"/>
                    </a:solidFill>
                  </a:tcPr>
                </a:tc>
                <a:tc>
                  <a:txBody>
                    <a:bodyPr/>
                    <a:lstStyle/>
                    <a:p>
                      <a:pPr marL="0" algn="ctr" defTabSz="914400" rtl="0" eaLnBrk="1" latinLnBrk="0" hangingPunct="1">
                        <a:lnSpc>
                          <a:spcPct val="107000"/>
                        </a:lnSpc>
                        <a:spcAft>
                          <a:spcPts val="0"/>
                        </a:spcAft>
                      </a:pPr>
                      <a:r>
                        <a:rPr lang="en-NZ" sz="1100" b="1" kern="1200" dirty="0">
                          <a:solidFill>
                            <a:srgbClr val="008000"/>
                          </a:solidFill>
                          <a:effectLst/>
                          <a:latin typeface="+mn-lt"/>
                          <a:ea typeface="Calibri" panose="020F0502020204030204" pitchFamily="34" charset="0"/>
                          <a:cs typeface="Times New Roman" panose="02020603050405020304" pitchFamily="18" charset="0"/>
                        </a:rPr>
                        <a:t>50</a:t>
                      </a:r>
                    </a:p>
                  </a:txBody>
                  <a:tcPr marL="37549" marR="37549" marT="0" marB="0">
                    <a:solidFill>
                      <a:schemeClr val="bg1"/>
                    </a:solidFill>
                  </a:tcPr>
                </a:tc>
                <a:extLst>
                  <a:ext uri="{0D108BD9-81ED-4DB2-BD59-A6C34878D82A}">
                    <a16:rowId xmlns:a16="http://schemas.microsoft.com/office/drawing/2014/main" val="1936753774"/>
                  </a:ext>
                </a:extLst>
              </a:tr>
              <a:tr h="155414">
                <a:tc rowSpan="3">
                  <a:txBody>
                    <a:bodyPr/>
                    <a:lstStyle/>
                    <a:p>
                      <a:pPr algn="ctr">
                        <a:lnSpc>
                          <a:spcPct val="107000"/>
                        </a:lnSpc>
                        <a:spcAft>
                          <a:spcPts val="0"/>
                        </a:spcAft>
                      </a:pPr>
                      <a:r>
                        <a:rPr lang="en-NZ" sz="1100" dirty="0">
                          <a:effectLst/>
                        </a:rPr>
                        <a:t>Ethnicity</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ctr">
                    <a:solidFill>
                      <a:srgbClr val="E2EFDA"/>
                    </a:solidFill>
                  </a:tcPr>
                </a:tc>
                <a:tc>
                  <a:txBody>
                    <a:bodyPr/>
                    <a:lstStyle/>
                    <a:p>
                      <a:pPr>
                        <a:lnSpc>
                          <a:spcPct val="107000"/>
                        </a:lnSpc>
                        <a:spcAft>
                          <a:spcPts val="0"/>
                        </a:spcAft>
                      </a:pPr>
                      <a:r>
                        <a:rPr lang="en-NZ" sz="1100" dirty="0">
                          <a:effectLst/>
                        </a:rPr>
                        <a:t>NZ Euro / Pākehā </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76</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78</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76</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74</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76</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77</a:t>
                      </a:r>
                    </a:p>
                  </a:txBody>
                  <a:tcPr marL="37549" marR="37549" marT="0" marB="0" anchor="b">
                    <a:solidFill>
                      <a:srgbClr val="E2EFDA"/>
                    </a:solidFill>
                  </a:tcPr>
                </a:tc>
                <a:extLst>
                  <a:ext uri="{0D108BD9-81ED-4DB2-BD59-A6C34878D82A}">
                    <a16:rowId xmlns:a16="http://schemas.microsoft.com/office/drawing/2014/main" val="2025400199"/>
                  </a:ext>
                </a:extLst>
              </a:tr>
              <a:tr h="155414">
                <a:tc vMerge="1">
                  <a:txBody>
                    <a:bodyPr/>
                    <a:lstStyle/>
                    <a:p>
                      <a:pPr algn="ctr">
                        <a:lnSpc>
                          <a:spcPct val="107000"/>
                        </a:lnSpc>
                        <a:spcAft>
                          <a:spcPts val="0"/>
                        </a:spcAft>
                      </a:pP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ctr"/>
                </a:tc>
                <a:tc>
                  <a:txBody>
                    <a:bodyPr/>
                    <a:lstStyle/>
                    <a:p>
                      <a:pPr>
                        <a:lnSpc>
                          <a:spcPct val="107000"/>
                        </a:lnSpc>
                        <a:spcAft>
                          <a:spcPts val="0"/>
                        </a:spcAft>
                      </a:pPr>
                      <a:r>
                        <a:rPr lang="en-NZ" sz="1100" dirty="0">
                          <a:effectLst/>
                        </a:rPr>
                        <a:t>Māori / Pacific</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14</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22</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17</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10</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13</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11</a:t>
                      </a:r>
                    </a:p>
                  </a:txBody>
                  <a:tcPr marL="37549" marR="37549" marT="0" marB="0" anchor="b">
                    <a:solidFill>
                      <a:srgbClr val="E2EFDA"/>
                    </a:solidFill>
                  </a:tcPr>
                </a:tc>
                <a:extLst>
                  <a:ext uri="{0D108BD9-81ED-4DB2-BD59-A6C34878D82A}">
                    <a16:rowId xmlns:a16="http://schemas.microsoft.com/office/drawing/2014/main" val="3047918676"/>
                  </a:ext>
                </a:extLst>
              </a:tr>
              <a:tr h="155414">
                <a:tc vMerge="1">
                  <a:txBody>
                    <a:bodyPr/>
                    <a:lstStyle/>
                    <a:p>
                      <a:pPr>
                        <a:lnSpc>
                          <a:spcPct val="107000"/>
                        </a:lnSpc>
                        <a:spcAft>
                          <a:spcPts val="0"/>
                        </a:spcAft>
                      </a:pP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tc>
                <a:tc>
                  <a:txBody>
                    <a:bodyPr/>
                    <a:lstStyle/>
                    <a:p>
                      <a:pPr>
                        <a:lnSpc>
                          <a:spcPct val="107000"/>
                        </a:lnSpc>
                        <a:spcAft>
                          <a:spcPts val="0"/>
                        </a:spcAft>
                      </a:pPr>
                      <a:r>
                        <a:rPr lang="en-NZ" sz="1100" dirty="0">
                          <a:effectLst/>
                        </a:rPr>
                        <a:t>Asian</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20</a:t>
                      </a:r>
                    </a:p>
                  </a:txBody>
                  <a:tcPr marL="37549" marR="37549" marT="0" marB="0" anchor="b"/>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18</a:t>
                      </a:r>
                    </a:p>
                  </a:txBody>
                  <a:tcPr marL="37549" marR="37549" marT="0" marB="0" anchor="b"/>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21</a:t>
                      </a:r>
                    </a:p>
                  </a:txBody>
                  <a:tcPr marL="37549" marR="37549" marT="0" marB="0" anchor="b"/>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21</a:t>
                      </a:r>
                    </a:p>
                  </a:txBody>
                  <a:tcPr marL="37549" marR="37549" marT="0" marB="0" anchor="b"/>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22</a:t>
                      </a:r>
                    </a:p>
                  </a:txBody>
                  <a:tcPr marL="37549" marR="37549" marT="0" marB="0" anchor="b"/>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14</a:t>
                      </a:r>
                    </a:p>
                  </a:txBody>
                  <a:tcPr marL="37549" marR="37549" marT="0" marB="0" anchor="b"/>
                </a:tc>
                <a:extLst>
                  <a:ext uri="{0D108BD9-81ED-4DB2-BD59-A6C34878D82A}">
                    <a16:rowId xmlns:a16="http://schemas.microsoft.com/office/drawing/2014/main" val="149741709"/>
                  </a:ext>
                </a:extLst>
              </a:tr>
              <a:tr h="155414">
                <a:tc rowSpan="4">
                  <a:txBody>
                    <a:bodyPr/>
                    <a:lstStyle/>
                    <a:p>
                      <a:pPr algn="ctr">
                        <a:lnSpc>
                          <a:spcPct val="107000"/>
                        </a:lnSpc>
                        <a:spcAft>
                          <a:spcPts val="0"/>
                        </a:spcAft>
                      </a:pPr>
                      <a:r>
                        <a:rPr lang="en-NZ" sz="1100" dirty="0">
                          <a:effectLst/>
                        </a:rPr>
                        <a:t>Household Composition</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ctr">
                    <a:solidFill>
                      <a:srgbClr val="E2EFDA"/>
                    </a:solidFill>
                  </a:tcPr>
                </a:tc>
                <a:tc>
                  <a:txBody>
                    <a:bodyPr/>
                    <a:lstStyle/>
                    <a:p>
                      <a:pPr>
                        <a:lnSpc>
                          <a:spcPct val="107000"/>
                        </a:lnSpc>
                        <a:spcAft>
                          <a:spcPts val="0"/>
                        </a:spcAft>
                      </a:pPr>
                      <a:r>
                        <a:rPr lang="en-NZ" sz="1100" dirty="0">
                          <a:effectLst/>
                        </a:rPr>
                        <a:t>Single</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14</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15</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18</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10</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13</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20</a:t>
                      </a:r>
                    </a:p>
                  </a:txBody>
                  <a:tcPr marL="37549" marR="37549" marT="0" marB="0" anchor="b">
                    <a:solidFill>
                      <a:srgbClr val="E2EFDA"/>
                    </a:solidFill>
                  </a:tcPr>
                </a:tc>
                <a:extLst>
                  <a:ext uri="{0D108BD9-81ED-4DB2-BD59-A6C34878D82A}">
                    <a16:rowId xmlns:a16="http://schemas.microsoft.com/office/drawing/2014/main" val="132446583"/>
                  </a:ext>
                </a:extLst>
              </a:tr>
              <a:tr h="155414">
                <a:tc vMerge="1">
                  <a:txBody>
                    <a:bodyPr/>
                    <a:lstStyle/>
                    <a:p>
                      <a:pPr>
                        <a:lnSpc>
                          <a:spcPct val="107000"/>
                        </a:lnSpc>
                        <a:spcAft>
                          <a:spcPts val="0"/>
                        </a:spcAft>
                      </a:pP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tc>
                <a:tc>
                  <a:txBody>
                    <a:bodyPr/>
                    <a:lstStyle/>
                    <a:p>
                      <a:pPr>
                        <a:lnSpc>
                          <a:spcPct val="107000"/>
                        </a:lnSpc>
                        <a:spcAft>
                          <a:spcPts val="0"/>
                        </a:spcAft>
                      </a:pPr>
                      <a:r>
                        <a:rPr lang="en-NZ" sz="1100" dirty="0">
                          <a:effectLst/>
                        </a:rPr>
                        <a:t>Adults, no kids</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53</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59</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55</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56</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48</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50</a:t>
                      </a:r>
                    </a:p>
                  </a:txBody>
                  <a:tcPr marL="37549" marR="37549" marT="0" marB="0" anchor="b">
                    <a:solidFill>
                      <a:srgbClr val="E2EFDA"/>
                    </a:solidFill>
                  </a:tcPr>
                </a:tc>
                <a:extLst>
                  <a:ext uri="{0D108BD9-81ED-4DB2-BD59-A6C34878D82A}">
                    <a16:rowId xmlns:a16="http://schemas.microsoft.com/office/drawing/2014/main" val="2330584297"/>
                  </a:ext>
                </a:extLst>
              </a:tr>
              <a:tr h="155414">
                <a:tc vMerge="1">
                  <a:txBody>
                    <a:bodyPr/>
                    <a:lstStyle/>
                    <a:p>
                      <a:pPr>
                        <a:lnSpc>
                          <a:spcPct val="107000"/>
                        </a:lnSpc>
                        <a:spcAft>
                          <a:spcPts val="0"/>
                        </a:spcAft>
                      </a:pP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tc>
                <a:tc>
                  <a:txBody>
                    <a:bodyPr/>
                    <a:lstStyle/>
                    <a:p>
                      <a:pPr>
                        <a:lnSpc>
                          <a:spcPct val="107000"/>
                        </a:lnSpc>
                        <a:spcAft>
                          <a:spcPts val="0"/>
                        </a:spcAft>
                      </a:pPr>
                      <a:r>
                        <a:rPr lang="en-NZ" sz="1100" dirty="0">
                          <a:effectLst/>
                        </a:rPr>
                        <a:t>Family with pre-school kids</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15</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11</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9</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20</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15</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13</a:t>
                      </a:r>
                    </a:p>
                  </a:txBody>
                  <a:tcPr marL="37549" marR="37549" marT="0" marB="0" anchor="b">
                    <a:solidFill>
                      <a:srgbClr val="E2EFDA"/>
                    </a:solidFill>
                  </a:tcPr>
                </a:tc>
                <a:extLst>
                  <a:ext uri="{0D108BD9-81ED-4DB2-BD59-A6C34878D82A}">
                    <a16:rowId xmlns:a16="http://schemas.microsoft.com/office/drawing/2014/main" val="1733156516"/>
                  </a:ext>
                </a:extLst>
              </a:tr>
              <a:tr h="155414">
                <a:tc vMerge="1">
                  <a:txBody>
                    <a:bodyPr/>
                    <a:lstStyle/>
                    <a:p>
                      <a:pPr>
                        <a:lnSpc>
                          <a:spcPct val="107000"/>
                        </a:lnSpc>
                        <a:spcAft>
                          <a:spcPts val="0"/>
                        </a:spcAft>
                      </a:pP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tc>
                <a:tc>
                  <a:txBody>
                    <a:bodyPr/>
                    <a:lstStyle/>
                    <a:p>
                      <a:pPr>
                        <a:lnSpc>
                          <a:spcPct val="107000"/>
                        </a:lnSpc>
                        <a:spcAft>
                          <a:spcPts val="0"/>
                        </a:spcAft>
                      </a:pPr>
                      <a:r>
                        <a:rPr lang="en-NZ" sz="1100" dirty="0">
                          <a:effectLst/>
                        </a:rPr>
                        <a:t>Family with school-aged children</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26</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18</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22</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23</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34</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22</a:t>
                      </a:r>
                    </a:p>
                  </a:txBody>
                  <a:tcPr marL="37549" marR="37549" marT="0" marB="0" anchor="b">
                    <a:solidFill>
                      <a:srgbClr val="E2EFDA"/>
                    </a:solidFill>
                  </a:tcPr>
                </a:tc>
                <a:extLst>
                  <a:ext uri="{0D108BD9-81ED-4DB2-BD59-A6C34878D82A}">
                    <a16:rowId xmlns:a16="http://schemas.microsoft.com/office/drawing/2014/main" val="3935256619"/>
                  </a:ext>
                </a:extLst>
              </a:tr>
              <a:tr h="155414">
                <a:tc rowSpan="3">
                  <a:txBody>
                    <a:bodyPr/>
                    <a:lstStyle/>
                    <a:p>
                      <a:pPr algn="ctr">
                        <a:lnSpc>
                          <a:spcPct val="107000"/>
                        </a:lnSpc>
                        <a:spcAft>
                          <a:spcPts val="0"/>
                        </a:spcAft>
                      </a:pPr>
                      <a:r>
                        <a:rPr lang="en-NZ" sz="1100" dirty="0">
                          <a:effectLst/>
                        </a:rPr>
                        <a:t>Household Income</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ctr">
                    <a:lnB>
                      <a:noFill/>
                    </a:lnB>
                    <a:solidFill>
                      <a:schemeClr val="bg1"/>
                    </a:solidFill>
                  </a:tcPr>
                </a:tc>
                <a:tc>
                  <a:txBody>
                    <a:bodyPr/>
                    <a:lstStyle/>
                    <a:p>
                      <a:pPr>
                        <a:lnSpc>
                          <a:spcPct val="107000"/>
                        </a:lnSpc>
                        <a:spcAft>
                          <a:spcPts val="0"/>
                        </a:spcAft>
                      </a:pPr>
                      <a:r>
                        <a:rPr lang="en-NZ" sz="1100" dirty="0">
                          <a:effectLst/>
                        </a:rPr>
                        <a:t>Under $50k</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16</a:t>
                      </a:r>
                    </a:p>
                  </a:txBody>
                  <a:tcPr marL="37549" marR="37549" marT="0" marB="0" anchor="b">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3</a:t>
                      </a:r>
                    </a:p>
                  </a:txBody>
                  <a:tcPr marL="37549" marR="37549" marT="0" marB="0" anchor="b">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13</a:t>
                      </a:r>
                    </a:p>
                  </a:txBody>
                  <a:tcPr marL="37549" marR="37549" marT="0" marB="0" anchor="b">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22</a:t>
                      </a:r>
                    </a:p>
                  </a:txBody>
                  <a:tcPr marL="37549" marR="37549" marT="0" marB="0" anchor="b">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13</a:t>
                      </a:r>
                    </a:p>
                  </a:txBody>
                  <a:tcPr marL="37549" marR="37549" marT="0" marB="0" anchor="b">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18</a:t>
                      </a:r>
                    </a:p>
                  </a:txBody>
                  <a:tcPr marL="37549" marR="37549" marT="0" marB="0" anchor="b">
                    <a:solidFill>
                      <a:schemeClr val="bg1"/>
                    </a:solidFill>
                  </a:tcPr>
                </a:tc>
                <a:extLst>
                  <a:ext uri="{0D108BD9-81ED-4DB2-BD59-A6C34878D82A}">
                    <a16:rowId xmlns:a16="http://schemas.microsoft.com/office/drawing/2014/main" val="3077608641"/>
                  </a:ext>
                </a:extLst>
              </a:tr>
              <a:tr h="155414">
                <a:tc vMerge="1">
                  <a:txBody>
                    <a:bodyPr/>
                    <a:lstStyle/>
                    <a:p>
                      <a:pPr algn="ctr">
                        <a:lnSpc>
                          <a:spcPct val="107000"/>
                        </a:lnSpc>
                        <a:spcAft>
                          <a:spcPts val="0"/>
                        </a:spcAft>
                      </a:pP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ctr"/>
                </a:tc>
                <a:tc>
                  <a:txBody>
                    <a:bodyPr/>
                    <a:lstStyle/>
                    <a:p>
                      <a:pPr>
                        <a:lnSpc>
                          <a:spcPct val="107000"/>
                        </a:lnSpc>
                        <a:spcAft>
                          <a:spcPts val="0"/>
                        </a:spcAft>
                      </a:pPr>
                      <a:r>
                        <a:rPr lang="en-NZ" sz="1100" dirty="0">
                          <a:effectLst/>
                        </a:rPr>
                        <a:t>$50k to $100k</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28</a:t>
                      </a:r>
                    </a:p>
                  </a:txBody>
                  <a:tcPr marL="37549" marR="37549" marT="0" marB="0" anchor="b">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28</a:t>
                      </a:r>
                    </a:p>
                  </a:txBody>
                  <a:tcPr marL="37549" marR="37549" marT="0" marB="0" anchor="b">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32</a:t>
                      </a:r>
                    </a:p>
                  </a:txBody>
                  <a:tcPr marL="37549" marR="37549" marT="0" marB="0" anchor="b">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29</a:t>
                      </a:r>
                    </a:p>
                  </a:txBody>
                  <a:tcPr marL="37549" marR="37549" marT="0" marB="0" anchor="b">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30</a:t>
                      </a:r>
                    </a:p>
                  </a:txBody>
                  <a:tcPr marL="37549" marR="37549" marT="0" marB="0" anchor="b">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20</a:t>
                      </a:r>
                    </a:p>
                  </a:txBody>
                  <a:tcPr marL="37549" marR="37549" marT="0" marB="0" anchor="b">
                    <a:solidFill>
                      <a:schemeClr val="bg1"/>
                    </a:solidFill>
                  </a:tcPr>
                </a:tc>
                <a:extLst>
                  <a:ext uri="{0D108BD9-81ED-4DB2-BD59-A6C34878D82A}">
                    <a16:rowId xmlns:a16="http://schemas.microsoft.com/office/drawing/2014/main" val="3327763818"/>
                  </a:ext>
                </a:extLst>
              </a:tr>
              <a:tr h="155414">
                <a:tc vMerge="1">
                  <a:txBody>
                    <a:bodyPr/>
                    <a:lstStyle/>
                    <a:p>
                      <a:pPr algn="ctr">
                        <a:lnSpc>
                          <a:spcPct val="107000"/>
                        </a:lnSpc>
                        <a:spcAft>
                          <a:spcPts val="0"/>
                        </a:spcAft>
                      </a:pP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ctr"/>
                </a:tc>
                <a:tc>
                  <a:txBody>
                    <a:bodyPr/>
                    <a:lstStyle/>
                    <a:p>
                      <a:pPr>
                        <a:lnSpc>
                          <a:spcPct val="107000"/>
                        </a:lnSpc>
                        <a:spcAft>
                          <a:spcPts val="0"/>
                        </a:spcAft>
                      </a:pPr>
                      <a:r>
                        <a:rPr lang="en-NZ" sz="1100" dirty="0">
                          <a:effectLst/>
                        </a:rPr>
                        <a:t>Over $100k</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lnB>
                      <a:noFill/>
                    </a:lnB>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56</a:t>
                      </a:r>
                    </a:p>
                  </a:txBody>
                  <a:tcPr marL="37549" marR="37549" marT="0" marB="0" anchor="b">
                    <a:lnB>
                      <a:noFill/>
                    </a:lnB>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69</a:t>
                      </a:r>
                    </a:p>
                  </a:txBody>
                  <a:tcPr marL="37549" marR="37549" marT="0" marB="0" anchor="b">
                    <a:lnB>
                      <a:noFill/>
                    </a:lnB>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54</a:t>
                      </a:r>
                    </a:p>
                  </a:txBody>
                  <a:tcPr marL="37549" marR="37549" marT="0" marB="0" anchor="b">
                    <a:lnB>
                      <a:noFill/>
                    </a:lnB>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49</a:t>
                      </a:r>
                    </a:p>
                  </a:txBody>
                  <a:tcPr marL="37549" marR="37549" marT="0" marB="0" anchor="b">
                    <a:lnB>
                      <a:noFill/>
                    </a:lnB>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57</a:t>
                      </a:r>
                    </a:p>
                  </a:txBody>
                  <a:tcPr marL="37549" marR="37549" marT="0" marB="0" anchor="b">
                    <a:lnB>
                      <a:noFill/>
                    </a:lnB>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62</a:t>
                      </a:r>
                    </a:p>
                  </a:txBody>
                  <a:tcPr marL="37549" marR="37549" marT="0" marB="0" anchor="b">
                    <a:lnB>
                      <a:noFill/>
                    </a:lnB>
                    <a:solidFill>
                      <a:schemeClr val="bg1"/>
                    </a:solidFill>
                  </a:tcPr>
                </a:tc>
                <a:extLst>
                  <a:ext uri="{0D108BD9-81ED-4DB2-BD59-A6C34878D82A}">
                    <a16:rowId xmlns:a16="http://schemas.microsoft.com/office/drawing/2014/main" val="2349583829"/>
                  </a:ext>
                </a:extLst>
              </a:tr>
              <a:tr h="155414">
                <a:tc rowSpan="2">
                  <a:txBody>
                    <a:bodyPr/>
                    <a:lstStyle/>
                    <a:p>
                      <a:pPr algn="ctr">
                        <a:lnSpc>
                          <a:spcPct val="107000"/>
                        </a:lnSpc>
                        <a:spcAft>
                          <a:spcPts val="0"/>
                        </a:spcAft>
                      </a:pPr>
                      <a:r>
                        <a:rPr lang="en-NZ" sz="1100" dirty="0">
                          <a:effectLst/>
                        </a:rPr>
                        <a:t>Kerbside Recycling</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ctr">
                    <a:lnL>
                      <a:noFill/>
                    </a:lnL>
                    <a:lnR>
                      <a:noFill/>
                    </a:lnR>
                    <a:lnT>
                      <a:noFill/>
                    </a:lnT>
                    <a:lnB>
                      <a:noFill/>
                    </a:lnB>
                    <a:lnTlToBr w="12700" cmpd="sng">
                      <a:noFill/>
                      <a:prstDash val="solid"/>
                    </a:lnTlToBr>
                    <a:lnBlToTr w="12700" cmpd="sng">
                      <a:noFill/>
                      <a:prstDash val="solid"/>
                    </a:lnBlToTr>
                    <a:solidFill>
                      <a:srgbClr val="E2EFDA"/>
                    </a:solidFill>
                  </a:tcPr>
                </a:tc>
                <a:tc>
                  <a:txBody>
                    <a:bodyPr/>
                    <a:lstStyle/>
                    <a:p>
                      <a:pPr>
                        <a:lnSpc>
                          <a:spcPct val="107000"/>
                        </a:lnSpc>
                        <a:spcAft>
                          <a:spcPts val="0"/>
                        </a:spcAft>
                      </a:pPr>
                      <a:r>
                        <a:rPr lang="en-NZ" sz="1100" dirty="0">
                          <a:effectLst/>
                        </a:rPr>
                        <a:t>Council</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lnL>
                      <a:noFill/>
                    </a:lnL>
                    <a:lnR>
                      <a:noFill/>
                    </a:lnR>
                    <a:lnT>
                      <a:noFill/>
                    </a:lnT>
                    <a:lnB>
                      <a:noFill/>
                    </a:lnB>
                    <a:lnTlToBr w="12700" cmpd="sng">
                      <a:noFill/>
                      <a:prstDash val="solid"/>
                    </a:lnTlToBr>
                    <a:lnBlToTr w="12700" cmpd="sng">
                      <a:noFill/>
                      <a:prstDash val="solid"/>
                    </a:lnBlToTr>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95</a:t>
                      </a:r>
                    </a:p>
                  </a:txBody>
                  <a:tcPr marL="37549" marR="37549" marT="0" marB="0" anchor="b">
                    <a:lnL>
                      <a:noFill/>
                    </a:lnL>
                    <a:lnR>
                      <a:noFill/>
                    </a:lnR>
                    <a:lnT>
                      <a:noFill/>
                    </a:lnT>
                    <a:lnB>
                      <a:noFill/>
                    </a:lnB>
                    <a:lnTlToBr w="12700" cmpd="sng">
                      <a:noFill/>
                      <a:prstDash val="solid"/>
                    </a:lnTlToBr>
                    <a:lnBlToTr w="12700" cmpd="sng">
                      <a:noFill/>
                      <a:prstDash val="solid"/>
                    </a:lnBlToTr>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98</a:t>
                      </a:r>
                    </a:p>
                  </a:txBody>
                  <a:tcPr marL="37549" marR="37549" marT="0" marB="0" anchor="b">
                    <a:lnL>
                      <a:noFill/>
                    </a:lnL>
                    <a:lnR>
                      <a:noFill/>
                    </a:lnR>
                    <a:lnT>
                      <a:noFill/>
                    </a:lnT>
                    <a:lnB>
                      <a:noFill/>
                    </a:lnB>
                    <a:lnTlToBr w="12700" cmpd="sng">
                      <a:noFill/>
                      <a:prstDash val="solid"/>
                    </a:lnTlToBr>
                    <a:lnBlToTr w="12700" cmpd="sng">
                      <a:noFill/>
                      <a:prstDash val="solid"/>
                    </a:lnBlToTr>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97</a:t>
                      </a:r>
                    </a:p>
                  </a:txBody>
                  <a:tcPr marL="37549" marR="37549" marT="0" marB="0" anchor="b">
                    <a:lnL>
                      <a:noFill/>
                    </a:lnL>
                    <a:lnR>
                      <a:noFill/>
                    </a:lnR>
                    <a:lnT>
                      <a:noFill/>
                    </a:lnT>
                    <a:lnB>
                      <a:noFill/>
                    </a:lnB>
                    <a:lnTlToBr w="12700" cmpd="sng">
                      <a:noFill/>
                      <a:prstDash val="solid"/>
                    </a:lnTlToBr>
                    <a:lnBlToTr w="12700" cmpd="sng">
                      <a:noFill/>
                      <a:prstDash val="solid"/>
                    </a:lnBlToTr>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94</a:t>
                      </a:r>
                    </a:p>
                  </a:txBody>
                  <a:tcPr marL="37549" marR="37549" marT="0" marB="0" anchor="b">
                    <a:lnL>
                      <a:noFill/>
                    </a:lnL>
                    <a:lnR>
                      <a:noFill/>
                    </a:lnR>
                    <a:lnT>
                      <a:noFill/>
                    </a:lnT>
                    <a:lnB>
                      <a:noFill/>
                    </a:lnB>
                    <a:lnTlToBr w="12700" cmpd="sng">
                      <a:noFill/>
                      <a:prstDash val="solid"/>
                    </a:lnTlToBr>
                    <a:lnBlToTr w="12700" cmpd="sng">
                      <a:noFill/>
                      <a:prstDash val="solid"/>
                    </a:lnBlToTr>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94</a:t>
                      </a:r>
                    </a:p>
                  </a:txBody>
                  <a:tcPr marL="37549" marR="37549" marT="0" marB="0" anchor="b">
                    <a:lnL>
                      <a:noFill/>
                    </a:lnL>
                    <a:lnR>
                      <a:noFill/>
                    </a:lnR>
                    <a:lnT>
                      <a:noFill/>
                    </a:lnT>
                    <a:lnB>
                      <a:noFill/>
                    </a:lnB>
                    <a:lnTlToBr w="12700" cmpd="sng">
                      <a:noFill/>
                      <a:prstDash val="solid"/>
                    </a:lnTlToBr>
                    <a:lnBlToTr w="12700" cmpd="sng">
                      <a:noFill/>
                      <a:prstDash val="solid"/>
                    </a:lnBlToTr>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93</a:t>
                      </a:r>
                    </a:p>
                  </a:txBody>
                  <a:tcPr marL="37549" marR="37549" marT="0" marB="0" anchor="b">
                    <a:lnL>
                      <a:noFill/>
                    </a:lnL>
                    <a:lnR>
                      <a:noFill/>
                    </a:lnR>
                    <a:lnT>
                      <a:noFill/>
                    </a:lnT>
                    <a:lnB>
                      <a:noFill/>
                    </a:lnB>
                    <a:lnTlToBr w="12700" cmpd="sng">
                      <a:noFill/>
                      <a:prstDash val="solid"/>
                    </a:lnTlToBr>
                    <a:lnBlToTr w="12700" cmpd="sng">
                      <a:noFill/>
                      <a:prstDash val="solid"/>
                    </a:lnBlToTr>
                    <a:solidFill>
                      <a:srgbClr val="E2EFDA"/>
                    </a:solidFill>
                  </a:tcPr>
                </a:tc>
                <a:extLst>
                  <a:ext uri="{0D108BD9-81ED-4DB2-BD59-A6C34878D82A}">
                    <a16:rowId xmlns:a16="http://schemas.microsoft.com/office/drawing/2014/main" val="2924591462"/>
                  </a:ext>
                </a:extLst>
              </a:tr>
              <a:tr h="155414">
                <a:tc vMerge="1">
                  <a:txBody>
                    <a:bodyPr/>
                    <a:lstStyle/>
                    <a:p>
                      <a:pPr algn="ctr">
                        <a:lnSpc>
                          <a:spcPct val="107000"/>
                        </a:lnSpc>
                        <a:spcAft>
                          <a:spcPts val="0"/>
                        </a:spcAft>
                      </a:pP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ctr"/>
                </a:tc>
                <a:tc>
                  <a:txBody>
                    <a:bodyPr/>
                    <a:lstStyle/>
                    <a:p>
                      <a:pPr>
                        <a:lnSpc>
                          <a:spcPct val="107000"/>
                        </a:lnSpc>
                        <a:spcAft>
                          <a:spcPts val="0"/>
                        </a:spcAft>
                      </a:pPr>
                      <a:r>
                        <a:rPr lang="en-NZ" sz="1100" dirty="0">
                          <a:effectLst/>
                        </a:rPr>
                        <a:t>Private</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lnL>
                      <a:noFill/>
                    </a:lnL>
                    <a:lnR>
                      <a:noFill/>
                    </a:lnR>
                    <a:lnT>
                      <a:noFill/>
                    </a:lnT>
                    <a:lnB>
                      <a:noFill/>
                    </a:lnB>
                    <a:lnTlToBr w="12700" cmpd="sng">
                      <a:noFill/>
                      <a:prstDash val="solid"/>
                    </a:lnTlToBr>
                    <a:lnBlToTr w="12700" cmpd="sng">
                      <a:noFill/>
                      <a:prstDash val="solid"/>
                    </a:lnBlToTr>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5</a:t>
                      </a:r>
                    </a:p>
                  </a:txBody>
                  <a:tcPr marL="37549" marR="37549" marT="0" marB="0" anchor="b">
                    <a:lnL>
                      <a:noFill/>
                    </a:lnL>
                    <a:lnR>
                      <a:noFill/>
                    </a:lnR>
                    <a:lnT>
                      <a:noFill/>
                    </a:lnT>
                    <a:lnB>
                      <a:noFill/>
                    </a:lnB>
                    <a:lnTlToBr w="12700" cmpd="sng">
                      <a:noFill/>
                      <a:prstDash val="solid"/>
                    </a:lnTlToBr>
                    <a:lnBlToTr w="12700" cmpd="sng">
                      <a:noFill/>
                      <a:prstDash val="solid"/>
                    </a:lnBlToTr>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2</a:t>
                      </a:r>
                    </a:p>
                  </a:txBody>
                  <a:tcPr marL="37549" marR="37549" marT="0" marB="0" anchor="b">
                    <a:lnL>
                      <a:noFill/>
                    </a:lnL>
                    <a:lnR>
                      <a:noFill/>
                    </a:lnR>
                    <a:lnT>
                      <a:noFill/>
                    </a:lnT>
                    <a:lnB>
                      <a:noFill/>
                    </a:lnB>
                    <a:lnTlToBr w="12700" cmpd="sng">
                      <a:noFill/>
                      <a:prstDash val="solid"/>
                    </a:lnTlToBr>
                    <a:lnBlToTr w="12700" cmpd="sng">
                      <a:noFill/>
                      <a:prstDash val="solid"/>
                    </a:lnBlToTr>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3</a:t>
                      </a:r>
                    </a:p>
                  </a:txBody>
                  <a:tcPr marL="37549" marR="37549" marT="0" marB="0" anchor="b">
                    <a:lnL>
                      <a:noFill/>
                    </a:lnL>
                    <a:lnR>
                      <a:noFill/>
                    </a:lnR>
                    <a:lnT>
                      <a:noFill/>
                    </a:lnT>
                    <a:lnB>
                      <a:noFill/>
                    </a:lnB>
                    <a:lnTlToBr w="12700" cmpd="sng">
                      <a:noFill/>
                      <a:prstDash val="solid"/>
                    </a:lnTlToBr>
                    <a:lnBlToTr w="12700" cmpd="sng">
                      <a:noFill/>
                      <a:prstDash val="solid"/>
                    </a:lnBlToTr>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6</a:t>
                      </a:r>
                    </a:p>
                  </a:txBody>
                  <a:tcPr marL="37549" marR="37549" marT="0" marB="0" anchor="b">
                    <a:lnL>
                      <a:noFill/>
                    </a:lnL>
                    <a:lnR>
                      <a:noFill/>
                    </a:lnR>
                    <a:lnT>
                      <a:noFill/>
                    </a:lnT>
                    <a:lnB>
                      <a:noFill/>
                    </a:lnB>
                    <a:lnTlToBr w="12700" cmpd="sng">
                      <a:noFill/>
                      <a:prstDash val="solid"/>
                    </a:lnTlToBr>
                    <a:lnBlToTr w="12700" cmpd="sng">
                      <a:noFill/>
                      <a:prstDash val="solid"/>
                    </a:lnBlToTr>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6</a:t>
                      </a:r>
                    </a:p>
                  </a:txBody>
                  <a:tcPr marL="37549" marR="37549" marT="0" marB="0" anchor="b">
                    <a:lnL>
                      <a:noFill/>
                    </a:lnL>
                    <a:lnR>
                      <a:noFill/>
                    </a:lnR>
                    <a:lnT>
                      <a:noFill/>
                    </a:lnT>
                    <a:lnB>
                      <a:noFill/>
                    </a:lnB>
                    <a:lnTlToBr w="12700" cmpd="sng">
                      <a:noFill/>
                      <a:prstDash val="solid"/>
                    </a:lnTlToBr>
                    <a:lnBlToTr w="12700" cmpd="sng">
                      <a:noFill/>
                      <a:prstDash val="solid"/>
                    </a:lnBlToTr>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7</a:t>
                      </a:r>
                    </a:p>
                  </a:txBody>
                  <a:tcPr marL="37549" marR="37549" marT="0" marB="0" anchor="b">
                    <a:lnL>
                      <a:noFill/>
                    </a:lnL>
                    <a:lnR>
                      <a:noFill/>
                    </a:lnR>
                    <a:lnT>
                      <a:noFill/>
                    </a:lnT>
                    <a:lnB>
                      <a:noFill/>
                    </a:lnB>
                    <a:lnTlToBr w="12700" cmpd="sng">
                      <a:noFill/>
                      <a:prstDash val="solid"/>
                    </a:lnTlToBr>
                    <a:lnBlToTr w="12700" cmpd="sng">
                      <a:noFill/>
                      <a:prstDash val="solid"/>
                    </a:lnBlToTr>
                    <a:solidFill>
                      <a:srgbClr val="E2EFDA"/>
                    </a:solidFill>
                  </a:tcPr>
                </a:tc>
                <a:extLst>
                  <a:ext uri="{0D108BD9-81ED-4DB2-BD59-A6C34878D82A}">
                    <a16:rowId xmlns:a16="http://schemas.microsoft.com/office/drawing/2014/main" val="3815367804"/>
                  </a:ext>
                </a:extLst>
              </a:tr>
              <a:tr h="155414">
                <a:tc rowSpan="2">
                  <a:txBody>
                    <a:bodyPr/>
                    <a:lstStyle/>
                    <a:p>
                      <a:pPr algn="ctr">
                        <a:lnSpc>
                          <a:spcPct val="107000"/>
                        </a:lnSpc>
                        <a:spcAft>
                          <a:spcPts val="0"/>
                        </a:spcAft>
                      </a:pPr>
                      <a:r>
                        <a:rPr lang="en-NZ" sz="1100" dirty="0">
                          <a:effectLst/>
                        </a:rPr>
                        <a:t>Recycling Situation</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ctr">
                    <a:lnT>
                      <a:noFill/>
                    </a:lnT>
                    <a:solidFill>
                      <a:schemeClr val="bg1"/>
                    </a:solidFill>
                  </a:tcPr>
                </a:tc>
                <a:tc>
                  <a:txBody>
                    <a:bodyPr/>
                    <a:lstStyle/>
                    <a:p>
                      <a:pPr>
                        <a:lnSpc>
                          <a:spcPct val="107000"/>
                        </a:lnSpc>
                        <a:spcAft>
                          <a:spcPts val="0"/>
                        </a:spcAft>
                      </a:pPr>
                      <a:r>
                        <a:rPr lang="en-NZ" sz="1100" dirty="0">
                          <a:effectLst/>
                        </a:rPr>
                        <a:t>Communal Bins</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lnT>
                      <a:noFill/>
                    </a:lnT>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8</a:t>
                      </a:r>
                    </a:p>
                  </a:txBody>
                  <a:tcPr marL="37549" marR="37549" marT="0" marB="0" anchor="b">
                    <a:lnT>
                      <a:noFill/>
                    </a:lnT>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2</a:t>
                      </a:r>
                    </a:p>
                  </a:txBody>
                  <a:tcPr marL="37549" marR="37549" marT="0" marB="0" anchor="b">
                    <a:lnT>
                      <a:noFill/>
                    </a:lnT>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3</a:t>
                      </a:r>
                    </a:p>
                  </a:txBody>
                  <a:tcPr marL="37549" marR="37549" marT="0" marB="0" anchor="b">
                    <a:lnT>
                      <a:noFill/>
                    </a:lnT>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3</a:t>
                      </a:r>
                    </a:p>
                  </a:txBody>
                  <a:tcPr marL="37549" marR="37549" marT="0" marB="0" anchor="b">
                    <a:lnT>
                      <a:noFill/>
                    </a:lnT>
                    <a:solidFill>
                      <a:schemeClr val="bg1"/>
                    </a:solidFill>
                  </a:tcPr>
                </a:tc>
                <a:tc>
                  <a:txBody>
                    <a:bodyPr/>
                    <a:lstStyle/>
                    <a:p>
                      <a:pPr marL="0" algn="ctr" defTabSz="914400" rtl="0" eaLnBrk="1" latinLnBrk="0" hangingPunct="1">
                        <a:lnSpc>
                          <a:spcPct val="107000"/>
                        </a:lnSpc>
                        <a:spcAft>
                          <a:spcPts val="0"/>
                        </a:spcAft>
                      </a:pPr>
                      <a:r>
                        <a:rPr lang="en-NZ" sz="1100" b="1" kern="1200" dirty="0">
                          <a:solidFill>
                            <a:srgbClr val="008000"/>
                          </a:solidFill>
                          <a:effectLst/>
                          <a:latin typeface="+mn-lt"/>
                          <a:ea typeface="Calibri" panose="020F0502020204030204" pitchFamily="34" charset="0"/>
                          <a:cs typeface="Times New Roman" panose="02020603050405020304" pitchFamily="18" charset="0"/>
                        </a:rPr>
                        <a:t>14</a:t>
                      </a:r>
                    </a:p>
                  </a:txBody>
                  <a:tcPr marL="37549" marR="37549" marT="0" marB="0" anchor="b">
                    <a:lnT>
                      <a:noFill/>
                    </a:lnT>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15</a:t>
                      </a:r>
                    </a:p>
                  </a:txBody>
                  <a:tcPr marL="37549" marR="37549" marT="0" marB="0" anchor="b">
                    <a:lnT>
                      <a:noFill/>
                    </a:lnT>
                    <a:solidFill>
                      <a:schemeClr val="bg1"/>
                    </a:solidFill>
                  </a:tcPr>
                </a:tc>
                <a:extLst>
                  <a:ext uri="{0D108BD9-81ED-4DB2-BD59-A6C34878D82A}">
                    <a16:rowId xmlns:a16="http://schemas.microsoft.com/office/drawing/2014/main" val="1404276236"/>
                  </a:ext>
                </a:extLst>
              </a:tr>
              <a:tr h="155414">
                <a:tc vMerge="1">
                  <a:txBody>
                    <a:bodyPr/>
                    <a:lstStyle/>
                    <a:p>
                      <a:pPr>
                        <a:lnSpc>
                          <a:spcPct val="107000"/>
                        </a:lnSpc>
                        <a:spcAft>
                          <a:spcPts val="0"/>
                        </a:spcAft>
                      </a:pP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tc>
                <a:tc>
                  <a:txBody>
                    <a:bodyPr/>
                    <a:lstStyle/>
                    <a:p>
                      <a:pPr>
                        <a:lnSpc>
                          <a:spcPct val="107000"/>
                        </a:lnSpc>
                        <a:spcAft>
                          <a:spcPts val="0"/>
                        </a:spcAft>
                      </a:pPr>
                      <a:r>
                        <a:rPr lang="en-NZ" sz="1100" dirty="0">
                          <a:effectLst/>
                        </a:rPr>
                        <a:t>Private Bins</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92</a:t>
                      </a:r>
                    </a:p>
                  </a:txBody>
                  <a:tcPr marL="37549" marR="37549" marT="0" marB="0" anchor="b">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98</a:t>
                      </a:r>
                    </a:p>
                  </a:txBody>
                  <a:tcPr marL="37549" marR="37549" marT="0" marB="0" anchor="b">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97</a:t>
                      </a:r>
                    </a:p>
                  </a:txBody>
                  <a:tcPr marL="37549" marR="37549" marT="0" marB="0" anchor="b">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97</a:t>
                      </a:r>
                    </a:p>
                  </a:txBody>
                  <a:tcPr marL="37549" marR="37549" marT="0" marB="0" anchor="b">
                    <a:solidFill>
                      <a:schemeClr val="bg1"/>
                    </a:solidFill>
                  </a:tcPr>
                </a:tc>
                <a:tc>
                  <a:txBody>
                    <a:bodyPr/>
                    <a:lstStyle/>
                    <a:p>
                      <a:pPr marL="0" algn="ctr" defTabSz="914400" rtl="0" eaLnBrk="1" latinLnBrk="0" hangingPunct="1">
                        <a:lnSpc>
                          <a:spcPct val="107000"/>
                        </a:lnSpc>
                        <a:spcAft>
                          <a:spcPts val="0"/>
                        </a:spcAft>
                      </a:pPr>
                      <a:r>
                        <a:rPr lang="en-NZ" sz="1100" b="1" kern="1200" dirty="0">
                          <a:solidFill>
                            <a:srgbClr val="FF0000"/>
                          </a:solidFill>
                          <a:effectLst/>
                          <a:latin typeface="+mn-lt"/>
                          <a:ea typeface="Calibri" panose="020F0502020204030204" pitchFamily="34" charset="0"/>
                          <a:cs typeface="Times New Roman" panose="02020603050405020304" pitchFamily="18" charset="0"/>
                        </a:rPr>
                        <a:t>86</a:t>
                      </a:r>
                    </a:p>
                  </a:txBody>
                  <a:tcPr marL="37549" marR="37549" marT="0" marB="0" anchor="b">
                    <a:solidFill>
                      <a:schemeClr val="bg1"/>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85</a:t>
                      </a:r>
                    </a:p>
                  </a:txBody>
                  <a:tcPr marL="37549" marR="37549" marT="0" marB="0" anchor="b">
                    <a:solidFill>
                      <a:schemeClr val="bg1"/>
                    </a:solidFill>
                  </a:tcPr>
                </a:tc>
                <a:extLst>
                  <a:ext uri="{0D108BD9-81ED-4DB2-BD59-A6C34878D82A}">
                    <a16:rowId xmlns:a16="http://schemas.microsoft.com/office/drawing/2014/main" val="819410012"/>
                  </a:ext>
                </a:extLst>
              </a:tr>
              <a:tr h="50903">
                <a:tc rowSpan="2">
                  <a:txBody>
                    <a:bodyPr/>
                    <a:lstStyle/>
                    <a:p>
                      <a:pPr algn="ctr">
                        <a:lnSpc>
                          <a:spcPct val="107000"/>
                        </a:lnSpc>
                        <a:spcAft>
                          <a:spcPts val="0"/>
                        </a:spcAft>
                      </a:pPr>
                      <a:r>
                        <a:rPr lang="en-NZ" sz="1100" dirty="0">
                          <a:effectLst/>
                        </a:rPr>
                        <a:t>Behaviour when unsure</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ctr">
                    <a:solidFill>
                      <a:srgbClr val="E2EFDA"/>
                    </a:solidFill>
                  </a:tcPr>
                </a:tc>
                <a:tc>
                  <a:txBody>
                    <a:bodyPr/>
                    <a:lstStyle/>
                    <a:p>
                      <a:pPr>
                        <a:lnSpc>
                          <a:spcPct val="107000"/>
                        </a:lnSpc>
                        <a:spcAft>
                          <a:spcPts val="0"/>
                        </a:spcAft>
                      </a:pPr>
                      <a:r>
                        <a:rPr lang="en-NZ" sz="1100" dirty="0">
                          <a:effectLst/>
                        </a:rPr>
                        <a:t>Recycle</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18</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24</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21</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16</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18</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18</a:t>
                      </a:r>
                    </a:p>
                  </a:txBody>
                  <a:tcPr marL="37549" marR="37549" marT="0" marB="0" anchor="b">
                    <a:solidFill>
                      <a:srgbClr val="E2EFDA"/>
                    </a:solidFill>
                  </a:tcPr>
                </a:tc>
                <a:extLst>
                  <a:ext uri="{0D108BD9-81ED-4DB2-BD59-A6C34878D82A}">
                    <a16:rowId xmlns:a16="http://schemas.microsoft.com/office/drawing/2014/main" val="2838476316"/>
                  </a:ext>
                </a:extLst>
              </a:tr>
              <a:tr h="155414">
                <a:tc vMerge="1">
                  <a:txBody>
                    <a:bodyPr/>
                    <a:lstStyle/>
                    <a:p>
                      <a:pPr algn="ctr">
                        <a:lnSpc>
                          <a:spcPct val="107000"/>
                        </a:lnSpc>
                        <a:spcAft>
                          <a:spcPts val="0"/>
                        </a:spcAft>
                      </a:pP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ctr"/>
                </a:tc>
                <a:tc>
                  <a:txBody>
                    <a:bodyPr/>
                    <a:lstStyle/>
                    <a:p>
                      <a:pPr>
                        <a:lnSpc>
                          <a:spcPct val="107000"/>
                        </a:lnSpc>
                        <a:spcAft>
                          <a:spcPts val="0"/>
                        </a:spcAft>
                      </a:pPr>
                      <a:r>
                        <a:rPr lang="en-NZ" sz="1100" dirty="0">
                          <a:effectLst/>
                        </a:rPr>
                        <a:t>Rubbish</a:t>
                      </a:r>
                      <a:endParaRPr lang="en-NZ"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82</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76</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79</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84</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82</a:t>
                      </a:r>
                    </a:p>
                  </a:txBody>
                  <a:tcPr marL="37549" marR="37549" marT="0" marB="0" anchor="b">
                    <a:solidFill>
                      <a:srgbClr val="E2EFDA"/>
                    </a:solidFill>
                  </a:tcPr>
                </a:tc>
                <a:tc>
                  <a:txBody>
                    <a:bodyPr/>
                    <a:lstStyle/>
                    <a:p>
                      <a:pPr marL="0" algn="ctr" defTabSz="914400" rtl="0" eaLnBrk="1" latinLnBrk="0" hangingPunct="1">
                        <a:lnSpc>
                          <a:spcPct val="107000"/>
                        </a:lnSpc>
                        <a:spcAft>
                          <a:spcPts val="0"/>
                        </a:spcAft>
                      </a:pPr>
                      <a:r>
                        <a:rPr lang="en-NZ" sz="1100" b="0" kern="1200" dirty="0">
                          <a:solidFill>
                            <a:schemeClr val="tx1"/>
                          </a:solidFill>
                          <a:effectLst/>
                          <a:latin typeface="+mn-lt"/>
                          <a:ea typeface="Calibri" panose="020F0502020204030204" pitchFamily="34" charset="0"/>
                          <a:cs typeface="Times New Roman" panose="02020603050405020304" pitchFamily="18" charset="0"/>
                        </a:rPr>
                        <a:t>82</a:t>
                      </a:r>
                    </a:p>
                  </a:txBody>
                  <a:tcPr marL="37549" marR="37549" marT="0" marB="0" anchor="b">
                    <a:solidFill>
                      <a:srgbClr val="E2EFDA"/>
                    </a:solidFill>
                  </a:tcPr>
                </a:tc>
                <a:extLst>
                  <a:ext uri="{0D108BD9-81ED-4DB2-BD59-A6C34878D82A}">
                    <a16:rowId xmlns:a16="http://schemas.microsoft.com/office/drawing/2014/main" val="3619010379"/>
                  </a:ext>
                </a:extLst>
              </a:tr>
            </a:tbl>
          </a:graphicData>
        </a:graphic>
      </p:graphicFrame>
      <p:sp>
        <p:nvSpPr>
          <p:cNvPr id="3" name="TextBox 2">
            <a:extLst>
              <a:ext uri="{FF2B5EF4-FFF2-40B4-BE49-F238E27FC236}">
                <a16:creationId xmlns:a16="http://schemas.microsoft.com/office/drawing/2014/main" id="{8F5BB043-8082-480B-8CDA-1315D1495C3C}"/>
              </a:ext>
            </a:extLst>
          </p:cNvPr>
          <p:cNvSpPr txBox="1"/>
          <p:nvPr/>
        </p:nvSpPr>
        <p:spPr>
          <a:xfrm>
            <a:off x="6904139" y="6396335"/>
            <a:ext cx="5981351" cy="461665"/>
          </a:xfrm>
          <a:prstGeom prst="rect">
            <a:avLst/>
          </a:prstGeom>
          <a:noFill/>
        </p:spPr>
        <p:txBody>
          <a:bodyPr wrap="square" rtlCol="0">
            <a:spAutoFit/>
          </a:bodyPr>
          <a:lstStyle/>
          <a:p>
            <a:r>
              <a:rPr lang="en-NZ" sz="1200" b="1" dirty="0">
                <a:solidFill>
                  <a:srgbClr val="008000"/>
                </a:solidFill>
              </a:rPr>
              <a:t>XX</a:t>
            </a:r>
            <a:r>
              <a:rPr lang="en-NZ" sz="1200" b="1" dirty="0"/>
              <a:t> </a:t>
            </a:r>
            <a:r>
              <a:rPr lang="en-NZ" sz="1200" dirty="0"/>
              <a:t>= significantly higher than Wellington City %</a:t>
            </a:r>
          </a:p>
          <a:p>
            <a:r>
              <a:rPr lang="en-NZ" sz="1200" b="1" dirty="0">
                <a:solidFill>
                  <a:srgbClr val="FF0000"/>
                </a:solidFill>
              </a:rPr>
              <a:t>XX</a:t>
            </a:r>
            <a:r>
              <a:rPr lang="en-NZ" sz="1200" b="1" dirty="0"/>
              <a:t> </a:t>
            </a:r>
            <a:r>
              <a:rPr lang="en-NZ" sz="1200" dirty="0"/>
              <a:t>= significantly lower than Wellington City %</a:t>
            </a:r>
          </a:p>
        </p:txBody>
      </p:sp>
      <p:sp>
        <p:nvSpPr>
          <p:cNvPr id="5" name="TextBox 4">
            <a:extLst>
              <a:ext uri="{FF2B5EF4-FFF2-40B4-BE49-F238E27FC236}">
                <a16:creationId xmlns:a16="http://schemas.microsoft.com/office/drawing/2014/main" id="{FA16B916-8DF9-4222-B378-ED3A6707303E}"/>
              </a:ext>
            </a:extLst>
          </p:cNvPr>
          <p:cNvSpPr txBox="1"/>
          <p:nvPr/>
        </p:nvSpPr>
        <p:spPr>
          <a:xfrm>
            <a:off x="0" y="6478949"/>
            <a:ext cx="6904139" cy="276999"/>
          </a:xfrm>
          <a:prstGeom prst="rect">
            <a:avLst/>
          </a:prstGeom>
          <a:noFill/>
        </p:spPr>
        <p:txBody>
          <a:bodyPr wrap="square" rtlCol="0">
            <a:spAutoFit/>
          </a:bodyPr>
          <a:lstStyle/>
          <a:p>
            <a:r>
              <a:rPr lang="en-NZ" sz="1200" dirty="0"/>
              <a:t>*Note: this profile is based on weighted data, but the base is shown unweighted </a:t>
            </a:r>
          </a:p>
        </p:txBody>
      </p:sp>
    </p:spTree>
    <p:extLst>
      <p:ext uri="{BB962C8B-B14F-4D97-AF65-F5344CB8AC3E}">
        <p14:creationId xmlns:p14="http://schemas.microsoft.com/office/powerpoint/2010/main" val="32427942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FD993BA-12C6-4459-95AF-E5D8B6D030B3}"/>
              </a:ext>
            </a:extLst>
          </p:cNvPr>
          <p:cNvSpPr>
            <a:spLocks noGrp="1"/>
          </p:cNvSpPr>
          <p:nvPr>
            <p:ph type="subTitle" idx="1"/>
          </p:nvPr>
        </p:nvSpPr>
        <p:spPr/>
        <p:txBody>
          <a:bodyPr/>
          <a:lstStyle/>
          <a:p>
            <a:r>
              <a:rPr lang="en-NZ" dirty="0"/>
              <a:t>Edward Langley</a:t>
            </a:r>
          </a:p>
        </p:txBody>
      </p:sp>
    </p:spTree>
    <p:extLst>
      <p:ext uri="{BB962C8B-B14F-4D97-AF65-F5344CB8AC3E}">
        <p14:creationId xmlns:p14="http://schemas.microsoft.com/office/powerpoint/2010/main" val="22594525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3457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B914D-DF7A-4387-8889-BEC443EC63B0}"/>
              </a:ext>
            </a:extLst>
          </p:cNvPr>
          <p:cNvSpPr>
            <a:spLocks noGrp="1"/>
          </p:cNvSpPr>
          <p:nvPr>
            <p:ph type="title"/>
          </p:nvPr>
        </p:nvSpPr>
        <p:spPr/>
        <p:txBody>
          <a:bodyPr/>
          <a:lstStyle/>
          <a:p>
            <a:r>
              <a:rPr lang="en-NZ" dirty="0"/>
              <a:t>Background and Method</a:t>
            </a:r>
          </a:p>
        </p:txBody>
      </p:sp>
    </p:spTree>
    <p:extLst>
      <p:ext uri="{BB962C8B-B14F-4D97-AF65-F5344CB8AC3E}">
        <p14:creationId xmlns:p14="http://schemas.microsoft.com/office/powerpoint/2010/main" val="3659096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54448EE-B094-4962-B57E-949D5439640D}"/>
              </a:ext>
            </a:extLst>
          </p:cNvPr>
          <p:cNvSpPr/>
          <p:nvPr/>
        </p:nvSpPr>
        <p:spPr>
          <a:xfrm>
            <a:off x="82209" y="1364941"/>
            <a:ext cx="3581400" cy="4959056"/>
          </a:xfrm>
          <a:prstGeom prst="rect">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itle 1">
            <a:extLst>
              <a:ext uri="{FF2B5EF4-FFF2-40B4-BE49-F238E27FC236}">
                <a16:creationId xmlns:a16="http://schemas.microsoft.com/office/drawing/2014/main" id="{B6BF97F5-B92A-4B32-ABCC-A768CB1E5D6F}"/>
              </a:ext>
            </a:extLst>
          </p:cNvPr>
          <p:cNvSpPr>
            <a:spLocks noGrp="1"/>
          </p:cNvSpPr>
          <p:nvPr>
            <p:ph type="title"/>
          </p:nvPr>
        </p:nvSpPr>
        <p:spPr/>
        <p:txBody>
          <a:bodyPr/>
          <a:lstStyle/>
          <a:p>
            <a:r>
              <a:rPr lang="en-NZ" dirty="0"/>
              <a:t>Background and objectives</a:t>
            </a:r>
          </a:p>
        </p:txBody>
      </p:sp>
      <p:sp>
        <p:nvSpPr>
          <p:cNvPr id="7" name="Rectangle 2">
            <a:extLst>
              <a:ext uri="{FF2B5EF4-FFF2-40B4-BE49-F238E27FC236}">
                <a16:creationId xmlns:a16="http://schemas.microsoft.com/office/drawing/2014/main" id="{8ACBB790-6850-4E97-8DBF-7451432E4D24}"/>
              </a:ext>
            </a:extLst>
          </p:cNvPr>
          <p:cNvSpPr>
            <a:spLocks noChangeArrowheads="1"/>
          </p:cNvSpPr>
          <p:nvPr/>
        </p:nvSpPr>
        <p:spPr bwMode="auto">
          <a:xfrm>
            <a:off x="175239" y="2164205"/>
            <a:ext cx="3429614" cy="3872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400"/>
              </a:spcAft>
              <a:buClrTx/>
              <a:buSzTx/>
              <a:buFontTx/>
              <a:buNone/>
              <a:tabLst/>
            </a:pPr>
            <a:r>
              <a:rPr lang="en-NZ" altLang="en-US" sz="1200" b="1" spc="300" dirty="0">
                <a:solidFill>
                  <a:schemeClr val="bg1"/>
                </a:solidFill>
                <a:ea typeface="Calibri" panose="020F0502020204030204" pitchFamily="34" charset="0"/>
                <a:cs typeface="Times New Roman" panose="02020603050405020304" pitchFamily="18" charset="0"/>
              </a:rPr>
              <a:t>RETHINKING RUBBISH AND RECYCLING</a:t>
            </a:r>
            <a:endParaRPr kumimoji="0" lang="en-NZ" altLang="en-US" sz="1200" b="1" i="0" u="none" strike="noStrike" cap="none" spc="300" normalizeH="0" baseline="0" dirty="0">
              <a:ln>
                <a:noFill/>
              </a:ln>
              <a:solidFill>
                <a:schemeClr val="bg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400"/>
              </a:spcAft>
              <a:buClrTx/>
              <a:buSzTx/>
              <a:buFontTx/>
              <a:buNone/>
              <a:tabLst/>
            </a:pPr>
            <a:endParaRPr kumimoji="0" lang="en-NZ" altLang="en-US" sz="1200" b="0" i="0" u="none" strike="noStrike" cap="none" spc="300" normalizeH="0" baseline="0" dirty="0">
              <a:ln>
                <a:noFill/>
              </a:ln>
              <a:solidFill>
                <a:schemeClr val="bg1"/>
              </a:solidFill>
              <a:effectLst/>
            </a:endParaRPr>
          </a:p>
          <a:p>
            <a:pPr lvl="0" eaLnBrk="0" fontAlgn="base" hangingPunct="0">
              <a:spcBef>
                <a:spcPct val="0"/>
              </a:spcBef>
              <a:spcAft>
                <a:spcPct val="0"/>
              </a:spcAft>
            </a:pPr>
            <a:r>
              <a:rPr lang="en-NZ" altLang="en-US" sz="1200" dirty="0">
                <a:solidFill>
                  <a:schemeClr val="bg1"/>
                </a:solidFill>
                <a:ea typeface="Calibri" panose="020F0502020204030204" pitchFamily="34" charset="0"/>
                <a:cs typeface="Times New Roman" panose="02020603050405020304" pitchFamily="18" charset="0"/>
              </a:rPr>
              <a:t>Colmar Brunton was commissioned by WasteMINZ to undertake a piece of research among the New Zealand public to understand perceptions of recycling and how to change behaviours around it.</a:t>
            </a:r>
          </a:p>
          <a:p>
            <a:pPr lvl="0" eaLnBrk="0" fontAlgn="base" hangingPunct="0">
              <a:spcBef>
                <a:spcPct val="0"/>
              </a:spcBef>
              <a:spcAft>
                <a:spcPct val="0"/>
              </a:spcAft>
            </a:pPr>
            <a:endParaRPr lang="en-NZ" altLang="en-US" sz="1200" dirty="0">
              <a:solidFill>
                <a:schemeClr val="bg1"/>
              </a:solidFill>
              <a:ea typeface="Calibri" panose="020F0502020204030204" pitchFamily="34" charset="0"/>
              <a:cs typeface="Times New Roman" panose="02020603050405020304" pitchFamily="18" charset="0"/>
            </a:endParaRPr>
          </a:p>
          <a:p>
            <a:pPr lvl="0" eaLnBrk="0" fontAlgn="base" hangingPunct="0">
              <a:spcBef>
                <a:spcPct val="0"/>
              </a:spcBef>
              <a:spcAft>
                <a:spcPct val="0"/>
              </a:spcAft>
            </a:pPr>
            <a:r>
              <a:rPr lang="en-NZ" altLang="en-US" sz="1200" dirty="0">
                <a:solidFill>
                  <a:schemeClr val="bg1"/>
                </a:solidFill>
                <a:ea typeface="Calibri" panose="020F0502020204030204" pitchFamily="34" charset="0"/>
                <a:cs typeface="Times New Roman" panose="02020603050405020304" pitchFamily="18" charset="0"/>
              </a:rPr>
              <a:t>Given the rising awareness of the impact of waste, it is imperative that the waste sector in New Zealand has an up-to-date understanding of how respondents think, feel and behave around the recycling that they do in their homes. WasteMINZ recently conducted a waste audit, providing data into how and what the public recycles. The missing piece of the puzzle is to understand why the public are doing what they do and how those behaviours can be most effectively influenced to create better household recycling outcomes. </a:t>
            </a:r>
          </a:p>
        </p:txBody>
      </p:sp>
      <p:grpSp>
        <p:nvGrpSpPr>
          <p:cNvPr id="11" name="Group 10">
            <a:extLst>
              <a:ext uri="{FF2B5EF4-FFF2-40B4-BE49-F238E27FC236}">
                <a16:creationId xmlns:a16="http://schemas.microsoft.com/office/drawing/2014/main" id="{994F77A8-42E1-497A-B9EF-CF673122BD3C}"/>
              </a:ext>
            </a:extLst>
          </p:cNvPr>
          <p:cNvGrpSpPr/>
          <p:nvPr/>
        </p:nvGrpSpPr>
        <p:grpSpPr>
          <a:xfrm>
            <a:off x="3759727" y="1362634"/>
            <a:ext cx="8350064" cy="2747079"/>
            <a:chOff x="3759727" y="3576917"/>
            <a:chExt cx="8350064" cy="2747079"/>
          </a:xfrm>
        </p:grpSpPr>
        <p:sp>
          <p:nvSpPr>
            <p:cNvPr id="17" name="Rectangle 16">
              <a:extLst>
                <a:ext uri="{FF2B5EF4-FFF2-40B4-BE49-F238E27FC236}">
                  <a16:creationId xmlns:a16="http://schemas.microsoft.com/office/drawing/2014/main" id="{5DDAFD96-850A-4991-A779-FCD87C761BF9}"/>
                </a:ext>
              </a:extLst>
            </p:cNvPr>
            <p:cNvSpPr/>
            <p:nvPr/>
          </p:nvSpPr>
          <p:spPr>
            <a:xfrm>
              <a:off x="3759727" y="3576917"/>
              <a:ext cx="8350064" cy="2747079"/>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 name="Rectangle 3">
              <a:extLst>
                <a:ext uri="{FF2B5EF4-FFF2-40B4-BE49-F238E27FC236}">
                  <a16:creationId xmlns:a16="http://schemas.microsoft.com/office/drawing/2014/main" id="{D4AC0D8F-F29E-4E9C-9F04-2BF532BBB443}"/>
                </a:ext>
              </a:extLst>
            </p:cNvPr>
            <p:cNvSpPr>
              <a:spLocks noChangeArrowheads="1"/>
            </p:cNvSpPr>
            <p:nvPr/>
          </p:nvSpPr>
          <p:spPr bwMode="auto">
            <a:xfrm>
              <a:off x="4852200" y="3771010"/>
              <a:ext cx="6985591" cy="235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400"/>
                </a:spcAft>
                <a:buClrTx/>
                <a:buSzTx/>
                <a:buFontTx/>
                <a:buNone/>
                <a:tabLst/>
              </a:pPr>
              <a:r>
                <a:rPr lang="en-NZ" altLang="en-US" sz="1200" b="1" spc="300" dirty="0">
                  <a:cs typeface="Times New Roman" panose="02020603050405020304" pitchFamily="18" charset="0"/>
                </a:rPr>
                <a:t>THE NEED FOR THE RESEARCH </a:t>
              </a:r>
            </a:p>
            <a:p>
              <a:pPr lvl="0" eaLnBrk="0" fontAlgn="base" hangingPunct="0">
                <a:spcBef>
                  <a:spcPct val="0"/>
                </a:spcBef>
                <a:spcAft>
                  <a:spcPct val="0"/>
                </a:spcAft>
              </a:pPr>
              <a:r>
                <a:rPr lang="en-NZ" altLang="en-US" sz="1200" dirty="0">
                  <a:ea typeface="Calibri" panose="020F0502020204030204" pitchFamily="34" charset="0"/>
                  <a:cs typeface="Times New Roman" panose="02020603050405020304" pitchFamily="18" charset="0"/>
                </a:rPr>
                <a:t>This research follows work done for the Australian New South Wales Environment Protection Agency. The research found that even people who have the right intentions towards recycling cannot necessarily be relied upon to get it right. </a:t>
              </a:r>
            </a:p>
            <a:p>
              <a:pPr lvl="0" eaLnBrk="0" fontAlgn="base" hangingPunct="0">
                <a:spcBef>
                  <a:spcPct val="0"/>
                </a:spcBef>
                <a:spcAft>
                  <a:spcPct val="0"/>
                </a:spcAft>
              </a:pPr>
              <a:endParaRPr lang="en-NZ" altLang="en-US" sz="1200" dirty="0">
                <a:ea typeface="Calibri" panose="020F0502020204030204" pitchFamily="34" charset="0"/>
                <a:cs typeface="Times New Roman" panose="02020603050405020304" pitchFamily="18" charset="0"/>
              </a:endParaRPr>
            </a:p>
            <a:p>
              <a:pPr lvl="0" eaLnBrk="0" fontAlgn="base" hangingPunct="0">
                <a:spcBef>
                  <a:spcPct val="0"/>
                </a:spcBef>
                <a:spcAft>
                  <a:spcPct val="0"/>
                </a:spcAft>
              </a:pPr>
              <a:r>
                <a:rPr lang="en-NZ" altLang="en-US" sz="1200" dirty="0">
                  <a:ea typeface="Calibri" panose="020F0502020204030204" pitchFamily="34" charset="0"/>
                  <a:cs typeface="Times New Roman" panose="02020603050405020304" pitchFamily="18" charset="0"/>
                </a:rPr>
                <a:t>An area of particular focus is behaviours around contamination - either ‘wish-cycling’ (putting something in the recycling and hoping for the best) and incorrect presentation (putting the right thing in the recycling but in an unsuitable condition).  </a:t>
              </a:r>
            </a:p>
            <a:p>
              <a:pPr lvl="0" eaLnBrk="0" fontAlgn="base" hangingPunct="0">
                <a:spcBef>
                  <a:spcPct val="0"/>
                </a:spcBef>
                <a:spcAft>
                  <a:spcPct val="0"/>
                </a:spcAft>
              </a:pPr>
              <a:endParaRPr lang="en-NZ" altLang="en-US" sz="1200" dirty="0">
                <a:ea typeface="Calibri" panose="020F0502020204030204" pitchFamily="34" charset="0"/>
                <a:cs typeface="Times New Roman" panose="02020603050405020304" pitchFamily="18" charset="0"/>
              </a:endParaRPr>
            </a:p>
            <a:p>
              <a:pPr lvl="0" eaLnBrk="0" fontAlgn="base" hangingPunct="0">
                <a:spcBef>
                  <a:spcPct val="0"/>
                </a:spcBef>
                <a:spcAft>
                  <a:spcPct val="0"/>
                </a:spcAft>
              </a:pPr>
              <a:r>
                <a:rPr lang="en-NZ" altLang="en-US" sz="1200" dirty="0">
                  <a:ea typeface="Calibri" panose="020F0502020204030204" pitchFamily="34" charset="0"/>
                  <a:cs typeface="Times New Roman" panose="02020603050405020304" pitchFamily="18" charset="0"/>
                </a:rPr>
                <a:t>The overall objectives of the research are to explore the public’s knowledge, attitudes, behaviours, and motivations in regards to their recycling, in addition to highlighting opportunities and factors that act as levers or barriers to good recycling behaviours</a:t>
              </a:r>
              <a:r>
                <a:rPr lang="en-NZ" altLang="en-US" sz="1100" dirty="0">
                  <a:ea typeface="Calibri" panose="020F0502020204030204" pitchFamily="34" charset="0"/>
                  <a:cs typeface="Times New Roman" panose="02020603050405020304" pitchFamily="18" charset="0"/>
                </a:rPr>
                <a:t>. </a:t>
              </a:r>
            </a:p>
          </p:txBody>
        </p:sp>
        <p:cxnSp>
          <p:nvCxnSpPr>
            <p:cNvPr id="19" name="Straight Connector 18">
              <a:extLst>
                <a:ext uri="{FF2B5EF4-FFF2-40B4-BE49-F238E27FC236}">
                  <a16:creationId xmlns:a16="http://schemas.microsoft.com/office/drawing/2014/main" id="{3CC9543E-0CA0-4090-A153-A3774447C279}"/>
                </a:ext>
              </a:extLst>
            </p:cNvPr>
            <p:cNvCxnSpPr>
              <a:cxnSpLocks/>
            </p:cNvCxnSpPr>
            <p:nvPr/>
          </p:nvCxnSpPr>
          <p:spPr>
            <a:xfrm>
              <a:off x="4288536" y="3657600"/>
              <a:ext cx="0" cy="2532021"/>
            </a:xfrm>
            <a:prstGeom prst="line">
              <a:avLst/>
            </a:prstGeom>
            <a:ln w="19050">
              <a:solidFill>
                <a:srgbClr val="46505C"/>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72CC596E-9708-43BF-8889-229D1942B974}"/>
                </a:ext>
              </a:extLst>
            </p:cNvPr>
            <p:cNvSpPr/>
            <p:nvPr/>
          </p:nvSpPr>
          <p:spPr>
            <a:xfrm>
              <a:off x="3905752" y="4500282"/>
              <a:ext cx="783387" cy="783387"/>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dirty="0"/>
            </a:p>
          </p:txBody>
        </p:sp>
        <p:grpSp>
          <p:nvGrpSpPr>
            <p:cNvPr id="35" name="Group 34">
              <a:extLst>
                <a:ext uri="{FF2B5EF4-FFF2-40B4-BE49-F238E27FC236}">
                  <a16:creationId xmlns:a16="http://schemas.microsoft.com/office/drawing/2014/main" id="{E96E8624-AD23-49BE-9DFF-01DD2C47F594}"/>
                </a:ext>
              </a:extLst>
            </p:cNvPr>
            <p:cNvGrpSpPr/>
            <p:nvPr/>
          </p:nvGrpSpPr>
          <p:grpSpPr>
            <a:xfrm>
              <a:off x="4081890" y="4712295"/>
              <a:ext cx="427559" cy="425708"/>
              <a:chOff x="5727700" y="3063875"/>
              <a:chExt cx="733425" cy="730250"/>
            </a:xfrm>
            <a:solidFill>
              <a:srgbClr val="46505C"/>
            </a:solidFill>
          </p:grpSpPr>
          <p:sp>
            <p:nvSpPr>
              <p:cNvPr id="36" name="Freeform 9">
                <a:extLst>
                  <a:ext uri="{FF2B5EF4-FFF2-40B4-BE49-F238E27FC236}">
                    <a16:creationId xmlns:a16="http://schemas.microsoft.com/office/drawing/2014/main" id="{066AC618-2F8F-4F60-BB26-F7DBB072F06C}"/>
                  </a:ext>
                </a:extLst>
              </p:cNvPr>
              <p:cNvSpPr>
                <a:spLocks noEditPoints="1"/>
              </p:cNvSpPr>
              <p:nvPr/>
            </p:nvSpPr>
            <p:spPr bwMode="auto">
              <a:xfrm>
                <a:off x="5727700" y="3063875"/>
                <a:ext cx="733425" cy="730250"/>
              </a:xfrm>
              <a:custGeom>
                <a:avLst/>
                <a:gdLst>
                  <a:gd name="T0" fmla="*/ 192 w 241"/>
                  <a:gd name="T1" fmla="*/ 35 h 240"/>
                  <a:gd name="T2" fmla="*/ 191 w 241"/>
                  <a:gd name="T3" fmla="*/ 33 h 240"/>
                  <a:gd name="T4" fmla="*/ 159 w 241"/>
                  <a:gd name="T5" fmla="*/ 1 h 240"/>
                  <a:gd name="T6" fmla="*/ 158 w 241"/>
                  <a:gd name="T7" fmla="*/ 0 h 240"/>
                  <a:gd name="T8" fmla="*/ 156 w 241"/>
                  <a:gd name="T9" fmla="*/ 0 h 240"/>
                  <a:gd name="T10" fmla="*/ 4 w 241"/>
                  <a:gd name="T11" fmla="*/ 0 h 240"/>
                  <a:gd name="T12" fmla="*/ 0 w 241"/>
                  <a:gd name="T13" fmla="*/ 220 h 240"/>
                  <a:gd name="T14" fmla="*/ 112 w 241"/>
                  <a:gd name="T15" fmla="*/ 240 h 240"/>
                  <a:gd name="T16" fmla="*/ 238 w 241"/>
                  <a:gd name="T17" fmla="*/ 231 h 240"/>
                  <a:gd name="T18" fmla="*/ 192 w 241"/>
                  <a:gd name="T19" fmla="*/ 155 h 240"/>
                  <a:gd name="T20" fmla="*/ 200 w 241"/>
                  <a:gd name="T21" fmla="*/ 80 h 240"/>
                  <a:gd name="T22" fmla="*/ 192 w 241"/>
                  <a:gd name="T23" fmla="*/ 72 h 240"/>
                  <a:gd name="T24" fmla="*/ 192 w 241"/>
                  <a:gd name="T25" fmla="*/ 36 h 240"/>
                  <a:gd name="T26" fmla="*/ 160 w 241"/>
                  <a:gd name="T27" fmla="*/ 32 h 240"/>
                  <a:gd name="T28" fmla="*/ 178 w 241"/>
                  <a:gd name="T29" fmla="*/ 32 h 240"/>
                  <a:gd name="T30" fmla="*/ 8 w 241"/>
                  <a:gd name="T31" fmla="*/ 220 h 240"/>
                  <a:gd name="T32" fmla="*/ 152 w 241"/>
                  <a:gd name="T33" fmla="*/ 8 h 240"/>
                  <a:gd name="T34" fmla="*/ 156 w 241"/>
                  <a:gd name="T35" fmla="*/ 40 h 240"/>
                  <a:gd name="T36" fmla="*/ 184 w 241"/>
                  <a:gd name="T37" fmla="*/ 72 h 240"/>
                  <a:gd name="T38" fmla="*/ 136 w 241"/>
                  <a:gd name="T39" fmla="*/ 72 h 240"/>
                  <a:gd name="T40" fmla="*/ 144 w 241"/>
                  <a:gd name="T41" fmla="*/ 80 h 240"/>
                  <a:gd name="T42" fmla="*/ 99 w 241"/>
                  <a:gd name="T43" fmla="*/ 214 h 240"/>
                  <a:gd name="T44" fmla="*/ 98 w 241"/>
                  <a:gd name="T45" fmla="*/ 232 h 240"/>
                  <a:gd name="T46" fmla="*/ 231 w 241"/>
                  <a:gd name="T47" fmla="*/ 228 h 240"/>
                  <a:gd name="T48" fmla="*/ 112 w 241"/>
                  <a:gd name="T49" fmla="*/ 232 h 240"/>
                  <a:gd name="T50" fmla="*/ 106 w 241"/>
                  <a:gd name="T51" fmla="*/ 219 h 240"/>
                  <a:gd name="T52" fmla="*/ 125 w 241"/>
                  <a:gd name="T53" fmla="*/ 199 h 240"/>
                  <a:gd name="T54" fmla="*/ 147 w 241"/>
                  <a:gd name="T55" fmla="*/ 199 h 240"/>
                  <a:gd name="T56" fmla="*/ 157 w 241"/>
                  <a:gd name="T57" fmla="*/ 199 h 240"/>
                  <a:gd name="T58" fmla="*/ 179 w 241"/>
                  <a:gd name="T59" fmla="*/ 199 h 240"/>
                  <a:gd name="T60" fmla="*/ 189 w 241"/>
                  <a:gd name="T61" fmla="*/ 199 h 240"/>
                  <a:gd name="T62" fmla="*/ 211 w 241"/>
                  <a:gd name="T63" fmla="*/ 199 h 240"/>
                  <a:gd name="T64" fmla="*/ 230 w 241"/>
                  <a:gd name="T65" fmla="*/ 219 h 240"/>
                  <a:gd name="T66" fmla="*/ 209 w 241"/>
                  <a:gd name="T67" fmla="*/ 190 h 240"/>
                  <a:gd name="T68" fmla="*/ 200 w 241"/>
                  <a:gd name="T69" fmla="*/ 196 h 240"/>
                  <a:gd name="T70" fmla="*/ 184 w 241"/>
                  <a:gd name="T71" fmla="*/ 188 h 240"/>
                  <a:gd name="T72" fmla="*/ 168 w 241"/>
                  <a:gd name="T73" fmla="*/ 196 h 240"/>
                  <a:gd name="T74" fmla="*/ 152 w 241"/>
                  <a:gd name="T75" fmla="*/ 188 h 240"/>
                  <a:gd name="T76" fmla="*/ 136 w 241"/>
                  <a:gd name="T77" fmla="*/ 196 h 240"/>
                  <a:gd name="T78" fmla="*/ 127 w 241"/>
                  <a:gd name="T79" fmla="*/ 190 h 240"/>
                  <a:gd name="T80" fmla="*/ 152 w 241"/>
                  <a:gd name="T81" fmla="*/ 156 h 240"/>
                  <a:gd name="T82" fmla="*/ 164 w 241"/>
                  <a:gd name="T83" fmla="*/ 144 h 240"/>
                  <a:gd name="T84" fmla="*/ 152 w 241"/>
                  <a:gd name="T85" fmla="*/ 136 h 240"/>
                  <a:gd name="T86" fmla="*/ 164 w 241"/>
                  <a:gd name="T87" fmla="*/ 124 h 240"/>
                  <a:gd name="T88" fmla="*/ 152 w 241"/>
                  <a:gd name="T89" fmla="*/ 116 h 240"/>
                  <a:gd name="T90" fmla="*/ 164 w 241"/>
                  <a:gd name="T91" fmla="*/ 104 h 240"/>
                  <a:gd name="T92" fmla="*/ 152 w 241"/>
                  <a:gd name="T93" fmla="*/ 96 h 240"/>
                  <a:gd name="T94" fmla="*/ 184 w 241"/>
                  <a:gd name="T95" fmla="*/ 80 h 240"/>
                  <a:gd name="T96" fmla="*/ 185 w 241"/>
                  <a:gd name="T97" fmla="*/ 15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1" h="240">
                    <a:moveTo>
                      <a:pt x="192" y="36"/>
                    </a:moveTo>
                    <a:cubicBezTo>
                      <a:pt x="192" y="35"/>
                      <a:pt x="192" y="35"/>
                      <a:pt x="192" y="35"/>
                    </a:cubicBezTo>
                    <a:cubicBezTo>
                      <a:pt x="192" y="35"/>
                      <a:pt x="192" y="34"/>
                      <a:pt x="192" y="34"/>
                    </a:cubicBezTo>
                    <a:cubicBezTo>
                      <a:pt x="191" y="34"/>
                      <a:pt x="191" y="34"/>
                      <a:pt x="191" y="33"/>
                    </a:cubicBezTo>
                    <a:cubicBezTo>
                      <a:pt x="191" y="33"/>
                      <a:pt x="191" y="33"/>
                      <a:pt x="191" y="33"/>
                    </a:cubicBezTo>
                    <a:cubicBezTo>
                      <a:pt x="159" y="1"/>
                      <a:pt x="159" y="1"/>
                      <a:pt x="159" y="1"/>
                    </a:cubicBezTo>
                    <a:cubicBezTo>
                      <a:pt x="159" y="1"/>
                      <a:pt x="159" y="1"/>
                      <a:pt x="159" y="1"/>
                    </a:cubicBezTo>
                    <a:cubicBezTo>
                      <a:pt x="158" y="1"/>
                      <a:pt x="158" y="1"/>
                      <a:pt x="158" y="0"/>
                    </a:cubicBezTo>
                    <a:cubicBezTo>
                      <a:pt x="158" y="0"/>
                      <a:pt x="157" y="0"/>
                      <a:pt x="157" y="0"/>
                    </a:cubicBezTo>
                    <a:cubicBezTo>
                      <a:pt x="157" y="0"/>
                      <a:pt x="157" y="0"/>
                      <a:pt x="156" y="0"/>
                    </a:cubicBezTo>
                    <a:cubicBezTo>
                      <a:pt x="156" y="0"/>
                      <a:pt x="156" y="0"/>
                      <a:pt x="156" y="0"/>
                    </a:cubicBezTo>
                    <a:cubicBezTo>
                      <a:pt x="4" y="0"/>
                      <a:pt x="4" y="0"/>
                      <a:pt x="4" y="0"/>
                    </a:cubicBezTo>
                    <a:cubicBezTo>
                      <a:pt x="2" y="0"/>
                      <a:pt x="0" y="2"/>
                      <a:pt x="0" y="4"/>
                    </a:cubicBezTo>
                    <a:cubicBezTo>
                      <a:pt x="0" y="220"/>
                      <a:pt x="0" y="220"/>
                      <a:pt x="0" y="220"/>
                    </a:cubicBezTo>
                    <a:cubicBezTo>
                      <a:pt x="0" y="231"/>
                      <a:pt x="9" y="240"/>
                      <a:pt x="20" y="240"/>
                    </a:cubicBezTo>
                    <a:cubicBezTo>
                      <a:pt x="112" y="240"/>
                      <a:pt x="112" y="240"/>
                      <a:pt x="112" y="240"/>
                    </a:cubicBezTo>
                    <a:cubicBezTo>
                      <a:pt x="224" y="240"/>
                      <a:pt x="224" y="240"/>
                      <a:pt x="224" y="240"/>
                    </a:cubicBezTo>
                    <a:cubicBezTo>
                      <a:pt x="230" y="240"/>
                      <a:pt x="236" y="237"/>
                      <a:pt x="238" y="231"/>
                    </a:cubicBezTo>
                    <a:cubicBezTo>
                      <a:pt x="241" y="226"/>
                      <a:pt x="240" y="219"/>
                      <a:pt x="237" y="214"/>
                    </a:cubicBezTo>
                    <a:cubicBezTo>
                      <a:pt x="192" y="155"/>
                      <a:pt x="192" y="155"/>
                      <a:pt x="192" y="155"/>
                    </a:cubicBezTo>
                    <a:cubicBezTo>
                      <a:pt x="192" y="80"/>
                      <a:pt x="192" y="80"/>
                      <a:pt x="192" y="80"/>
                    </a:cubicBezTo>
                    <a:cubicBezTo>
                      <a:pt x="200" y="80"/>
                      <a:pt x="200" y="80"/>
                      <a:pt x="200" y="80"/>
                    </a:cubicBezTo>
                    <a:cubicBezTo>
                      <a:pt x="200" y="72"/>
                      <a:pt x="200" y="72"/>
                      <a:pt x="200" y="72"/>
                    </a:cubicBezTo>
                    <a:cubicBezTo>
                      <a:pt x="192" y="72"/>
                      <a:pt x="192" y="72"/>
                      <a:pt x="192" y="72"/>
                    </a:cubicBezTo>
                    <a:cubicBezTo>
                      <a:pt x="192" y="36"/>
                      <a:pt x="192" y="36"/>
                      <a:pt x="192" y="36"/>
                    </a:cubicBezTo>
                    <a:cubicBezTo>
                      <a:pt x="192" y="36"/>
                      <a:pt x="192" y="36"/>
                      <a:pt x="192" y="36"/>
                    </a:cubicBezTo>
                    <a:close/>
                    <a:moveTo>
                      <a:pt x="178" y="32"/>
                    </a:moveTo>
                    <a:cubicBezTo>
                      <a:pt x="160" y="32"/>
                      <a:pt x="160" y="32"/>
                      <a:pt x="160" y="32"/>
                    </a:cubicBezTo>
                    <a:cubicBezTo>
                      <a:pt x="160" y="14"/>
                      <a:pt x="160" y="14"/>
                      <a:pt x="160" y="14"/>
                    </a:cubicBezTo>
                    <a:lnTo>
                      <a:pt x="178" y="32"/>
                    </a:lnTo>
                    <a:close/>
                    <a:moveTo>
                      <a:pt x="20" y="232"/>
                    </a:moveTo>
                    <a:cubicBezTo>
                      <a:pt x="13" y="232"/>
                      <a:pt x="8" y="227"/>
                      <a:pt x="8" y="220"/>
                    </a:cubicBezTo>
                    <a:cubicBezTo>
                      <a:pt x="8" y="8"/>
                      <a:pt x="8" y="8"/>
                      <a:pt x="8" y="8"/>
                    </a:cubicBezTo>
                    <a:cubicBezTo>
                      <a:pt x="152" y="8"/>
                      <a:pt x="152" y="8"/>
                      <a:pt x="152" y="8"/>
                    </a:cubicBezTo>
                    <a:cubicBezTo>
                      <a:pt x="152" y="36"/>
                      <a:pt x="152" y="36"/>
                      <a:pt x="152" y="36"/>
                    </a:cubicBezTo>
                    <a:cubicBezTo>
                      <a:pt x="152" y="38"/>
                      <a:pt x="154" y="40"/>
                      <a:pt x="156" y="40"/>
                    </a:cubicBezTo>
                    <a:cubicBezTo>
                      <a:pt x="184" y="40"/>
                      <a:pt x="184" y="40"/>
                      <a:pt x="184" y="40"/>
                    </a:cubicBezTo>
                    <a:cubicBezTo>
                      <a:pt x="184" y="72"/>
                      <a:pt x="184" y="72"/>
                      <a:pt x="184" y="72"/>
                    </a:cubicBezTo>
                    <a:cubicBezTo>
                      <a:pt x="148" y="72"/>
                      <a:pt x="148" y="72"/>
                      <a:pt x="148" y="72"/>
                    </a:cubicBezTo>
                    <a:cubicBezTo>
                      <a:pt x="136" y="72"/>
                      <a:pt x="136" y="72"/>
                      <a:pt x="136" y="72"/>
                    </a:cubicBezTo>
                    <a:cubicBezTo>
                      <a:pt x="136" y="80"/>
                      <a:pt x="136" y="80"/>
                      <a:pt x="136" y="80"/>
                    </a:cubicBezTo>
                    <a:cubicBezTo>
                      <a:pt x="144" y="80"/>
                      <a:pt x="144" y="80"/>
                      <a:pt x="144" y="80"/>
                    </a:cubicBezTo>
                    <a:cubicBezTo>
                      <a:pt x="144" y="155"/>
                      <a:pt x="144" y="155"/>
                      <a:pt x="144" y="155"/>
                    </a:cubicBezTo>
                    <a:cubicBezTo>
                      <a:pt x="99" y="214"/>
                      <a:pt x="99" y="214"/>
                      <a:pt x="99" y="214"/>
                    </a:cubicBezTo>
                    <a:cubicBezTo>
                      <a:pt x="96" y="219"/>
                      <a:pt x="95" y="226"/>
                      <a:pt x="98" y="231"/>
                    </a:cubicBezTo>
                    <a:cubicBezTo>
                      <a:pt x="98" y="231"/>
                      <a:pt x="98" y="232"/>
                      <a:pt x="98" y="232"/>
                    </a:cubicBezTo>
                    <a:lnTo>
                      <a:pt x="20" y="232"/>
                    </a:lnTo>
                    <a:close/>
                    <a:moveTo>
                      <a:pt x="231" y="228"/>
                    </a:moveTo>
                    <a:cubicBezTo>
                      <a:pt x="230" y="230"/>
                      <a:pt x="227" y="232"/>
                      <a:pt x="224" y="232"/>
                    </a:cubicBezTo>
                    <a:cubicBezTo>
                      <a:pt x="112" y="232"/>
                      <a:pt x="112" y="232"/>
                      <a:pt x="112" y="232"/>
                    </a:cubicBezTo>
                    <a:cubicBezTo>
                      <a:pt x="109" y="232"/>
                      <a:pt x="106" y="230"/>
                      <a:pt x="105" y="228"/>
                    </a:cubicBezTo>
                    <a:cubicBezTo>
                      <a:pt x="103" y="225"/>
                      <a:pt x="104" y="222"/>
                      <a:pt x="106" y="219"/>
                    </a:cubicBezTo>
                    <a:cubicBezTo>
                      <a:pt x="123" y="197"/>
                      <a:pt x="123" y="197"/>
                      <a:pt x="123" y="197"/>
                    </a:cubicBezTo>
                    <a:cubicBezTo>
                      <a:pt x="123" y="197"/>
                      <a:pt x="124" y="198"/>
                      <a:pt x="125" y="199"/>
                    </a:cubicBezTo>
                    <a:cubicBezTo>
                      <a:pt x="127" y="201"/>
                      <a:pt x="130" y="204"/>
                      <a:pt x="136" y="204"/>
                    </a:cubicBezTo>
                    <a:cubicBezTo>
                      <a:pt x="142" y="204"/>
                      <a:pt x="145" y="201"/>
                      <a:pt x="147" y="199"/>
                    </a:cubicBezTo>
                    <a:cubicBezTo>
                      <a:pt x="149" y="197"/>
                      <a:pt x="150" y="196"/>
                      <a:pt x="152" y="196"/>
                    </a:cubicBezTo>
                    <a:cubicBezTo>
                      <a:pt x="154" y="196"/>
                      <a:pt x="155" y="197"/>
                      <a:pt x="157" y="199"/>
                    </a:cubicBezTo>
                    <a:cubicBezTo>
                      <a:pt x="159" y="201"/>
                      <a:pt x="162" y="204"/>
                      <a:pt x="168" y="204"/>
                    </a:cubicBezTo>
                    <a:cubicBezTo>
                      <a:pt x="174" y="204"/>
                      <a:pt x="177" y="201"/>
                      <a:pt x="179" y="199"/>
                    </a:cubicBezTo>
                    <a:cubicBezTo>
                      <a:pt x="181" y="197"/>
                      <a:pt x="182" y="196"/>
                      <a:pt x="184" y="196"/>
                    </a:cubicBezTo>
                    <a:cubicBezTo>
                      <a:pt x="186" y="196"/>
                      <a:pt x="187" y="197"/>
                      <a:pt x="189" y="199"/>
                    </a:cubicBezTo>
                    <a:cubicBezTo>
                      <a:pt x="191" y="201"/>
                      <a:pt x="194" y="204"/>
                      <a:pt x="200" y="204"/>
                    </a:cubicBezTo>
                    <a:cubicBezTo>
                      <a:pt x="206" y="204"/>
                      <a:pt x="209" y="201"/>
                      <a:pt x="211" y="199"/>
                    </a:cubicBezTo>
                    <a:cubicBezTo>
                      <a:pt x="212" y="198"/>
                      <a:pt x="213" y="197"/>
                      <a:pt x="213" y="197"/>
                    </a:cubicBezTo>
                    <a:cubicBezTo>
                      <a:pt x="230" y="219"/>
                      <a:pt x="230" y="219"/>
                      <a:pt x="230" y="219"/>
                    </a:cubicBezTo>
                    <a:cubicBezTo>
                      <a:pt x="232" y="222"/>
                      <a:pt x="233" y="225"/>
                      <a:pt x="231" y="228"/>
                    </a:cubicBezTo>
                    <a:close/>
                    <a:moveTo>
                      <a:pt x="209" y="190"/>
                    </a:moveTo>
                    <a:cubicBezTo>
                      <a:pt x="207" y="191"/>
                      <a:pt x="206" y="192"/>
                      <a:pt x="205" y="193"/>
                    </a:cubicBezTo>
                    <a:cubicBezTo>
                      <a:pt x="203" y="195"/>
                      <a:pt x="202" y="196"/>
                      <a:pt x="200" y="196"/>
                    </a:cubicBezTo>
                    <a:cubicBezTo>
                      <a:pt x="198" y="196"/>
                      <a:pt x="197" y="195"/>
                      <a:pt x="195" y="193"/>
                    </a:cubicBezTo>
                    <a:cubicBezTo>
                      <a:pt x="193" y="191"/>
                      <a:pt x="190" y="188"/>
                      <a:pt x="184" y="188"/>
                    </a:cubicBezTo>
                    <a:cubicBezTo>
                      <a:pt x="178" y="188"/>
                      <a:pt x="175" y="191"/>
                      <a:pt x="173" y="193"/>
                    </a:cubicBezTo>
                    <a:cubicBezTo>
                      <a:pt x="171" y="195"/>
                      <a:pt x="170" y="196"/>
                      <a:pt x="168" y="196"/>
                    </a:cubicBezTo>
                    <a:cubicBezTo>
                      <a:pt x="166" y="196"/>
                      <a:pt x="165" y="195"/>
                      <a:pt x="163" y="193"/>
                    </a:cubicBezTo>
                    <a:cubicBezTo>
                      <a:pt x="161" y="191"/>
                      <a:pt x="158" y="188"/>
                      <a:pt x="152" y="188"/>
                    </a:cubicBezTo>
                    <a:cubicBezTo>
                      <a:pt x="146" y="188"/>
                      <a:pt x="143" y="191"/>
                      <a:pt x="141" y="193"/>
                    </a:cubicBezTo>
                    <a:cubicBezTo>
                      <a:pt x="139" y="195"/>
                      <a:pt x="138" y="196"/>
                      <a:pt x="136" y="196"/>
                    </a:cubicBezTo>
                    <a:cubicBezTo>
                      <a:pt x="134" y="196"/>
                      <a:pt x="133" y="195"/>
                      <a:pt x="131" y="193"/>
                    </a:cubicBezTo>
                    <a:cubicBezTo>
                      <a:pt x="130" y="192"/>
                      <a:pt x="129" y="191"/>
                      <a:pt x="127" y="190"/>
                    </a:cubicBezTo>
                    <a:cubicBezTo>
                      <a:pt x="151" y="158"/>
                      <a:pt x="151" y="158"/>
                      <a:pt x="151" y="158"/>
                    </a:cubicBezTo>
                    <a:cubicBezTo>
                      <a:pt x="152" y="158"/>
                      <a:pt x="152" y="157"/>
                      <a:pt x="152" y="156"/>
                    </a:cubicBezTo>
                    <a:cubicBezTo>
                      <a:pt x="152" y="144"/>
                      <a:pt x="152" y="144"/>
                      <a:pt x="152" y="144"/>
                    </a:cubicBezTo>
                    <a:cubicBezTo>
                      <a:pt x="164" y="144"/>
                      <a:pt x="164" y="144"/>
                      <a:pt x="164" y="144"/>
                    </a:cubicBezTo>
                    <a:cubicBezTo>
                      <a:pt x="164" y="136"/>
                      <a:pt x="164" y="136"/>
                      <a:pt x="164" y="136"/>
                    </a:cubicBezTo>
                    <a:cubicBezTo>
                      <a:pt x="152" y="136"/>
                      <a:pt x="152" y="136"/>
                      <a:pt x="152" y="136"/>
                    </a:cubicBezTo>
                    <a:cubicBezTo>
                      <a:pt x="152" y="124"/>
                      <a:pt x="152" y="124"/>
                      <a:pt x="152" y="124"/>
                    </a:cubicBezTo>
                    <a:cubicBezTo>
                      <a:pt x="164" y="124"/>
                      <a:pt x="164" y="124"/>
                      <a:pt x="164" y="124"/>
                    </a:cubicBezTo>
                    <a:cubicBezTo>
                      <a:pt x="164" y="116"/>
                      <a:pt x="164" y="116"/>
                      <a:pt x="164" y="116"/>
                    </a:cubicBezTo>
                    <a:cubicBezTo>
                      <a:pt x="152" y="116"/>
                      <a:pt x="152" y="116"/>
                      <a:pt x="152" y="116"/>
                    </a:cubicBezTo>
                    <a:cubicBezTo>
                      <a:pt x="152" y="104"/>
                      <a:pt x="152" y="104"/>
                      <a:pt x="152" y="104"/>
                    </a:cubicBezTo>
                    <a:cubicBezTo>
                      <a:pt x="164" y="104"/>
                      <a:pt x="164" y="104"/>
                      <a:pt x="164" y="104"/>
                    </a:cubicBezTo>
                    <a:cubicBezTo>
                      <a:pt x="164" y="96"/>
                      <a:pt x="164" y="96"/>
                      <a:pt x="164" y="96"/>
                    </a:cubicBezTo>
                    <a:cubicBezTo>
                      <a:pt x="152" y="96"/>
                      <a:pt x="152" y="96"/>
                      <a:pt x="152" y="96"/>
                    </a:cubicBezTo>
                    <a:cubicBezTo>
                      <a:pt x="152" y="80"/>
                      <a:pt x="152" y="80"/>
                      <a:pt x="152" y="80"/>
                    </a:cubicBezTo>
                    <a:cubicBezTo>
                      <a:pt x="184" y="80"/>
                      <a:pt x="184" y="80"/>
                      <a:pt x="184" y="80"/>
                    </a:cubicBezTo>
                    <a:cubicBezTo>
                      <a:pt x="184" y="156"/>
                      <a:pt x="184" y="156"/>
                      <a:pt x="184" y="156"/>
                    </a:cubicBezTo>
                    <a:cubicBezTo>
                      <a:pt x="184" y="157"/>
                      <a:pt x="184" y="158"/>
                      <a:pt x="185" y="158"/>
                    </a:cubicBezTo>
                    <a:lnTo>
                      <a:pt x="209"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37" name="Freeform 10">
                <a:extLst>
                  <a:ext uri="{FF2B5EF4-FFF2-40B4-BE49-F238E27FC236}">
                    <a16:creationId xmlns:a16="http://schemas.microsoft.com/office/drawing/2014/main" id="{1458CE5C-8803-4E54-A0D0-B4B1CF8B554B}"/>
                  </a:ext>
                </a:extLst>
              </p:cNvPr>
              <p:cNvSpPr>
                <a:spLocks noEditPoints="1"/>
              </p:cNvSpPr>
              <p:nvPr/>
            </p:nvSpPr>
            <p:spPr bwMode="auto">
              <a:xfrm>
                <a:off x="5770563" y="3119438"/>
                <a:ext cx="401638" cy="296863"/>
              </a:xfrm>
              <a:custGeom>
                <a:avLst/>
                <a:gdLst>
                  <a:gd name="T0" fmla="*/ 83 w 132"/>
                  <a:gd name="T1" fmla="*/ 58 h 98"/>
                  <a:gd name="T2" fmla="*/ 118 w 132"/>
                  <a:gd name="T3" fmla="*/ 46 h 98"/>
                  <a:gd name="T4" fmla="*/ 130 w 132"/>
                  <a:gd name="T5" fmla="*/ 6 h 98"/>
                  <a:gd name="T6" fmla="*/ 126 w 132"/>
                  <a:gd name="T7" fmla="*/ 2 h 98"/>
                  <a:gd name="T8" fmla="*/ 86 w 132"/>
                  <a:gd name="T9" fmla="*/ 14 h 98"/>
                  <a:gd name="T10" fmla="*/ 74 w 132"/>
                  <a:gd name="T11" fmla="*/ 52 h 98"/>
                  <a:gd name="T12" fmla="*/ 67 w 132"/>
                  <a:gd name="T13" fmla="*/ 59 h 98"/>
                  <a:gd name="T14" fmla="*/ 66 w 132"/>
                  <a:gd name="T15" fmla="*/ 62 h 98"/>
                  <a:gd name="T16" fmla="*/ 66 w 132"/>
                  <a:gd name="T17" fmla="*/ 76 h 98"/>
                  <a:gd name="T18" fmla="*/ 58 w 132"/>
                  <a:gd name="T19" fmla="*/ 68 h 98"/>
                  <a:gd name="T20" fmla="*/ 46 w 132"/>
                  <a:gd name="T21" fmla="*/ 30 h 98"/>
                  <a:gd name="T22" fmla="*/ 6 w 132"/>
                  <a:gd name="T23" fmla="*/ 18 h 98"/>
                  <a:gd name="T24" fmla="*/ 2 w 132"/>
                  <a:gd name="T25" fmla="*/ 22 h 98"/>
                  <a:gd name="T26" fmla="*/ 14 w 132"/>
                  <a:gd name="T27" fmla="*/ 62 h 98"/>
                  <a:gd name="T28" fmla="*/ 49 w 132"/>
                  <a:gd name="T29" fmla="*/ 74 h 98"/>
                  <a:gd name="T30" fmla="*/ 52 w 132"/>
                  <a:gd name="T31" fmla="*/ 74 h 98"/>
                  <a:gd name="T32" fmla="*/ 66 w 132"/>
                  <a:gd name="T33" fmla="*/ 88 h 98"/>
                  <a:gd name="T34" fmla="*/ 66 w 132"/>
                  <a:gd name="T35" fmla="*/ 98 h 98"/>
                  <a:gd name="T36" fmla="*/ 74 w 132"/>
                  <a:gd name="T37" fmla="*/ 98 h 98"/>
                  <a:gd name="T38" fmla="*/ 74 w 132"/>
                  <a:gd name="T39" fmla="*/ 64 h 98"/>
                  <a:gd name="T40" fmla="*/ 80 w 132"/>
                  <a:gd name="T41" fmla="*/ 58 h 98"/>
                  <a:gd name="T42" fmla="*/ 83 w 132"/>
                  <a:gd name="T43" fmla="*/ 58 h 98"/>
                  <a:gd name="T44" fmla="*/ 20 w 132"/>
                  <a:gd name="T45" fmla="*/ 56 h 98"/>
                  <a:gd name="T46" fmla="*/ 10 w 132"/>
                  <a:gd name="T47" fmla="*/ 26 h 98"/>
                  <a:gd name="T48" fmla="*/ 40 w 132"/>
                  <a:gd name="T49" fmla="*/ 36 h 98"/>
                  <a:gd name="T50" fmla="*/ 50 w 132"/>
                  <a:gd name="T51" fmla="*/ 60 h 98"/>
                  <a:gd name="T52" fmla="*/ 29 w 132"/>
                  <a:gd name="T53" fmla="*/ 39 h 98"/>
                  <a:gd name="T54" fmla="*/ 23 w 132"/>
                  <a:gd name="T55" fmla="*/ 45 h 98"/>
                  <a:gd name="T56" fmla="*/ 44 w 132"/>
                  <a:gd name="T57" fmla="*/ 66 h 98"/>
                  <a:gd name="T58" fmla="*/ 20 w 132"/>
                  <a:gd name="T59" fmla="*/ 56 h 98"/>
                  <a:gd name="T60" fmla="*/ 92 w 132"/>
                  <a:gd name="T61" fmla="*/ 20 h 98"/>
                  <a:gd name="T62" fmla="*/ 122 w 132"/>
                  <a:gd name="T63" fmla="*/ 10 h 98"/>
                  <a:gd name="T64" fmla="*/ 112 w 132"/>
                  <a:gd name="T65" fmla="*/ 40 h 98"/>
                  <a:gd name="T66" fmla="*/ 88 w 132"/>
                  <a:gd name="T67" fmla="*/ 50 h 98"/>
                  <a:gd name="T68" fmla="*/ 109 w 132"/>
                  <a:gd name="T69" fmla="*/ 29 h 98"/>
                  <a:gd name="T70" fmla="*/ 103 w 132"/>
                  <a:gd name="T71" fmla="*/ 23 h 98"/>
                  <a:gd name="T72" fmla="*/ 82 w 132"/>
                  <a:gd name="T73" fmla="*/ 44 h 98"/>
                  <a:gd name="T74" fmla="*/ 92 w 132"/>
                  <a:gd name="T75"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98">
                    <a:moveTo>
                      <a:pt x="83" y="58"/>
                    </a:moveTo>
                    <a:cubicBezTo>
                      <a:pt x="91" y="58"/>
                      <a:pt x="108" y="57"/>
                      <a:pt x="118" y="46"/>
                    </a:cubicBezTo>
                    <a:cubicBezTo>
                      <a:pt x="132" y="32"/>
                      <a:pt x="130" y="7"/>
                      <a:pt x="130" y="6"/>
                    </a:cubicBezTo>
                    <a:cubicBezTo>
                      <a:pt x="130" y="4"/>
                      <a:pt x="128" y="2"/>
                      <a:pt x="126" y="2"/>
                    </a:cubicBezTo>
                    <a:cubicBezTo>
                      <a:pt x="125" y="2"/>
                      <a:pt x="100" y="0"/>
                      <a:pt x="86" y="14"/>
                    </a:cubicBezTo>
                    <a:cubicBezTo>
                      <a:pt x="74" y="26"/>
                      <a:pt x="74" y="46"/>
                      <a:pt x="74" y="52"/>
                    </a:cubicBezTo>
                    <a:cubicBezTo>
                      <a:pt x="67" y="59"/>
                      <a:pt x="67" y="59"/>
                      <a:pt x="67" y="59"/>
                    </a:cubicBezTo>
                    <a:cubicBezTo>
                      <a:pt x="66" y="60"/>
                      <a:pt x="66" y="61"/>
                      <a:pt x="66" y="62"/>
                    </a:cubicBezTo>
                    <a:cubicBezTo>
                      <a:pt x="66" y="76"/>
                      <a:pt x="66" y="76"/>
                      <a:pt x="66" y="76"/>
                    </a:cubicBezTo>
                    <a:cubicBezTo>
                      <a:pt x="58" y="68"/>
                      <a:pt x="58" y="68"/>
                      <a:pt x="58" y="68"/>
                    </a:cubicBezTo>
                    <a:cubicBezTo>
                      <a:pt x="58" y="62"/>
                      <a:pt x="58" y="42"/>
                      <a:pt x="46" y="30"/>
                    </a:cubicBezTo>
                    <a:cubicBezTo>
                      <a:pt x="32" y="16"/>
                      <a:pt x="7" y="18"/>
                      <a:pt x="6" y="18"/>
                    </a:cubicBezTo>
                    <a:cubicBezTo>
                      <a:pt x="4" y="18"/>
                      <a:pt x="2" y="20"/>
                      <a:pt x="2" y="22"/>
                    </a:cubicBezTo>
                    <a:cubicBezTo>
                      <a:pt x="2" y="23"/>
                      <a:pt x="0" y="48"/>
                      <a:pt x="14" y="62"/>
                    </a:cubicBezTo>
                    <a:cubicBezTo>
                      <a:pt x="24" y="73"/>
                      <a:pt x="41" y="74"/>
                      <a:pt x="49" y="74"/>
                    </a:cubicBezTo>
                    <a:cubicBezTo>
                      <a:pt x="50" y="74"/>
                      <a:pt x="51" y="74"/>
                      <a:pt x="52" y="74"/>
                    </a:cubicBezTo>
                    <a:cubicBezTo>
                      <a:pt x="66" y="88"/>
                      <a:pt x="66" y="88"/>
                      <a:pt x="66" y="88"/>
                    </a:cubicBezTo>
                    <a:cubicBezTo>
                      <a:pt x="66" y="98"/>
                      <a:pt x="66" y="98"/>
                      <a:pt x="66" y="98"/>
                    </a:cubicBezTo>
                    <a:cubicBezTo>
                      <a:pt x="74" y="98"/>
                      <a:pt x="74" y="98"/>
                      <a:pt x="74" y="98"/>
                    </a:cubicBezTo>
                    <a:cubicBezTo>
                      <a:pt x="74" y="64"/>
                      <a:pt x="74" y="64"/>
                      <a:pt x="74" y="64"/>
                    </a:cubicBezTo>
                    <a:cubicBezTo>
                      <a:pt x="80" y="58"/>
                      <a:pt x="80" y="58"/>
                      <a:pt x="80" y="58"/>
                    </a:cubicBezTo>
                    <a:cubicBezTo>
                      <a:pt x="81" y="58"/>
                      <a:pt x="82" y="58"/>
                      <a:pt x="83" y="58"/>
                    </a:cubicBezTo>
                    <a:close/>
                    <a:moveTo>
                      <a:pt x="20" y="56"/>
                    </a:moveTo>
                    <a:cubicBezTo>
                      <a:pt x="11" y="48"/>
                      <a:pt x="10" y="33"/>
                      <a:pt x="10" y="26"/>
                    </a:cubicBezTo>
                    <a:cubicBezTo>
                      <a:pt x="17" y="26"/>
                      <a:pt x="32" y="27"/>
                      <a:pt x="40" y="36"/>
                    </a:cubicBezTo>
                    <a:cubicBezTo>
                      <a:pt x="47" y="42"/>
                      <a:pt x="49" y="53"/>
                      <a:pt x="50" y="60"/>
                    </a:cubicBezTo>
                    <a:cubicBezTo>
                      <a:pt x="29" y="39"/>
                      <a:pt x="29" y="39"/>
                      <a:pt x="29" y="39"/>
                    </a:cubicBezTo>
                    <a:cubicBezTo>
                      <a:pt x="23" y="45"/>
                      <a:pt x="23" y="45"/>
                      <a:pt x="23" y="45"/>
                    </a:cubicBezTo>
                    <a:cubicBezTo>
                      <a:pt x="44" y="66"/>
                      <a:pt x="44" y="66"/>
                      <a:pt x="44" y="66"/>
                    </a:cubicBezTo>
                    <a:cubicBezTo>
                      <a:pt x="37" y="65"/>
                      <a:pt x="26" y="63"/>
                      <a:pt x="20" y="56"/>
                    </a:cubicBezTo>
                    <a:close/>
                    <a:moveTo>
                      <a:pt x="92" y="20"/>
                    </a:moveTo>
                    <a:cubicBezTo>
                      <a:pt x="100" y="11"/>
                      <a:pt x="115" y="10"/>
                      <a:pt x="122" y="10"/>
                    </a:cubicBezTo>
                    <a:cubicBezTo>
                      <a:pt x="122" y="17"/>
                      <a:pt x="121" y="31"/>
                      <a:pt x="112" y="40"/>
                    </a:cubicBezTo>
                    <a:cubicBezTo>
                      <a:pt x="106" y="47"/>
                      <a:pt x="95" y="49"/>
                      <a:pt x="88" y="50"/>
                    </a:cubicBezTo>
                    <a:cubicBezTo>
                      <a:pt x="109" y="29"/>
                      <a:pt x="109" y="29"/>
                      <a:pt x="109" y="29"/>
                    </a:cubicBezTo>
                    <a:cubicBezTo>
                      <a:pt x="103" y="23"/>
                      <a:pt x="103" y="23"/>
                      <a:pt x="103" y="23"/>
                    </a:cubicBezTo>
                    <a:cubicBezTo>
                      <a:pt x="82" y="44"/>
                      <a:pt x="82" y="44"/>
                      <a:pt x="82" y="44"/>
                    </a:cubicBezTo>
                    <a:cubicBezTo>
                      <a:pt x="83" y="37"/>
                      <a:pt x="85" y="26"/>
                      <a:pt x="9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38" name="Freeform 11">
                <a:extLst>
                  <a:ext uri="{FF2B5EF4-FFF2-40B4-BE49-F238E27FC236}">
                    <a16:creationId xmlns:a16="http://schemas.microsoft.com/office/drawing/2014/main" id="{CC1FDD3A-93C8-4A37-AE0C-0D9F96E35881}"/>
                  </a:ext>
                </a:extLst>
              </p:cNvPr>
              <p:cNvSpPr>
                <a:spLocks noEditPoints="1"/>
              </p:cNvSpPr>
              <p:nvPr/>
            </p:nvSpPr>
            <p:spPr bwMode="auto">
              <a:xfrm>
                <a:off x="5776913" y="3429000"/>
                <a:ext cx="219075" cy="219075"/>
              </a:xfrm>
              <a:custGeom>
                <a:avLst/>
                <a:gdLst>
                  <a:gd name="T0" fmla="*/ 36 w 72"/>
                  <a:gd name="T1" fmla="*/ 0 h 72"/>
                  <a:gd name="T2" fmla="*/ 0 w 72"/>
                  <a:gd name="T3" fmla="*/ 36 h 72"/>
                  <a:gd name="T4" fmla="*/ 36 w 72"/>
                  <a:gd name="T5" fmla="*/ 72 h 72"/>
                  <a:gd name="T6" fmla="*/ 72 w 72"/>
                  <a:gd name="T7" fmla="*/ 36 h 72"/>
                  <a:gd name="T8" fmla="*/ 36 w 72"/>
                  <a:gd name="T9" fmla="*/ 0 h 72"/>
                  <a:gd name="T10" fmla="*/ 32 w 72"/>
                  <a:gd name="T11" fmla="*/ 8 h 72"/>
                  <a:gd name="T12" fmla="*/ 32 w 72"/>
                  <a:gd name="T13" fmla="*/ 32 h 72"/>
                  <a:gd name="T14" fmla="*/ 8 w 72"/>
                  <a:gd name="T15" fmla="*/ 32 h 72"/>
                  <a:gd name="T16" fmla="*/ 32 w 72"/>
                  <a:gd name="T17" fmla="*/ 8 h 72"/>
                  <a:gd name="T18" fmla="*/ 8 w 72"/>
                  <a:gd name="T19" fmla="*/ 40 h 72"/>
                  <a:gd name="T20" fmla="*/ 34 w 72"/>
                  <a:gd name="T21" fmla="*/ 40 h 72"/>
                  <a:gd name="T22" fmla="*/ 53 w 72"/>
                  <a:gd name="T23" fmla="*/ 58 h 72"/>
                  <a:gd name="T24" fmla="*/ 36 w 72"/>
                  <a:gd name="T25" fmla="*/ 64 h 72"/>
                  <a:gd name="T26" fmla="*/ 8 w 72"/>
                  <a:gd name="T27" fmla="*/ 40 h 72"/>
                  <a:gd name="T28" fmla="*/ 58 w 72"/>
                  <a:gd name="T29" fmla="*/ 53 h 72"/>
                  <a:gd name="T30" fmla="*/ 40 w 72"/>
                  <a:gd name="T31" fmla="*/ 34 h 72"/>
                  <a:gd name="T32" fmla="*/ 40 w 72"/>
                  <a:gd name="T33" fmla="*/ 8 h 72"/>
                  <a:gd name="T34" fmla="*/ 64 w 72"/>
                  <a:gd name="T35" fmla="*/ 36 h 72"/>
                  <a:gd name="T36" fmla="*/ 58 w 72"/>
                  <a:gd name="T37" fmla="*/ 5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72">
                    <a:moveTo>
                      <a:pt x="36" y="0"/>
                    </a:moveTo>
                    <a:cubicBezTo>
                      <a:pt x="16" y="0"/>
                      <a:pt x="0" y="16"/>
                      <a:pt x="0" y="36"/>
                    </a:cubicBezTo>
                    <a:cubicBezTo>
                      <a:pt x="0" y="56"/>
                      <a:pt x="16" y="72"/>
                      <a:pt x="36" y="72"/>
                    </a:cubicBezTo>
                    <a:cubicBezTo>
                      <a:pt x="56" y="72"/>
                      <a:pt x="72" y="56"/>
                      <a:pt x="72" y="36"/>
                    </a:cubicBezTo>
                    <a:cubicBezTo>
                      <a:pt x="72" y="16"/>
                      <a:pt x="56" y="0"/>
                      <a:pt x="36" y="0"/>
                    </a:cubicBezTo>
                    <a:close/>
                    <a:moveTo>
                      <a:pt x="32" y="8"/>
                    </a:moveTo>
                    <a:cubicBezTo>
                      <a:pt x="32" y="32"/>
                      <a:pt x="32" y="32"/>
                      <a:pt x="32" y="32"/>
                    </a:cubicBezTo>
                    <a:cubicBezTo>
                      <a:pt x="8" y="32"/>
                      <a:pt x="8" y="32"/>
                      <a:pt x="8" y="32"/>
                    </a:cubicBezTo>
                    <a:cubicBezTo>
                      <a:pt x="10" y="20"/>
                      <a:pt x="20" y="10"/>
                      <a:pt x="32" y="8"/>
                    </a:cubicBezTo>
                    <a:close/>
                    <a:moveTo>
                      <a:pt x="8" y="40"/>
                    </a:moveTo>
                    <a:cubicBezTo>
                      <a:pt x="34" y="40"/>
                      <a:pt x="34" y="40"/>
                      <a:pt x="34" y="40"/>
                    </a:cubicBezTo>
                    <a:cubicBezTo>
                      <a:pt x="53" y="58"/>
                      <a:pt x="53" y="58"/>
                      <a:pt x="53" y="58"/>
                    </a:cubicBezTo>
                    <a:cubicBezTo>
                      <a:pt x="48" y="62"/>
                      <a:pt x="42" y="64"/>
                      <a:pt x="36" y="64"/>
                    </a:cubicBezTo>
                    <a:cubicBezTo>
                      <a:pt x="22" y="64"/>
                      <a:pt x="10" y="54"/>
                      <a:pt x="8" y="40"/>
                    </a:cubicBezTo>
                    <a:close/>
                    <a:moveTo>
                      <a:pt x="58" y="53"/>
                    </a:moveTo>
                    <a:cubicBezTo>
                      <a:pt x="40" y="34"/>
                      <a:pt x="40" y="34"/>
                      <a:pt x="40" y="34"/>
                    </a:cubicBezTo>
                    <a:cubicBezTo>
                      <a:pt x="40" y="8"/>
                      <a:pt x="40" y="8"/>
                      <a:pt x="40" y="8"/>
                    </a:cubicBezTo>
                    <a:cubicBezTo>
                      <a:pt x="54" y="10"/>
                      <a:pt x="64" y="22"/>
                      <a:pt x="64" y="36"/>
                    </a:cubicBezTo>
                    <a:cubicBezTo>
                      <a:pt x="64" y="42"/>
                      <a:pt x="62" y="48"/>
                      <a:pt x="5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39" name="Rectangle 12">
                <a:extLst>
                  <a:ext uri="{FF2B5EF4-FFF2-40B4-BE49-F238E27FC236}">
                    <a16:creationId xmlns:a16="http://schemas.microsoft.com/office/drawing/2014/main" id="{18423D00-D705-40EB-89C0-0BFFCB3409BC}"/>
                  </a:ext>
                </a:extLst>
              </p:cNvPr>
              <p:cNvSpPr>
                <a:spLocks noChangeArrowheads="1"/>
              </p:cNvSpPr>
              <p:nvPr/>
            </p:nvSpPr>
            <p:spPr bwMode="auto">
              <a:xfrm>
                <a:off x="5800725" y="3671888"/>
                <a:ext cx="6032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40" name="Rectangle 13">
                <a:extLst>
                  <a:ext uri="{FF2B5EF4-FFF2-40B4-BE49-F238E27FC236}">
                    <a16:creationId xmlns:a16="http://schemas.microsoft.com/office/drawing/2014/main" id="{FEB7DEC3-E5DC-4465-AAF3-3F0E6706010E}"/>
                  </a:ext>
                </a:extLst>
              </p:cNvPr>
              <p:cNvSpPr>
                <a:spLocks noChangeArrowheads="1"/>
              </p:cNvSpPr>
              <p:nvPr/>
            </p:nvSpPr>
            <p:spPr bwMode="auto">
              <a:xfrm>
                <a:off x="5800725" y="3721100"/>
                <a:ext cx="36513"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41" name="Rectangle 14">
                <a:extLst>
                  <a:ext uri="{FF2B5EF4-FFF2-40B4-BE49-F238E27FC236}">
                    <a16:creationId xmlns:a16="http://schemas.microsoft.com/office/drawing/2014/main" id="{EA7B4221-C7BA-4948-9398-FD54A20DE3FE}"/>
                  </a:ext>
                </a:extLst>
              </p:cNvPr>
              <p:cNvSpPr>
                <a:spLocks noChangeArrowheads="1"/>
              </p:cNvSpPr>
              <p:nvPr/>
            </p:nvSpPr>
            <p:spPr bwMode="auto">
              <a:xfrm>
                <a:off x="6019800" y="3332163"/>
                <a:ext cx="36513"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42" name="Rectangle 15">
                <a:extLst>
                  <a:ext uri="{FF2B5EF4-FFF2-40B4-BE49-F238E27FC236}">
                    <a16:creationId xmlns:a16="http://schemas.microsoft.com/office/drawing/2014/main" id="{B705351A-293E-4940-8557-5A8296ABEC02}"/>
                  </a:ext>
                </a:extLst>
              </p:cNvPr>
              <p:cNvSpPr>
                <a:spLocks noChangeArrowheads="1"/>
              </p:cNvSpPr>
              <p:nvPr/>
            </p:nvSpPr>
            <p:spPr bwMode="auto">
              <a:xfrm>
                <a:off x="6019800" y="3379788"/>
                <a:ext cx="122238"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43" name="Rectangle 16">
                <a:extLst>
                  <a:ext uri="{FF2B5EF4-FFF2-40B4-BE49-F238E27FC236}">
                    <a16:creationId xmlns:a16="http://schemas.microsoft.com/office/drawing/2014/main" id="{244FAC35-47DD-4A89-A8A8-717E69B64DF6}"/>
                  </a:ext>
                </a:extLst>
              </p:cNvPr>
              <p:cNvSpPr>
                <a:spLocks noChangeArrowheads="1"/>
              </p:cNvSpPr>
              <p:nvPr/>
            </p:nvSpPr>
            <p:spPr bwMode="auto">
              <a:xfrm>
                <a:off x="6116638" y="3429000"/>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44" name="Rectangle 17">
                <a:extLst>
                  <a:ext uri="{FF2B5EF4-FFF2-40B4-BE49-F238E27FC236}">
                    <a16:creationId xmlns:a16="http://schemas.microsoft.com/office/drawing/2014/main" id="{49141C0E-AE39-4E5F-A666-582109CB80C8}"/>
                  </a:ext>
                </a:extLst>
              </p:cNvPr>
              <p:cNvSpPr>
                <a:spLocks noChangeArrowheads="1"/>
              </p:cNvSpPr>
              <p:nvPr/>
            </p:nvSpPr>
            <p:spPr bwMode="auto">
              <a:xfrm>
                <a:off x="6019800" y="3478213"/>
                <a:ext cx="49213"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45" name="Rectangle 18">
                <a:extLst>
                  <a:ext uri="{FF2B5EF4-FFF2-40B4-BE49-F238E27FC236}">
                    <a16:creationId xmlns:a16="http://schemas.microsoft.com/office/drawing/2014/main" id="{548A408D-4A47-4BA3-80E8-E69926E73BF5}"/>
                  </a:ext>
                </a:extLst>
              </p:cNvPr>
              <p:cNvSpPr>
                <a:spLocks noChangeArrowheads="1"/>
              </p:cNvSpPr>
              <p:nvPr/>
            </p:nvSpPr>
            <p:spPr bwMode="auto">
              <a:xfrm>
                <a:off x="5886450" y="3671888"/>
                <a:ext cx="23813"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46" name="Rectangle 19">
                <a:extLst>
                  <a:ext uri="{FF2B5EF4-FFF2-40B4-BE49-F238E27FC236}">
                    <a16:creationId xmlns:a16="http://schemas.microsoft.com/office/drawing/2014/main" id="{EE793A95-4D3F-44B4-9FD3-8106E97FF156}"/>
                  </a:ext>
                </a:extLst>
              </p:cNvPr>
              <p:cNvSpPr>
                <a:spLocks noChangeArrowheads="1"/>
              </p:cNvSpPr>
              <p:nvPr/>
            </p:nvSpPr>
            <p:spPr bwMode="auto">
              <a:xfrm>
                <a:off x="5934075" y="3671888"/>
                <a:ext cx="36513"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47" name="Rectangle 20">
                <a:extLst>
                  <a:ext uri="{FF2B5EF4-FFF2-40B4-BE49-F238E27FC236}">
                    <a16:creationId xmlns:a16="http://schemas.microsoft.com/office/drawing/2014/main" id="{7B4BFF8C-9616-4A57-8978-F7A5FD5CAA9C}"/>
                  </a:ext>
                </a:extLst>
              </p:cNvPr>
              <p:cNvSpPr>
                <a:spLocks noChangeArrowheads="1"/>
              </p:cNvSpPr>
              <p:nvPr/>
            </p:nvSpPr>
            <p:spPr bwMode="auto">
              <a:xfrm>
                <a:off x="5861050" y="3721100"/>
                <a:ext cx="109538"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48" name="Rectangle 21">
                <a:extLst>
                  <a:ext uri="{FF2B5EF4-FFF2-40B4-BE49-F238E27FC236}">
                    <a16:creationId xmlns:a16="http://schemas.microsoft.com/office/drawing/2014/main" id="{B4710820-3356-4AF1-AE3F-55EC22213ACE}"/>
                  </a:ext>
                </a:extLst>
              </p:cNvPr>
              <p:cNvSpPr>
                <a:spLocks noChangeArrowheads="1"/>
              </p:cNvSpPr>
              <p:nvPr/>
            </p:nvSpPr>
            <p:spPr bwMode="auto">
              <a:xfrm>
                <a:off x="6080125" y="3332163"/>
                <a:ext cx="61913"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49" name="Rectangle 22">
                <a:extLst>
                  <a:ext uri="{FF2B5EF4-FFF2-40B4-BE49-F238E27FC236}">
                    <a16:creationId xmlns:a16="http://schemas.microsoft.com/office/drawing/2014/main" id="{BE47BEA6-1D9E-4586-A665-FF484290C446}"/>
                  </a:ext>
                </a:extLst>
              </p:cNvPr>
              <p:cNvSpPr>
                <a:spLocks noChangeArrowheads="1"/>
              </p:cNvSpPr>
              <p:nvPr/>
            </p:nvSpPr>
            <p:spPr bwMode="auto">
              <a:xfrm>
                <a:off x="6019800" y="3429000"/>
                <a:ext cx="7302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50" name="Rectangle 23">
                <a:extLst>
                  <a:ext uri="{FF2B5EF4-FFF2-40B4-BE49-F238E27FC236}">
                    <a16:creationId xmlns:a16="http://schemas.microsoft.com/office/drawing/2014/main" id="{2910DB37-CAFC-4B4E-8B1D-D4C969441387}"/>
                  </a:ext>
                </a:extLst>
              </p:cNvPr>
              <p:cNvSpPr>
                <a:spLocks noChangeArrowheads="1"/>
              </p:cNvSpPr>
              <p:nvPr/>
            </p:nvSpPr>
            <p:spPr bwMode="auto">
              <a:xfrm>
                <a:off x="6092825" y="3478213"/>
                <a:ext cx="49213"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grpSp>
      </p:grpSp>
      <p:grpSp>
        <p:nvGrpSpPr>
          <p:cNvPr id="12" name="Group 11">
            <a:extLst>
              <a:ext uri="{FF2B5EF4-FFF2-40B4-BE49-F238E27FC236}">
                <a16:creationId xmlns:a16="http://schemas.microsoft.com/office/drawing/2014/main" id="{62D797F4-D22E-42E2-8857-26DB594873EA}"/>
              </a:ext>
            </a:extLst>
          </p:cNvPr>
          <p:cNvGrpSpPr/>
          <p:nvPr/>
        </p:nvGrpSpPr>
        <p:grpSpPr>
          <a:xfrm>
            <a:off x="3759727" y="4195133"/>
            <a:ext cx="8350064" cy="2119240"/>
            <a:chOff x="3759727" y="1371250"/>
            <a:chExt cx="8350064" cy="2119240"/>
          </a:xfrm>
        </p:grpSpPr>
        <p:sp>
          <p:nvSpPr>
            <p:cNvPr id="58" name="Rectangle 57">
              <a:extLst>
                <a:ext uri="{FF2B5EF4-FFF2-40B4-BE49-F238E27FC236}">
                  <a16:creationId xmlns:a16="http://schemas.microsoft.com/office/drawing/2014/main" id="{88C97F9D-C63C-4795-9FDA-AEDB51750142}"/>
                </a:ext>
              </a:extLst>
            </p:cNvPr>
            <p:cNvSpPr/>
            <p:nvPr/>
          </p:nvSpPr>
          <p:spPr>
            <a:xfrm>
              <a:off x="3759727" y="1371250"/>
              <a:ext cx="8350064" cy="2119240"/>
            </a:xfrm>
            <a:prstGeom prst="rect">
              <a:avLst/>
            </a:prstGeom>
            <a:solidFill>
              <a:srgbClr val="1CB3BC"/>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cxnSp>
          <p:nvCxnSpPr>
            <p:cNvPr id="65" name="Straight Connector 64">
              <a:extLst>
                <a:ext uri="{FF2B5EF4-FFF2-40B4-BE49-F238E27FC236}">
                  <a16:creationId xmlns:a16="http://schemas.microsoft.com/office/drawing/2014/main" id="{FB36143B-3BAC-4FE6-84A8-37B510A3E4C0}"/>
                </a:ext>
              </a:extLst>
            </p:cNvPr>
            <p:cNvCxnSpPr>
              <a:cxnSpLocks/>
            </p:cNvCxnSpPr>
            <p:nvPr/>
          </p:nvCxnSpPr>
          <p:spPr>
            <a:xfrm>
              <a:off x="4262816" y="1574331"/>
              <a:ext cx="0" cy="173364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D79DF5DE-0C0D-452A-89B9-F8EED66AD584}"/>
                </a:ext>
              </a:extLst>
            </p:cNvPr>
            <p:cNvSpPr/>
            <p:nvPr/>
          </p:nvSpPr>
          <p:spPr>
            <a:xfrm>
              <a:off x="3896427" y="1955986"/>
              <a:ext cx="769852" cy="76985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dirty="0"/>
            </a:p>
          </p:txBody>
        </p:sp>
        <p:grpSp>
          <p:nvGrpSpPr>
            <p:cNvPr id="60" name="Group 59">
              <a:extLst>
                <a:ext uri="{FF2B5EF4-FFF2-40B4-BE49-F238E27FC236}">
                  <a16:creationId xmlns:a16="http://schemas.microsoft.com/office/drawing/2014/main" id="{C34867AA-A0B7-4131-88D7-47E51729818E}"/>
                </a:ext>
              </a:extLst>
            </p:cNvPr>
            <p:cNvGrpSpPr/>
            <p:nvPr/>
          </p:nvGrpSpPr>
          <p:grpSpPr>
            <a:xfrm>
              <a:off x="4087471" y="2103320"/>
              <a:ext cx="438579" cy="450786"/>
              <a:chOff x="3500438" y="3059113"/>
              <a:chExt cx="2452688" cy="2520950"/>
            </a:xfrm>
            <a:solidFill>
              <a:srgbClr val="46505C"/>
            </a:solidFill>
          </p:grpSpPr>
          <p:sp>
            <p:nvSpPr>
              <p:cNvPr id="61" name="Freeform 6">
                <a:extLst>
                  <a:ext uri="{FF2B5EF4-FFF2-40B4-BE49-F238E27FC236}">
                    <a16:creationId xmlns:a16="http://schemas.microsoft.com/office/drawing/2014/main" id="{B5F20BC0-470C-4B13-BC50-BB6405D4C356}"/>
                  </a:ext>
                </a:extLst>
              </p:cNvPr>
              <p:cNvSpPr>
                <a:spLocks/>
              </p:cNvSpPr>
              <p:nvPr/>
            </p:nvSpPr>
            <p:spPr bwMode="auto">
              <a:xfrm>
                <a:off x="3794125" y="3059113"/>
                <a:ext cx="1260475" cy="2441575"/>
              </a:xfrm>
              <a:custGeom>
                <a:avLst/>
                <a:gdLst>
                  <a:gd name="T0" fmla="*/ 206 w 335"/>
                  <a:gd name="T1" fmla="*/ 77 h 649"/>
                  <a:gd name="T2" fmla="*/ 178 w 335"/>
                  <a:gd name="T3" fmla="*/ 132 h 649"/>
                  <a:gd name="T4" fmla="*/ 151 w 335"/>
                  <a:gd name="T5" fmla="*/ 144 h 649"/>
                  <a:gd name="T6" fmla="*/ 144 w 335"/>
                  <a:gd name="T7" fmla="*/ 116 h 649"/>
                  <a:gd name="T8" fmla="*/ 193 w 335"/>
                  <a:gd name="T9" fmla="*/ 18 h 649"/>
                  <a:gd name="T10" fmla="*/ 226 w 335"/>
                  <a:gd name="T11" fmla="*/ 9 h 649"/>
                  <a:gd name="T12" fmla="*/ 317 w 335"/>
                  <a:gd name="T13" fmla="*/ 63 h 649"/>
                  <a:gd name="T14" fmla="*/ 328 w 335"/>
                  <a:gd name="T15" fmla="*/ 90 h 649"/>
                  <a:gd name="T16" fmla="*/ 297 w 335"/>
                  <a:gd name="T17" fmla="*/ 95 h 649"/>
                  <a:gd name="T18" fmla="*/ 248 w 335"/>
                  <a:gd name="T19" fmla="*/ 66 h 649"/>
                  <a:gd name="T20" fmla="*/ 261 w 335"/>
                  <a:gd name="T21" fmla="*/ 144 h 649"/>
                  <a:gd name="T22" fmla="*/ 44 w 335"/>
                  <a:gd name="T23" fmla="*/ 635 h 649"/>
                  <a:gd name="T24" fmla="*/ 10 w 335"/>
                  <a:gd name="T25" fmla="*/ 635 h 649"/>
                  <a:gd name="T26" fmla="*/ 23 w 335"/>
                  <a:gd name="T27" fmla="*/ 603 h 649"/>
                  <a:gd name="T28" fmla="*/ 222 w 335"/>
                  <a:gd name="T29" fmla="*/ 305 h 649"/>
                  <a:gd name="T30" fmla="*/ 206 w 335"/>
                  <a:gd name="T31" fmla="*/ 77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5" h="649">
                    <a:moveTo>
                      <a:pt x="206" y="77"/>
                    </a:moveTo>
                    <a:cubicBezTo>
                      <a:pt x="196" y="96"/>
                      <a:pt x="187" y="114"/>
                      <a:pt x="178" y="132"/>
                    </a:cubicBezTo>
                    <a:cubicBezTo>
                      <a:pt x="172" y="144"/>
                      <a:pt x="164" y="151"/>
                      <a:pt x="151" y="144"/>
                    </a:cubicBezTo>
                    <a:cubicBezTo>
                      <a:pt x="138" y="138"/>
                      <a:pt x="138" y="128"/>
                      <a:pt x="144" y="116"/>
                    </a:cubicBezTo>
                    <a:cubicBezTo>
                      <a:pt x="160" y="83"/>
                      <a:pt x="176" y="50"/>
                      <a:pt x="193" y="18"/>
                    </a:cubicBezTo>
                    <a:cubicBezTo>
                      <a:pt x="200" y="3"/>
                      <a:pt x="211" y="0"/>
                      <a:pt x="226" y="9"/>
                    </a:cubicBezTo>
                    <a:cubicBezTo>
                      <a:pt x="256" y="27"/>
                      <a:pt x="286" y="45"/>
                      <a:pt x="317" y="63"/>
                    </a:cubicBezTo>
                    <a:cubicBezTo>
                      <a:pt x="327" y="69"/>
                      <a:pt x="335" y="77"/>
                      <a:pt x="328" y="90"/>
                    </a:cubicBezTo>
                    <a:cubicBezTo>
                      <a:pt x="321" y="104"/>
                      <a:pt x="309" y="102"/>
                      <a:pt x="297" y="95"/>
                    </a:cubicBezTo>
                    <a:cubicBezTo>
                      <a:pt x="282" y="87"/>
                      <a:pt x="267" y="77"/>
                      <a:pt x="248" y="66"/>
                    </a:cubicBezTo>
                    <a:cubicBezTo>
                      <a:pt x="253" y="94"/>
                      <a:pt x="258" y="119"/>
                      <a:pt x="261" y="144"/>
                    </a:cubicBezTo>
                    <a:cubicBezTo>
                      <a:pt x="287" y="351"/>
                      <a:pt x="219" y="517"/>
                      <a:pt x="44" y="635"/>
                    </a:cubicBezTo>
                    <a:cubicBezTo>
                      <a:pt x="32" y="643"/>
                      <a:pt x="20" y="649"/>
                      <a:pt x="10" y="635"/>
                    </a:cubicBezTo>
                    <a:cubicBezTo>
                      <a:pt x="0" y="621"/>
                      <a:pt x="10" y="611"/>
                      <a:pt x="23" y="603"/>
                    </a:cubicBezTo>
                    <a:cubicBezTo>
                      <a:pt x="130" y="531"/>
                      <a:pt x="201" y="434"/>
                      <a:pt x="222" y="305"/>
                    </a:cubicBezTo>
                    <a:cubicBezTo>
                      <a:pt x="235" y="229"/>
                      <a:pt x="230" y="153"/>
                      <a:pt x="206"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NZ" kern="0" dirty="0">
                  <a:solidFill>
                    <a:prstClr val="black"/>
                  </a:solidFill>
                  <a:latin typeface="Calibri" panose="020F0502020204030204"/>
                </a:endParaRPr>
              </a:p>
            </p:txBody>
          </p:sp>
          <p:sp>
            <p:nvSpPr>
              <p:cNvPr id="62" name="Freeform 7">
                <a:extLst>
                  <a:ext uri="{FF2B5EF4-FFF2-40B4-BE49-F238E27FC236}">
                    <a16:creationId xmlns:a16="http://schemas.microsoft.com/office/drawing/2014/main" id="{071E2309-3D83-4B54-B373-8DB8EA50AE85}"/>
                  </a:ext>
                </a:extLst>
              </p:cNvPr>
              <p:cNvSpPr>
                <a:spLocks noEditPoints="1"/>
              </p:cNvSpPr>
              <p:nvPr/>
            </p:nvSpPr>
            <p:spPr bwMode="auto">
              <a:xfrm>
                <a:off x="5087938" y="3641725"/>
                <a:ext cx="865188" cy="862013"/>
              </a:xfrm>
              <a:custGeom>
                <a:avLst/>
                <a:gdLst>
                  <a:gd name="T0" fmla="*/ 116 w 230"/>
                  <a:gd name="T1" fmla="*/ 228 h 229"/>
                  <a:gd name="T2" fmla="*/ 1 w 230"/>
                  <a:gd name="T3" fmla="*/ 116 h 229"/>
                  <a:gd name="T4" fmla="*/ 115 w 230"/>
                  <a:gd name="T5" fmla="*/ 0 h 229"/>
                  <a:gd name="T6" fmla="*/ 229 w 230"/>
                  <a:gd name="T7" fmla="*/ 114 h 229"/>
                  <a:gd name="T8" fmla="*/ 116 w 230"/>
                  <a:gd name="T9" fmla="*/ 228 h 229"/>
                  <a:gd name="T10" fmla="*/ 39 w 230"/>
                  <a:gd name="T11" fmla="*/ 114 h 229"/>
                  <a:gd name="T12" fmla="*/ 114 w 230"/>
                  <a:gd name="T13" fmla="*/ 192 h 229"/>
                  <a:gd name="T14" fmla="*/ 192 w 230"/>
                  <a:gd name="T15" fmla="*/ 115 h 229"/>
                  <a:gd name="T16" fmla="*/ 116 w 230"/>
                  <a:gd name="T17" fmla="*/ 39 h 229"/>
                  <a:gd name="T18" fmla="*/ 39 w 230"/>
                  <a:gd name="T19" fmla="*/ 11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229">
                    <a:moveTo>
                      <a:pt x="116" y="228"/>
                    </a:moveTo>
                    <a:cubicBezTo>
                      <a:pt x="52" y="229"/>
                      <a:pt x="1" y="179"/>
                      <a:pt x="1" y="116"/>
                    </a:cubicBezTo>
                    <a:cubicBezTo>
                      <a:pt x="0" y="53"/>
                      <a:pt x="52" y="1"/>
                      <a:pt x="115" y="0"/>
                    </a:cubicBezTo>
                    <a:cubicBezTo>
                      <a:pt x="178" y="0"/>
                      <a:pt x="229" y="51"/>
                      <a:pt x="229" y="114"/>
                    </a:cubicBezTo>
                    <a:cubicBezTo>
                      <a:pt x="230" y="178"/>
                      <a:pt x="180" y="228"/>
                      <a:pt x="116" y="228"/>
                    </a:cubicBezTo>
                    <a:close/>
                    <a:moveTo>
                      <a:pt x="39" y="114"/>
                    </a:moveTo>
                    <a:cubicBezTo>
                      <a:pt x="39" y="155"/>
                      <a:pt x="73" y="191"/>
                      <a:pt x="114" y="192"/>
                    </a:cubicBezTo>
                    <a:cubicBezTo>
                      <a:pt x="155" y="193"/>
                      <a:pt x="192" y="156"/>
                      <a:pt x="192" y="115"/>
                    </a:cubicBezTo>
                    <a:cubicBezTo>
                      <a:pt x="192" y="74"/>
                      <a:pt x="158" y="39"/>
                      <a:pt x="116" y="39"/>
                    </a:cubicBezTo>
                    <a:cubicBezTo>
                      <a:pt x="73" y="39"/>
                      <a:pt x="40" y="72"/>
                      <a:pt x="39"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NZ" kern="0" dirty="0">
                  <a:solidFill>
                    <a:prstClr val="black"/>
                  </a:solidFill>
                  <a:latin typeface="Calibri" panose="020F0502020204030204"/>
                </a:endParaRPr>
              </a:p>
            </p:txBody>
          </p:sp>
          <p:sp>
            <p:nvSpPr>
              <p:cNvPr id="63" name="Freeform 8">
                <a:extLst>
                  <a:ext uri="{FF2B5EF4-FFF2-40B4-BE49-F238E27FC236}">
                    <a16:creationId xmlns:a16="http://schemas.microsoft.com/office/drawing/2014/main" id="{E7CFA7C8-9E63-48E8-B6D0-4C41DD7EB4EA}"/>
                  </a:ext>
                </a:extLst>
              </p:cNvPr>
              <p:cNvSpPr>
                <a:spLocks/>
              </p:cNvSpPr>
              <p:nvPr/>
            </p:nvSpPr>
            <p:spPr bwMode="auto">
              <a:xfrm>
                <a:off x="4805363" y="4830763"/>
                <a:ext cx="749300" cy="749300"/>
              </a:xfrm>
              <a:custGeom>
                <a:avLst/>
                <a:gdLst>
                  <a:gd name="T0" fmla="*/ 74 w 199"/>
                  <a:gd name="T1" fmla="*/ 102 h 199"/>
                  <a:gd name="T2" fmla="*/ 16 w 199"/>
                  <a:gd name="T3" fmla="*/ 47 h 199"/>
                  <a:gd name="T4" fmla="*/ 10 w 199"/>
                  <a:gd name="T5" fmla="*/ 15 h 199"/>
                  <a:gd name="T6" fmla="*/ 43 w 199"/>
                  <a:gd name="T7" fmla="*/ 19 h 199"/>
                  <a:gd name="T8" fmla="*/ 98 w 199"/>
                  <a:gd name="T9" fmla="*/ 78 h 199"/>
                  <a:gd name="T10" fmla="*/ 148 w 199"/>
                  <a:gd name="T11" fmla="*/ 24 h 199"/>
                  <a:gd name="T12" fmla="*/ 184 w 199"/>
                  <a:gd name="T13" fmla="*/ 15 h 199"/>
                  <a:gd name="T14" fmla="*/ 174 w 199"/>
                  <a:gd name="T15" fmla="*/ 52 h 199"/>
                  <a:gd name="T16" fmla="*/ 121 w 199"/>
                  <a:gd name="T17" fmla="*/ 103 h 199"/>
                  <a:gd name="T18" fmla="*/ 179 w 199"/>
                  <a:gd name="T19" fmla="*/ 155 h 199"/>
                  <a:gd name="T20" fmla="*/ 185 w 199"/>
                  <a:gd name="T21" fmla="*/ 188 h 199"/>
                  <a:gd name="T22" fmla="*/ 152 w 199"/>
                  <a:gd name="T23" fmla="*/ 183 h 199"/>
                  <a:gd name="T24" fmla="*/ 97 w 199"/>
                  <a:gd name="T25" fmla="*/ 127 h 199"/>
                  <a:gd name="T26" fmla="*/ 43 w 199"/>
                  <a:gd name="T27" fmla="*/ 183 h 199"/>
                  <a:gd name="T28" fmla="*/ 12 w 199"/>
                  <a:gd name="T29" fmla="*/ 188 h 199"/>
                  <a:gd name="T30" fmla="*/ 16 w 199"/>
                  <a:gd name="T31" fmla="*/ 156 h 199"/>
                  <a:gd name="T32" fmla="*/ 74 w 199"/>
                  <a:gd name="T33" fmla="*/ 10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199">
                    <a:moveTo>
                      <a:pt x="74" y="102"/>
                    </a:moveTo>
                    <a:cubicBezTo>
                      <a:pt x="52" y="81"/>
                      <a:pt x="34" y="64"/>
                      <a:pt x="16" y="47"/>
                    </a:cubicBezTo>
                    <a:cubicBezTo>
                      <a:pt x="6" y="37"/>
                      <a:pt x="0" y="27"/>
                      <a:pt x="10" y="15"/>
                    </a:cubicBezTo>
                    <a:cubicBezTo>
                      <a:pt x="22" y="3"/>
                      <a:pt x="33" y="9"/>
                      <a:pt x="43" y="19"/>
                    </a:cubicBezTo>
                    <a:cubicBezTo>
                      <a:pt x="60" y="38"/>
                      <a:pt x="78" y="56"/>
                      <a:pt x="98" y="78"/>
                    </a:cubicBezTo>
                    <a:cubicBezTo>
                      <a:pt x="116" y="58"/>
                      <a:pt x="132" y="41"/>
                      <a:pt x="148" y="24"/>
                    </a:cubicBezTo>
                    <a:cubicBezTo>
                      <a:pt x="158" y="14"/>
                      <a:pt x="169" y="0"/>
                      <a:pt x="184" y="15"/>
                    </a:cubicBezTo>
                    <a:cubicBezTo>
                      <a:pt x="199" y="31"/>
                      <a:pt x="184" y="41"/>
                      <a:pt x="174" y="52"/>
                    </a:cubicBezTo>
                    <a:cubicBezTo>
                      <a:pt x="158" y="68"/>
                      <a:pt x="142" y="83"/>
                      <a:pt x="121" y="103"/>
                    </a:cubicBezTo>
                    <a:cubicBezTo>
                      <a:pt x="142" y="121"/>
                      <a:pt x="160" y="138"/>
                      <a:pt x="179" y="155"/>
                    </a:cubicBezTo>
                    <a:cubicBezTo>
                      <a:pt x="189" y="165"/>
                      <a:pt x="197" y="176"/>
                      <a:pt x="185" y="188"/>
                    </a:cubicBezTo>
                    <a:cubicBezTo>
                      <a:pt x="173" y="199"/>
                      <a:pt x="162" y="193"/>
                      <a:pt x="152" y="183"/>
                    </a:cubicBezTo>
                    <a:cubicBezTo>
                      <a:pt x="134" y="164"/>
                      <a:pt x="117" y="147"/>
                      <a:pt x="97" y="127"/>
                    </a:cubicBezTo>
                    <a:cubicBezTo>
                      <a:pt x="78" y="147"/>
                      <a:pt x="60" y="165"/>
                      <a:pt x="43" y="183"/>
                    </a:cubicBezTo>
                    <a:cubicBezTo>
                      <a:pt x="33" y="193"/>
                      <a:pt x="22" y="199"/>
                      <a:pt x="12" y="188"/>
                    </a:cubicBezTo>
                    <a:cubicBezTo>
                      <a:pt x="0" y="177"/>
                      <a:pt x="6" y="165"/>
                      <a:pt x="16" y="156"/>
                    </a:cubicBezTo>
                    <a:cubicBezTo>
                      <a:pt x="35" y="139"/>
                      <a:pt x="53" y="121"/>
                      <a:pt x="7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NZ" kern="0" dirty="0">
                  <a:solidFill>
                    <a:prstClr val="black"/>
                  </a:solidFill>
                  <a:latin typeface="Calibri" panose="020F0502020204030204"/>
                </a:endParaRPr>
              </a:p>
            </p:txBody>
          </p:sp>
          <p:sp>
            <p:nvSpPr>
              <p:cNvPr id="64" name="Freeform 9">
                <a:extLst>
                  <a:ext uri="{FF2B5EF4-FFF2-40B4-BE49-F238E27FC236}">
                    <a16:creationId xmlns:a16="http://schemas.microsoft.com/office/drawing/2014/main" id="{9D47AD29-1F92-46EA-B392-E05C8EF9BF44}"/>
                  </a:ext>
                </a:extLst>
              </p:cNvPr>
              <p:cNvSpPr>
                <a:spLocks/>
              </p:cNvSpPr>
              <p:nvPr/>
            </p:nvSpPr>
            <p:spPr bwMode="auto">
              <a:xfrm>
                <a:off x="3500438" y="3860800"/>
                <a:ext cx="741363" cy="741363"/>
              </a:xfrm>
              <a:custGeom>
                <a:avLst/>
                <a:gdLst>
                  <a:gd name="T0" fmla="*/ 123 w 197"/>
                  <a:gd name="T1" fmla="*/ 99 h 197"/>
                  <a:gd name="T2" fmla="*/ 181 w 197"/>
                  <a:gd name="T3" fmla="*/ 154 h 197"/>
                  <a:gd name="T4" fmla="*/ 186 w 197"/>
                  <a:gd name="T5" fmla="*/ 185 h 197"/>
                  <a:gd name="T6" fmla="*/ 154 w 197"/>
                  <a:gd name="T7" fmla="*/ 181 h 197"/>
                  <a:gd name="T8" fmla="*/ 99 w 197"/>
                  <a:gd name="T9" fmla="*/ 123 h 197"/>
                  <a:gd name="T10" fmla="*/ 44 w 197"/>
                  <a:gd name="T11" fmla="*/ 181 h 197"/>
                  <a:gd name="T12" fmla="*/ 12 w 197"/>
                  <a:gd name="T13" fmla="*/ 185 h 197"/>
                  <a:gd name="T14" fmla="*/ 17 w 197"/>
                  <a:gd name="T15" fmla="*/ 154 h 197"/>
                  <a:gd name="T16" fmla="*/ 74 w 197"/>
                  <a:gd name="T17" fmla="*/ 99 h 197"/>
                  <a:gd name="T18" fmla="*/ 18 w 197"/>
                  <a:gd name="T19" fmla="*/ 45 h 197"/>
                  <a:gd name="T20" fmla="*/ 13 w 197"/>
                  <a:gd name="T21" fmla="*/ 13 h 197"/>
                  <a:gd name="T22" fmla="*/ 45 w 197"/>
                  <a:gd name="T23" fmla="*/ 18 h 197"/>
                  <a:gd name="T24" fmla="*/ 100 w 197"/>
                  <a:gd name="T25" fmla="*/ 76 h 197"/>
                  <a:gd name="T26" fmla="*/ 153 w 197"/>
                  <a:gd name="T27" fmla="*/ 19 h 197"/>
                  <a:gd name="T28" fmla="*/ 185 w 197"/>
                  <a:gd name="T29" fmla="*/ 12 h 197"/>
                  <a:gd name="T30" fmla="*/ 179 w 197"/>
                  <a:gd name="T31" fmla="*/ 46 h 197"/>
                  <a:gd name="T32" fmla="*/ 123 w 197"/>
                  <a:gd name="T33" fmla="*/ 9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7" h="197">
                    <a:moveTo>
                      <a:pt x="123" y="99"/>
                    </a:moveTo>
                    <a:cubicBezTo>
                      <a:pt x="144" y="119"/>
                      <a:pt x="162" y="137"/>
                      <a:pt x="181" y="154"/>
                    </a:cubicBezTo>
                    <a:cubicBezTo>
                      <a:pt x="190" y="163"/>
                      <a:pt x="196" y="174"/>
                      <a:pt x="186" y="185"/>
                    </a:cubicBezTo>
                    <a:cubicBezTo>
                      <a:pt x="175" y="197"/>
                      <a:pt x="163" y="191"/>
                      <a:pt x="154" y="181"/>
                    </a:cubicBezTo>
                    <a:cubicBezTo>
                      <a:pt x="136" y="163"/>
                      <a:pt x="119" y="144"/>
                      <a:pt x="99" y="123"/>
                    </a:cubicBezTo>
                    <a:cubicBezTo>
                      <a:pt x="79" y="144"/>
                      <a:pt x="62" y="163"/>
                      <a:pt x="44" y="181"/>
                    </a:cubicBezTo>
                    <a:cubicBezTo>
                      <a:pt x="35" y="191"/>
                      <a:pt x="23" y="197"/>
                      <a:pt x="12" y="185"/>
                    </a:cubicBezTo>
                    <a:cubicBezTo>
                      <a:pt x="1" y="174"/>
                      <a:pt x="8" y="163"/>
                      <a:pt x="17" y="154"/>
                    </a:cubicBezTo>
                    <a:cubicBezTo>
                      <a:pt x="35" y="137"/>
                      <a:pt x="53" y="119"/>
                      <a:pt x="74" y="99"/>
                    </a:cubicBezTo>
                    <a:cubicBezTo>
                      <a:pt x="54" y="80"/>
                      <a:pt x="36" y="63"/>
                      <a:pt x="18" y="45"/>
                    </a:cubicBezTo>
                    <a:cubicBezTo>
                      <a:pt x="8" y="35"/>
                      <a:pt x="0" y="25"/>
                      <a:pt x="13" y="13"/>
                    </a:cubicBezTo>
                    <a:cubicBezTo>
                      <a:pt x="25" y="1"/>
                      <a:pt x="35" y="8"/>
                      <a:pt x="45" y="18"/>
                    </a:cubicBezTo>
                    <a:cubicBezTo>
                      <a:pt x="62" y="36"/>
                      <a:pt x="79" y="54"/>
                      <a:pt x="100" y="76"/>
                    </a:cubicBezTo>
                    <a:cubicBezTo>
                      <a:pt x="119" y="55"/>
                      <a:pt x="136" y="37"/>
                      <a:pt x="153" y="19"/>
                    </a:cubicBezTo>
                    <a:cubicBezTo>
                      <a:pt x="162" y="9"/>
                      <a:pt x="173" y="0"/>
                      <a:pt x="185" y="12"/>
                    </a:cubicBezTo>
                    <a:cubicBezTo>
                      <a:pt x="197" y="25"/>
                      <a:pt x="190" y="36"/>
                      <a:pt x="179" y="46"/>
                    </a:cubicBezTo>
                    <a:cubicBezTo>
                      <a:pt x="161" y="63"/>
                      <a:pt x="144" y="80"/>
                      <a:pt x="123"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NZ" kern="0" dirty="0">
                  <a:solidFill>
                    <a:prstClr val="black"/>
                  </a:solidFill>
                  <a:latin typeface="Calibri" panose="020F0502020204030204"/>
                </a:endParaRPr>
              </a:p>
            </p:txBody>
          </p:sp>
        </p:grpSp>
        <p:sp>
          <p:nvSpPr>
            <p:cNvPr id="66" name="Rectangle 3">
              <a:extLst>
                <a:ext uri="{FF2B5EF4-FFF2-40B4-BE49-F238E27FC236}">
                  <a16:creationId xmlns:a16="http://schemas.microsoft.com/office/drawing/2014/main" id="{1F758E14-F65E-4CF9-B6F6-3CF5D0FB2290}"/>
                </a:ext>
              </a:extLst>
            </p:cNvPr>
            <p:cNvSpPr>
              <a:spLocks noChangeArrowheads="1"/>
            </p:cNvSpPr>
            <p:nvPr/>
          </p:nvSpPr>
          <p:spPr bwMode="auto">
            <a:xfrm>
              <a:off x="4852199" y="1520174"/>
              <a:ext cx="6888695" cy="164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400"/>
                </a:spcAft>
                <a:buClrTx/>
                <a:buSzTx/>
                <a:buFontTx/>
                <a:buNone/>
                <a:tabLst/>
              </a:pPr>
              <a:r>
                <a:rPr lang="en-NZ" altLang="en-US" sz="1200" b="1" spc="300" dirty="0">
                  <a:solidFill>
                    <a:schemeClr val="bg1"/>
                  </a:solidFill>
                  <a:cs typeface="Times New Roman" panose="02020603050405020304" pitchFamily="18" charset="0"/>
                </a:rPr>
                <a:t>KEY RESEACH QUESTIONS</a:t>
              </a:r>
            </a:p>
            <a:p>
              <a:pPr marL="228600" lvl="0" indent="-228600" eaLnBrk="0" fontAlgn="base" hangingPunct="0">
                <a:spcBef>
                  <a:spcPct val="0"/>
                </a:spcBef>
                <a:spcAft>
                  <a:spcPts val="400"/>
                </a:spcAft>
                <a:buFont typeface="+mj-lt"/>
                <a:buAutoNum type="arabicPeriod"/>
              </a:pPr>
              <a:r>
                <a:rPr lang="en-NZ" altLang="en-US" sz="1200" dirty="0">
                  <a:solidFill>
                    <a:schemeClr val="bg1"/>
                  </a:solidFill>
                  <a:cs typeface="Times New Roman" panose="02020603050405020304" pitchFamily="18" charset="0"/>
                </a:rPr>
                <a:t>What are the public’s attitudes towards recycling? Do they have understanding and belief in the system?</a:t>
              </a:r>
            </a:p>
            <a:p>
              <a:pPr marL="228600" lvl="0" indent="-228600" eaLnBrk="0" fontAlgn="base" hangingPunct="0">
                <a:spcBef>
                  <a:spcPct val="0"/>
                </a:spcBef>
                <a:spcAft>
                  <a:spcPts val="400"/>
                </a:spcAft>
                <a:buFont typeface="+mj-lt"/>
                <a:buAutoNum type="arabicPeriod"/>
              </a:pPr>
              <a:r>
                <a:rPr lang="en-NZ" altLang="en-US" sz="1200" dirty="0">
                  <a:solidFill>
                    <a:schemeClr val="bg1"/>
                  </a:solidFill>
                  <a:cs typeface="Times New Roman" panose="02020603050405020304" pitchFamily="18" charset="0"/>
                </a:rPr>
                <a:t>What level of knowledge do they have about what can be recycled and how they need to prepare items for recycling?</a:t>
              </a:r>
            </a:p>
            <a:p>
              <a:pPr marL="228600" lvl="0" indent="-228600" eaLnBrk="0" fontAlgn="base" hangingPunct="0">
                <a:spcBef>
                  <a:spcPct val="0"/>
                </a:spcBef>
                <a:spcAft>
                  <a:spcPts val="400"/>
                </a:spcAft>
                <a:buFont typeface="+mj-lt"/>
                <a:buAutoNum type="arabicPeriod"/>
              </a:pPr>
              <a:r>
                <a:rPr lang="en-NZ" altLang="en-US" sz="1200" dirty="0">
                  <a:solidFill>
                    <a:schemeClr val="bg1"/>
                  </a:solidFill>
                  <a:cs typeface="Times New Roman" panose="02020603050405020304" pitchFamily="18" charset="0"/>
                </a:rPr>
                <a:t>How do both these attitudes and knowledge impact upon their recycling behaviour?</a:t>
              </a:r>
            </a:p>
            <a:p>
              <a:pPr marL="228600" lvl="0" indent="-228600" eaLnBrk="0" fontAlgn="base" hangingPunct="0">
                <a:spcBef>
                  <a:spcPct val="0"/>
                </a:spcBef>
                <a:spcAft>
                  <a:spcPts val="400"/>
                </a:spcAft>
                <a:buFont typeface="+mj-lt"/>
                <a:buAutoNum type="arabicPeriod"/>
              </a:pPr>
              <a:r>
                <a:rPr lang="en-NZ" altLang="en-US" sz="1200" dirty="0">
                  <a:solidFill>
                    <a:schemeClr val="bg1"/>
                  </a:solidFill>
                  <a:cs typeface="Times New Roman" panose="02020603050405020304" pitchFamily="18" charset="0"/>
                </a:rPr>
                <a:t>What information sources do the public use around recycling?</a:t>
              </a:r>
            </a:p>
            <a:p>
              <a:pPr marL="228600" lvl="0" indent="-228600" eaLnBrk="0" fontAlgn="base" hangingPunct="0">
                <a:spcBef>
                  <a:spcPct val="0"/>
                </a:spcBef>
                <a:spcAft>
                  <a:spcPts val="400"/>
                </a:spcAft>
                <a:buFont typeface="+mj-lt"/>
                <a:buAutoNum type="arabicPeriod"/>
              </a:pPr>
              <a:r>
                <a:rPr lang="en-NZ" altLang="en-US" sz="1200" dirty="0">
                  <a:solidFill>
                    <a:schemeClr val="bg1"/>
                  </a:solidFill>
                  <a:cs typeface="Times New Roman" panose="02020603050405020304" pitchFamily="18" charset="0"/>
                </a:rPr>
                <a:t>Which messages could be most effective to change their behaviour?</a:t>
              </a:r>
            </a:p>
          </p:txBody>
        </p:sp>
      </p:grpSp>
      <p:cxnSp>
        <p:nvCxnSpPr>
          <p:cNvPr id="67" name="Straight Connector 66">
            <a:extLst>
              <a:ext uri="{FF2B5EF4-FFF2-40B4-BE49-F238E27FC236}">
                <a16:creationId xmlns:a16="http://schemas.microsoft.com/office/drawing/2014/main" id="{E422D5EC-0B7D-43A5-AC02-E951169108A9}"/>
              </a:ext>
            </a:extLst>
          </p:cNvPr>
          <p:cNvCxnSpPr>
            <a:cxnSpLocks/>
          </p:cNvCxnSpPr>
          <p:nvPr/>
        </p:nvCxnSpPr>
        <p:spPr>
          <a:xfrm>
            <a:off x="354202" y="1831566"/>
            <a:ext cx="303662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49DDDCC-ECE7-4658-B127-FDF128080C5D}"/>
              </a:ext>
            </a:extLst>
          </p:cNvPr>
          <p:cNvSpPr/>
          <p:nvPr/>
        </p:nvSpPr>
        <p:spPr>
          <a:xfrm>
            <a:off x="1463040" y="1475972"/>
            <a:ext cx="705536" cy="705536"/>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dirty="0"/>
          </a:p>
        </p:txBody>
      </p:sp>
      <p:pic>
        <p:nvPicPr>
          <p:cNvPr id="6" name="Graphic 5" descr="Sustainability">
            <a:extLst>
              <a:ext uri="{FF2B5EF4-FFF2-40B4-BE49-F238E27FC236}">
                <a16:creationId xmlns:a16="http://schemas.microsoft.com/office/drawing/2014/main" id="{9E9CA384-6C48-45F1-A74B-D6BBB692F5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40202" y="1552515"/>
            <a:ext cx="552450" cy="552450"/>
          </a:xfrm>
          <a:prstGeom prst="rect">
            <a:avLst/>
          </a:prstGeom>
        </p:spPr>
      </p:pic>
    </p:spTree>
    <p:extLst>
      <p:ext uri="{BB962C8B-B14F-4D97-AF65-F5344CB8AC3E}">
        <p14:creationId xmlns:p14="http://schemas.microsoft.com/office/powerpoint/2010/main" val="4192957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2296-2A00-4CBF-B4D2-9DC13C64D775}"/>
              </a:ext>
            </a:extLst>
          </p:cNvPr>
          <p:cNvSpPr>
            <a:spLocks noGrp="1"/>
          </p:cNvSpPr>
          <p:nvPr>
            <p:ph type="title"/>
          </p:nvPr>
        </p:nvSpPr>
        <p:spPr/>
        <p:txBody>
          <a:bodyPr/>
          <a:lstStyle/>
          <a:p>
            <a:r>
              <a:rPr lang="en-NZ" dirty="0"/>
              <a:t>Method – what we did</a:t>
            </a:r>
          </a:p>
        </p:txBody>
      </p:sp>
      <p:sp>
        <p:nvSpPr>
          <p:cNvPr id="4" name="Rectangle 3">
            <a:extLst>
              <a:ext uri="{FF2B5EF4-FFF2-40B4-BE49-F238E27FC236}">
                <a16:creationId xmlns:a16="http://schemas.microsoft.com/office/drawing/2014/main" id="{3E91ADAF-0152-41AE-98E4-4024BD05A522}"/>
              </a:ext>
            </a:extLst>
          </p:cNvPr>
          <p:cNvSpPr/>
          <p:nvPr/>
        </p:nvSpPr>
        <p:spPr>
          <a:xfrm>
            <a:off x="124926" y="4679534"/>
            <a:ext cx="5908424" cy="1620000"/>
          </a:xfrm>
          <a:prstGeom prst="rect">
            <a:avLst/>
          </a:prstGeom>
          <a:solidFill>
            <a:srgbClr val="E7E6E6"/>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 name="Rectangle 4">
            <a:extLst>
              <a:ext uri="{FF2B5EF4-FFF2-40B4-BE49-F238E27FC236}">
                <a16:creationId xmlns:a16="http://schemas.microsoft.com/office/drawing/2014/main" id="{057611C8-3171-45B7-8144-B768E8DE70BE}"/>
              </a:ext>
            </a:extLst>
          </p:cNvPr>
          <p:cNvSpPr/>
          <p:nvPr/>
        </p:nvSpPr>
        <p:spPr>
          <a:xfrm>
            <a:off x="983458" y="4834472"/>
            <a:ext cx="2755947" cy="276999"/>
          </a:xfrm>
          <a:prstGeom prst="rect">
            <a:avLst/>
          </a:prstGeom>
        </p:spPr>
        <p:txBody>
          <a:bodyPr wrap="none">
            <a:spAutoFit/>
          </a:bodyPr>
          <a:lstStyle/>
          <a:p>
            <a:pPr lvl="0">
              <a:spcBef>
                <a:spcPts val="1000"/>
              </a:spcBef>
            </a:pPr>
            <a:r>
              <a:rPr lang="en-NZ" sz="1200" b="1" spc="300" dirty="0">
                <a:solidFill>
                  <a:prstClr val="black">
                    <a:lumMod val="85000"/>
                    <a:lumOff val="15000"/>
                  </a:prstClr>
                </a:solidFill>
              </a:rPr>
              <a:t>WELLINGTON CITY REPORT</a:t>
            </a:r>
          </a:p>
        </p:txBody>
      </p:sp>
      <p:sp>
        <p:nvSpPr>
          <p:cNvPr id="6" name="Rectangle 5">
            <a:extLst>
              <a:ext uri="{FF2B5EF4-FFF2-40B4-BE49-F238E27FC236}">
                <a16:creationId xmlns:a16="http://schemas.microsoft.com/office/drawing/2014/main" id="{2BB3874A-1F1B-4F34-AB86-2AED09297D49}"/>
              </a:ext>
            </a:extLst>
          </p:cNvPr>
          <p:cNvSpPr/>
          <p:nvPr/>
        </p:nvSpPr>
        <p:spPr>
          <a:xfrm>
            <a:off x="466817" y="5177212"/>
            <a:ext cx="5619059" cy="1169551"/>
          </a:xfrm>
          <a:prstGeom prst="rect">
            <a:avLst/>
          </a:prstGeom>
        </p:spPr>
        <p:txBody>
          <a:bodyPr wrap="square">
            <a:spAutoFit/>
          </a:bodyPr>
          <a:lstStyle/>
          <a:p>
            <a:pPr lvl="0">
              <a:spcAft>
                <a:spcPts val="600"/>
              </a:spcAft>
            </a:pPr>
            <a:r>
              <a:rPr lang="en-NZ" sz="1100" dirty="0">
                <a:solidFill>
                  <a:prstClr val="black">
                    <a:lumMod val="85000"/>
                    <a:lumOff val="15000"/>
                  </a:prstClr>
                </a:solidFill>
              </a:rPr>
              <a:t>Wellington City Council commissioned this report to dive into the results for their regions.</a:t>
            </a:r>
          </a:p>
          <a:p>
            <a:pPr lvl="0">
              <a:spcAft>
                <a:spcPts val="600"/>
              </a:spcAft>
            </a:pPr>
            <a:r>
              <a:rPr lang="en-NZ" sz="1100" dirty="0">
                <a:solidFill>
                  <a:prstClr val="black">
                    <a:lumMod val="85000"/>
                    <a:lumOff val="15000"/>
                  </a:prstClr>
                </a:solidFill>
              </a:rPr>
              <a:t>A sample of </a:t>
            </a:r>
            <a:r>
              <a:rPr lang="en-NZ" sz="1100" b="1" dirty="0">
                <a:solidFill>
                  <a:prstClr val="black">
                    <a:lumMod val="85000"/>
                    <a:lumOff val="15000"/>
                  </a:prstClr>
                </a:solidFill>
              </a:rPr>
              <a:t>n=300 </a:t>
            </a:r>
            <a:r>
              <a:rPr lang="en-NZ" sz="1100" dirty="0">
                <a:solidFill>
                  <a:prstClr val="black">
                    <a:lumMod val="85000"/>
                    <a:lumOff val="15000"/>
                  </a:prstClr>
                </a:solidFill>
              </a:rPr>
              <a:t>Wellington City respondents were surveyed. </a:t>
            </a:r>
          </a:p>
          <a:p>
            <a:pPr lvl="0">
              <a:spcAft>
                <a:spcPts val="600"/>
              </a:spcAft>
            </a:pPr>
            <a:r>
              <a:rPr lang="en-NZ" sz="1100" dirty="0">
                <a:solidFill>
                  <a:prstClr val="black">
                    <a:lumMod val="85000"/>
                    <a:lumOff val="15000"/>
                  </a:prstClr>
                </a:solidFill>
              </a:rPr>
              <a:t>The sample was weighted to be representative by age within gender.</a:t>
            </a:r>
          </a:p>
          <a:p>
            <a:pPr lvl="0">
              <a:spcAft>
                <a:spcPts val="600"/>
              </a:spcAft>
            </a:pPr>
            <a:r>
              <a:rPr lang="en-NZ" sz="1100" dirty="0">
                <a:solidFill>
                  <a:prstClr val="black">
                    <a:lumMod val="85000"/>
                    <a:lumOff val="15000"/>
                  </a:prstClr>
                </a:solidFill>
              </a:rPr>
              <a:t>The maximum margin of error for the Wellington City sample is +/- 5.7% at the 95% confidence level.</a:t>
            </a:r>
          </a:p>
        </p:txBody>
      </p:sp>
      <p:pic>
        <p:nvPicPr>
          <p:cNvPr id="7" name="Picture 6">
            <a:extLst>
              <a:ext uri="{FF2B5EF4-FFF2-40B4-BE49-F238E27FC236}">
                <a16:creationId xmlns:a16="http://schemas.microsoft.com/office/drawing/2014/main" id="{E4A2967A-6876-436E-81E8-6B8D6975EBC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7259" t="45304" b="-6231"/>
          <a:stretch/>
        </p:blipFill>
        <p:spPr>
          <a:xfrm>
            <a:off x="124925" y="4679534"/>
            <a:ext cx="736159" cy="586874"/>
          </a:xfrm>
          <a:prstGeom prst="rect">
            <a:avLst/>
          </a:prstGeom>
        </p:spPr>
      </p:pic>
      <p:cxnSp>
        <p:nvCxnSpPr>
          <p:cNvPr id="11" name="Straight Connector 10">
            <a:extLst>
              <a:ext uri="{FF2B5EF4-FFF2-40B4-BE49-F238E27FC236}">
                <a16:creationId xmlns:a16="http://schemas.microsoft.com/office/drawing/2014/main" id="{092EBA12-F8ED-4830-B9AB-D93D1441E0AE}"/>
              </a:ext>
            </a:extLst>
          </p:cNvPr>
          <p:cNvCxnSpPr/>
          <p:nvPr/>
        </p:nvCxnSpPr>
        <p:spPr>
          <a:xfrm>
            <a:off x="427608" y="5226438"/>
            <a:ext cx="0" cy="1008000"/>
          </a:xfrm>
          <a:prstGeom prst="line">
            <a:avLst/>
          </a:prstGeom>
          <a:ln>
            <a:solidFill>
              <a:srgbClr val="46505C"/>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DEFDB95F-2737-4BDA-B515-170C1A1831CE}"/>
              </a:ext>
            </a:extLst>
          </p:cNvPr>
          <p:cNvSpPr/>
          <p:nvPr/>
        </p:nvSpPr>
        <p:spPr>
          <a:xfrm>
            <a:off x="394817" y="5263308"/>
            <a:ext cx="72000" cy="72000"/>
          </a:xfrm>
          <a:prstGeom prst="ellipse">
            <a:avLst/>
          </a:prstGeom>
          <a:solidFill>
            <a:srgbClr val="4650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dirty="0"/>
          </a:p>
        </p:txBody>
      </p:sp>
      <p:sp>
        <p:nvSpPr>
          <p:cNvPr id="15" name="Rectangle 14">
            <a:extLst>
              <a:ext uri="{FF2B5EF4-FFF2-40B4-BE49-F238E27FC236}">
                <a16:creationId xmlns:a16="http://schemas.microsoft.com/office/drawing/2014/main" id="{785596E6-EFD9-4FD0-BDA6-8E981EEB54F0}"/>
              </a:ext>
            </a:extLst>
          </p:cNvPr>
          <p:cNvSpPr/>
          <p:nvPr/>
        </p:nvSpPr>
        <p:spPr>
          <a:xfrm>
            <a:off x="6205686" y="4679534"/>
            <a:ext cx="5861388" cy="1620000"/>
          </a:xfrm>
          <a:prstGeom prst="rect">
            <a:avLst/>
          </a:prstGeom>
          <a:solidFill>
            <a:srgbClr val="E7E6E6"/>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6" name="Rectangle 15">
            <a:extLst>
              <a:ext uri="{FF2B5EF4-FFF2-40B4-BE49-F238E27FC236}">
                <a16:creationId xmlns:a16="http://schemas.microsoft.com/office/drawing/2014/main" id="{04E6E882-8CAF-4182-9107-433A001EC4AF}"/>
              </a:ext>
            </a:extLst>
          </p:cNvPr>
          <p:cNvSpPr/>
          <p:nvPr/>
        </p:nvSpPr>
        <p:spPr>
          <a:xfrm>
            <a:off x="6951269" y="4834472"/>
            <a:ext cx="5148596" cy="276999"/>
          </a:xfrm>
          <a:prstGeom prst="rect">
            <a:avLst/>
          </a:prstGeom>
        </p:spPr>
        <p:txBody>
          <a:bodyPr wrap="square">
            <a:spAutoFit/>
          </a:bodyPr>
          <a:lstStyle/>
          <a:p>
            <a:pPr lvl="0">
              <a:spcBef>
                <a:spcPts val="1000"/>
              </a:spcBef>
            </a:pPr>
            <a:r>
              <a:rPr lang="en-NZ" sz="1200" b="1" spc="300" dirty="0">
                <a:solidFill>
                  <a:prstClr val="black">
                    <a:lumMod val="85000"/>
                    <a:lumOff val="15000"/>
                  </a:prstClr>
                </a:solidFill>
              </a:rPr>
              <a:t>NOTES TO THE READER</a:t>
            </a:r>
          </a:p>
        </p:txBody>
      </p:sp>
      <p:sp>
        <p:nvSpPr>
          <p:cNvPr id="17" name="Rectangle 16">
            <a:extLst>
              <a:ext uri="{FF2B5EF4-FFF2-40B4-BE49-F238E27FC236}">
                <a16:creationId xmlns:a16="http://schemas.microsoft.com/office/drawing/2014/main" id="{2576F385-173E-4C25-8F2A-787FE2D28DD1}"/>
              </a:ext>
            </a:extLst>
          </p:cNvPr>
          <p:cNvSpPr/>
          <p:nvPr/>
        </p:nvSpPr>
        <p:spPr>
          <a:xfrm>
            <a:off x="6606800" y="5113740"/>
            <a:ext cx="5361842" cy="1215717"/>
          </a:xfrm>
          <a:prstGeom prst="rect">
            <a:avLst/>
          </a:prstGeom>
        </p:spPr>
        <p:txBody>
          <a:bodyPr wrap="square">
            <a:spAutoFit/>
          </a:bodyPr>
          <a:lstStyle/>
          <a:p>
            <a:pPr lvl="0">
              <a:spcAft>
                <a:spcPts val="600"/>
              </a:spcAft>
            </a:pPr>
            <a:r>
              <a:rPr lang="en-NZ" sz="1050" dirty="0">
                <a:solidFill>
                  <a:prstClr val="black">
                    <a:lumMod val="85000"/>
                    <a:lumOff val="15000"/>
                  </a:prstClr>
                </a:solidFill>
              </a:rPr>
              <a:t>The sample does not represent the entire New Zealand population as we screened out people who did not have a kerbside recycling collection. For the sake of brevity, we simply refer to the total sample as ‘respondents’ throughout this report.</a:t>
            </a:r>
          </a:p>
          <a:p>
            <a:pPr lvl="0">
              <a:spcAft>
                <a:spcPts val="600"/>
              </a:spcAft>
            </a:pPr>
            <a:r>
              <a:rPr lang="en-NZ" sz="1050" dirty="0">
                <a:solidFill>
                  <a:prstClr val="black">
                    <a:lumMod val="85000"/>
                    <a:lumOff val="15000"/>
                  </a:prstClr>
                </a:solidFill>
              </a:rPr>
              <a:t>The Wellington City sample is referred to as ‘Wellington City respondents’.</a:t>
            </a:r>
          </a:p>
          <a:p>
            <a:pPr lvl="0">
              <a:spcAft>
                <a:spcPts val="600"/>
              </a:spcAft>
            </a:pPr>
            <a:r>
              <a:rPr lang="en-NZ" sz="1050" dirty="0">
                <a:solidFill>
                  <a:prstClr val="black">
                    <a:lumMod val="85000"/>
                    <a:lumOff val="15000"/>
                  </a:prstClr>
                </a:solidFill>
              </a:rPr>
              <a:t>Due to the sample size of n=300 for Wellington City, sub-group analysis is limited. Any sub-group analysis compares against the average for the Wellington City total.</a:t>
            </a:r>
          </a:p>
        </p:txBody>
      </p:sp>
      <p:pic>
        <p:nvPicPr>
          <p:cNvPr id="18" name="Picture 17">
            <a:extLst>
              <a:ext uri="{FF2B5EF4-FFF2-40B4-BE49-F238E27FC236}">
                <a16:creationId xmlns:a16="http://schemas.microsoft.com/office/drawing/2014/main" id="{EC0FD92F-CB77-4787-9CFB-E0045896395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7259" t="45304" b="-6231"/>
          <a:stretch/>
        </p:blipFill>
        <p:spPr>
          <a:xfrm>
            <a:off x="6205685" y="4679534"/>
            <a:ext cx="736159" cy="586874"/>
          </a:xfrm>
          <a:prstGeom prst="rect">
            <a:avLst/>
          </a:prstGeom>
        </p:spPr>
      </p:pic>
      <p:cxnSp>
        <p:nvCxnSpPr>
          <p:cNvPr id="19" name="Straight Connector 18">
            <a:extLst>
              <a:ext uri="{FF2B5EF4-FFF2-40B4-BE49-F238E27FC236}">
                <a16:creationId xmlns:a16="http://schemas.microsoft.com/office/drawing/2014/main" id="{65226F4F-5AF5-4620-AAF9-A144BEEBDFFD}"/>
              </a:ext>
            </a:extLst>
          </p:cNvPr>
          <p:cNvCxnSpPr/>
          <p:nvPr/>
        </p:nvCxnSpPr>
        <p:spPr>
          <a:xfrm>
            <a:off x="6508368" y="5226438"/>
            <a:ext cx="0" cy="1008000"/>
          </a:xfrm>
          <a:prstGeom prst="line">
            <a:avLst/>
          </a:prstGeom>
          <a:ln>
            <a:solidFill>
              <a:srgbClr val="46505C"/>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B5C7320C-97DA-4547-BF52-65F5393F5D02}"/>
              </a:ext>
            </a:extLst>
          </p:cNvPr>
          <p:cNvSpPr/>
          <p:nvPr/>
        </p:nvSpPr>
        <p:spPr>
          <a:xfrm>
            <a:off x="6475577" y="5316576"/>
            <a:ext cx="72000" cy="72000"/>
          </a:xfrm>
          <a:prstGeom prst="ellipse">
            <a:avLst/>
          </a:prstGeom>
          <a:solidFill>
            <a:srgbClr val="4650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dirty="0"/>
          </a:p>
        </p:txBody>
      </p:sp>
      <p:sp>
        <p:nvSpPr>
          <p:cNvPr id="21" name="Oval 20">
            <a:extLst>
              <a:ext uri="{FF2B5EF4-FFF2-40B4-BE49-F238E27FC236}">
                <a16:creationId xmlns:a16="http://schemas.microsoft.com/office/drawing/2014/main" id="{2A38B5DF-D5F4-4D6C-BED0-9C054F8E7C81}"/>
              </a:ext>
            </a:extLst>
          </p:cNvPr>
          <p:cNvSpPr/>
          <p:nvPr/>
        </p:nvSpPr>
        <p:spPr>
          <a:xfrm>
            <a:off x="6475577" y="5759683"/>
            <a:ext cx="72000" cy="72000"/>
          </a:xfrm>
          <a:prstGeom prst="ellipse">
            <a:avLst/>
          </a:prstGeom>
          <a:solidFill>
            <a:srgbClr val="4650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dirty="0"/>
          </a:p>
        </p:txBody>
      </p:sp>
      <p:sp>
        <p:nvSpPr>
          <p:cNvPr id="29" name="Rectangle 28">
            <a:extLst>
              <a:ext uri="{FF2B5EF4-FFF2-40B4-BE49-F238E27FC236}">
                <a16:creationId xmlns:a16="http://schemas.microsoft.com/office/drawing/2014/main" id="{F1EA6361-C1C0-40D8-AF64-C85B2F598E08}"/>
              </a:ext>
            </a:extLst>
          </p:cNvPr>
          <p:cNvSpPr/>
          <p:nvPr/>
        </p:nvSpPr>
        <p:spPr>
          <a:xfrm>
            <a:off x="136338" y="1398494"/>
            <a:ext cx="3754344" cy="3166556"/>
          </a:xfrm>
          <a:prstGeom prst="rect">
            <a:avLst/>
          </a:prstGeom>
          <a:solidFill>
            <a:srgbClr val="7F9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0" name="Rectangle 29">
            <a:extLst>
              <a:ext uri="{FF2B5EF4-FFF2-40B4-BE49-F238E27FC236}">
                <a16:creationId xmlns:a16="http://schemas.microsoft.com/office/drawing/2014/main" id="{DF8A1283-668D-467A-A373-16CB3BA4D76F}"/>
              </a:ext>
            </a:extLst>
          </p:cNvPr>
          <p:cNvSpPr/>
          <p:nvPr/>
        </p:nvSpPr>
        <p:spPr>
          <a:xfrm>
            <a:off x="4218828" y="1398494"/>
            <a:ext cx="3754344" cy="3166556"/>
          </a:xfrm>
          <a:prstGeom prst="rect">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1" name="Rectangle 30">
            <a:extLst>
              <a:ext uri="{FF2B5EF4-FFF2-40B4-BE49-F238E27FC236}">
                <a16:creationId xmlns:a16="http://schemas.microsoft.com/office/drawing/2014/main" id="{32B8746B-24AD-412D-B872-25F6C3B7C71E}"/>
              </a:ext>
            </a:extLst>
          </p:cNvPr>
          <p:cNvSpPr/>
          <p:nvPr/>
        </p:nvSpPr>
        <p:spPr>
          <a:xfrm>
            <a:off x="8390965" y="1394185"/>
            <a:ext cx="3664697" cy="3166556"/>
          </a:xfrm>
          <a:prstGeom prst="rect">
            <a:avLst/>
          </a:prstGeom>
          <a:solidFill>
            <a:srgbClr val="7F9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2" name="Rectangle 31">
            <a:extLst>
              <a:ext uri="{FF2B5EF4-FFF2-40B4-BE49-F238E27FC236}">
                <a16:creationId xmlns:a16="http://schemas.microsoft.com/office/drawing/2014/main" id="{7E346B9E-9C8C-49FD-B266-9950D1DAD97A}"/>
              </a:ext>
            </a:extLst>
          </p:cNvPr>
          <p:cNvSpPr/>
          <p:nvPr/>
        </p:nvSpPr>
        <p:spPr>
          <a:xfrm>
            <a:off x="8308242" y="1394185"/>
            <a:ext cx="3754344" cy="3166556"/>
          </a:xfrm>
          <a:prstGeom prst="rect">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3" name="Rectangle 32">
            <a:extLst>
              <a:ext uri="{FF2B5EF4-FFF2-40B4-BE49-F238E27FC236}">
                <a16:creationId xmlns:a16="http://schemas.microsoft.com/office/drawing/2014/main" id="{F367E1D1-AF53-4562-8E06-02D5A5D9738C}"/>
              </a:ext>
            </a:extLst>
          </p:cNvPr>
          <p:cNvSpPr/>
          <p:nvPr/>
        </p:nvSpPr>
        <p:spPr>
          <a:xfrm>
            <a:off x="136338" y="1390555"/>
            <a:ext cx="3754344" cy="3166556"/>
          </a:xfrm>
          <a:prstGeom prst="rect">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34" name="Group 33">
            <a:extLst>
              <a:ext uri="{FF2B5EF4-FFF2-40B4-BE49-F238E27FC236}">
                <a16:creationId xmlns:a16="http://schemas.microsoft.com/office/drawing/2014/main" id="{9D2E57EC-DF8A-4935-9478-1137C0C55068}"/>
              </a:ext>
            </a:extLst>
          </p:cNvPr>
          <p:cNvGrpSpPr/>
          <p:nvPr/>
        </p:nvGrpSpPr>
        <p:grpSpPr>
          <a:xfrm>
            <a:off x="382188" y="1766509"/>
            <a:ext cx="819372" cy="819372"/>
            <a:chOff x="203200" y="1695214"/>
            <a:chExt cx="819372" cy="819372"/>
          </a:xfrm>
        </p:grpSpPr>
        <p:sp>
          <p:nvSpPr>
            <p:cNvPr id="35" name="Oval 34">
              <a:extLst>
                <a:ext uri="{FF2B5EF4-FFF2-40B4-BE49-F238E27FC236}">
                  <a16:creationId xmlns:a16="http://schemas.microsoft.com/office/drawing/2014/main" id="{C1B44B31-163A-4671-B684-D6F5C1E5F286}"/>
                </a:ext>
              </a:extLst>
            </p:cNvPr>
            <p:cNvSpPr/>
            <p:nvPr/>
          </p:nvSpPr>
          <p:spPr>
            <a:xfrm>
              <a:off x="203200" y="1695214"/>
              <a:ext cx="819372" cy="819372"/>
            </a:xfrm>
            <a:prstGeom prst="ellips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36" name="Group 35">
              <a:extLst>
                <a:ext uri="{FF2B5EF4-FFF2-40B4-BE49-F238E27FC236}">
                  <a16:creationId xmlns:a16="http://schemas.microsoft.com/office/drawing/2014/main" id="{BBC12FC0-A8A0-4887-A2E9-87E3FFA6A7A0}"/>
                </a:ext>
              </a:extLst>
            </p:cNvPr>
            <p:cNvGrpSpPr/>
            <p:nvPr/>
          </p:nvGrpSpPr>
          <p:grpSpPr>
            <a:xfrm>
              <a:off x="337570" y="1896729"/>
              <a:ext cx="550632" cy="414551"/>
              <a:chOff x="6170613" y="165100"/>
              <a:chExt cx="969962" cy="730250"/>
            </a:xfrm>
            <a:solidFill>
              <a:srgbClr val="46505C"/>
            </a:solidFill>
          </p:grpSpPr>
          <p:sp>
            <p:nvSpPr>
              <p:cNvPr id="37" name="Freeform 5">
                <a:extLst>
                  <a:ext uri="{FF2B5EF4-FFF2-40B4-BE49-F238E27FC236}">
                    <a16:creationId xmlns:a16="http://schemas.microsoft.com/office/drawing/2014/main" id="{AB970660-F6EC-4E07-AA4C-A08A459A55A5}"/>
                  </a:ext>
                </a:extLst>
              </p:cNvPr>
              <p:cNvSpPr>
                <a:spLocks noEditPoints="1"/>
              </p:cNvSpPr>
              <p:nvPr/>
            </p:nvSpPr>
            <p:spPr bwMode="auto">
              <a:xfrm>
                <a:off x="6170613" y="165100"/>
                <a:ext cx="969962" cy="730250"/>
              </a:xfrm>
              <a:custGeom>
                <a:avLst/>
                <a:gdLst>
                  <a:gd name="T0" fmla="*/ 293 w 320"/>
                  <a:gd name="T1" fmla="*/ 200 h 240"/>
                  <a:gd name="T2" fmla="*/ 293 w 320"/>
                  <a:gd name="T3" fmla="*/ 40 h 240"/>
                  <a:gd name="T4" fmla="*/ 253 w 320"/>
                  <a:gd name="T5" fmla="*/ 0 h 240"/>
                  <a:gd name="T6" fmla="*/ 67 w 320"/>
                  <a:gd name="T7" fmla="*/ 0 h 240"/>
                  <a:gd name="T8" fmla="*/ 27 w 320"/>
                  <a:gd name="T9" fmla="*/ 40 h 240"/>
                  <a:gd name="T10" fmla="*/ 27 w 320"/>
                  <a:gd name="T11" fmla="*/ 200 h 240"/>
                  <a:gd name="T12" fmla="*/ 0 w 320"/>
                  <a:gd name="T13" fmla="*/ 200 h 240"/>
                  <a:gd name="T14" fmla="*/ 40 w 320"/>
                  <a:gd name="T15" fmla="*/ 240 h 240"/>
                  <a:gd name="T16" fmla="*/ 280 w 320"/>
                  <a:gd name="T17" fmla="*/ 240 h 240"/>
                  <a:gd name="T18" fmla="*/ 320 w 320"/>
                  <a:gd name="T19" fmla="*/ 200 h 240"/>
                  <a:gd name="T20" fmla="*/ 293 w 320"/>
                  <a:gd name="T21" fmla="*/ 200 h 240"/>
                  <a:gd name="T22" fmla="*/ 213 w 320"/>
                  <a:gd name="T23" fmla="*/ 200 h 240"/>
                  <a:gd name="T24" fmla="*/ 200 w 320"/>
                  <a:gd name="T25" fmla="*/ 213 h 240"/>
                  <a:gd name="T26" fmla="*/ 120 w 320"/>
                  <a:gd name="T27" fmla="*/ 213 h 240"/>
                  <a:gd name="T28" fmla="*/ 107 w 320"/>
                  <a:gd name="T29" fmla="*/ 200 h 240"/>
                  <a:gd name="T30" fmla="*/ 53 w 320"/>
                  <a:gd name="T31" fmla="*/ 200 h 240"/>
                  <a:gd name="T32" fmla="*/ 53 w 320"/>
                  <a:gd name="T33" fmla="*/ 40 h 240"/>
                  <a:gd name="T34" fmla="*/ 67 w 320"/>
                  <a:gd name="T35" fmla="*/ 27 h 240"/>
                  <a:gd name="T36" fmla="*/ 253 w 320"/>
                  <a:gd name="T37" fmla="*/ 27 h 240"/>
                  <a:gd name="T38" fmla="*/ 267 w 320"/>
                  <a:gd name="T39" fmla="*/ 40 h 240"/>
                  <a:gd name="T40" fmla="*/ 267 w 320"/>
                  <a:gd name="T41" fmla="*/ 200 h 240"/>
                  <a:gd name="T42" fmla="*/ 213 w 320"/>
                  <a:gd name="T43" fmla="*/ 20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0" h="240">
                    <a:moveTo>
                      <a:pt x="293" y="200"/>
                    </a:moveTo>
                    <a:cubicBezTo>
                      <a:pt x="293" y="40"/>
                      <a:pt x="293" y="40"/>
                      <a:pt x="293" y="40"/>
                    </a:cubicBezTo>
                    <a:cubicBezTo>
                      <a:pt x="293" y="18"/>
                      <a:pt x="275" y="0"/>
                      <a:pt x="253" y="0"/>
                    </a:cubicBezTo>
                    <a:cubicBezTo>
                      <a:pt x="67" y="0"/>
                      <a:pt x="67" y="0"/>
                      <a:pt x="67" y="0"/>
                    </a:cubicBezTo>
                    <a:cubicBezTo>
                      <a:pt x="45" y="0"/>
                      <a:pt x="27" y="18"/>
                      <a:pt x="27" y="40"/>
                    </a:cubicBezTo>
                    <a:cubicBezTo>
                      <a:pt x="27" y="200"/>
                      <a:pt x="27" y="200"/>
                      <a:pt x="27" y="200"/>
                    </a:cubicBezTo>
                    <a:cubicBezTo>
                      <a:pt x="0" y="200"/>
                      <a:pt x="0" y="200"/>
                      <a:pt x="0" y="200"/>
                    </a:cubicBezTo>
                    <a:cubicBezTo>
                      <a:pt x="0" y="222"/>
                      <a:pt x="18" y="240"/>
                      <a:pt x="40" y="240"/>
                    </a:cubicBezTo>
                    <a:cubicBezTo>
                      <a:pt x="280" y="240"/>
                      <a:pt x="280" y="240"/>
                      <a:pt x="280" y="240"/>
                    </a:cubicBezTo>
                    <a:cubicBezTo>
                      <a:pt x="302" y="240"/>
                      <a:pt x="320" y="222"/>
                      <a:pt x="320" y="200"/>
                    </a:cubicBezTo>
                    <a:lnTo>
                      <a:pt x="293" y="200"/>
                    </a:lnTo>
                    <a:close/>
                    <a:moveTo>
                      <a:pt x="213" y="200"/>
                    </a:moveTo>
                    <a:cubicBezTo>
                      <a:pt x="200" y="213"/>
                      <a:pt x="200" y="213"/>
                      <a:pt x="200" y="213"/>
                    </a:cubicBezTo>
                    <a:cubicBezTo>
                      <a:pt x="120" y="213"/>
                      <a:pt x="120" y="213"/>
                      <a:pt x="120" y="213"/>
                    </a:cubicBezTo>
                    <a:cubicBezTo>
                      <a:pt x="107" y="200"/>
                      <a:pt x="107" y="200"/>
                      <a:pt x="107" y="200"/>
                    </a:cubicBezTo>
                    <a:cubicBezTo>
                      <a:pt x="53" y="200"/>
                      <a:pt x="53" y="200"/>
                      <a:pt x="53" y="200"/>
                    </a:cubicBezTo>
                    <a:cubicBezTo>
                      <a:pt x="53" y="40"/>
                      <a:pt x="53" y="40"/>
                      <a:pt x="53" y="40"/>
                    </a:cubicBezTo>
                    <a:cubicBezTo>
                      <a:pt x="53" y="33"/>
                      <a:pt x="59" y="27"/>
                      <a:pt x="67" y="27"/>
                    </a:cubicBezTo>
                    <a:cubicBezTo>
                      <a:pt x="253" y="27"/>
                      <a:pt x="253" y="27"/>
                      <a:pt x="253" y="27"/>
                    </a:cubicBezTo>
                    <a:cubicBezTo>
                      <a:pt x="261" y="27"/>
                      <a:pt x="267" y="33"/>
                      <a:pt x="267" y="40"/>
                    </a:cubicBezTo>
                    <a:cubicBezTo>
                      <a:pt x="267" y="200"/>
                      <a:pt x="267" y="200"/>
                      <a:pt x="267" y="200"/>
                    </a:cubicBezTo>
                    <a:lnTo>
                      <a:pt x="213"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38" name="Oval 6">
                <a:extLst>
                  <a:ext uri="{FF2B5EF4-FFF2-40B4-BE49-F238E27FC236}">
                    <a16:creationId xmlns:a16="http://schemas.microsoft.com/office/drawing/2014/main" id="{46D29A1B-D543-49A6-923B-7786C7EF628B}"/>
                  </a:ext>
                </a:extLst>
              </p:cNvPr>
              <p:cNvSpPr>
                <a:spLocks noChangeArrowheads="1"/>
              </p:cNvSpPr>
              <p:nvPr/>
            </p:nvSpPr>
            <p:spPr bwMode="auto">
              <a:xfrm>
                <a:off x="6573838" y="327025"/>
                <a:ext cx="163512" cy="1635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39" name="Freeform 7">
                <a:extLst>
                  <a:ext uri="{FF2B5EF4-FFF2-40B4-BE49-F238E27FC236}">
                    <a16:creationId xmlns:a16="http://schemas.microsoft.com/office/drawing/2014/main" id="{F59874A8-37B8-4F62-9FB6-F11FF8EB927F}"/>
                  </a:ext>
                </a:extLst>
              </p:cNvPr>
              <p:cNvSpPr>
                <a:spLocks/>
              </p:cNvSpPr>
              <p:nvPr/>
            </p:nvSpPr>
            <p:spPr bwMode="auto">
              <a:xfrm>
                <a:off x="6453188" y="569913"/>
                <a:ext cx="404812" cy="122238"/>
              </a:xfrm>
              <a:custGeom>
                <a:avLst/>
                <a:gdLst>
                  <a:gd name="T0" fmla="*/ 94 w 134"/>
                  <a:gd name="T1" fmla="*/ 0 h 40"/>
                  <a:gd name="T2" fmla="*/ 94 w 134"/>
                  <a:gd name="T3" fmla="*/ 0 h 40"/>
                  <a:gd name="T4" fmla="*/ 40 w 134"/>
                  <a:gd name="T5" fmla="*/ 0 h 40"/>
                  <a:gd name="T6" fmla="*/ 0 w 134"/>
                  <a:gd name="T7" fmla="*/ 40 h 40"/>
                  <a:gd name="T8" fmla="*/ 134 w 134"/>
                  <a:gd name="T9" fmla="*/ 40 h 40"/>
                  <a:gd name="T10" fmla="*/ 94 w 134"/>
                  <a:gd name="T11" fmla="*/ 0 h 40"/>
                </a:gdLst>
                <a:ahLst/>
                <a:cxnLst>
                  <a:cxn ang="0">
                    <a:pos x="T0" y="T1"/>
                  </a:cxn>
                  <a:cxn ang="0">
                    <a:pos x="T2" y="T3"/>
                  </a:cxn>
                  <a:cxn ang="0">
                    <a:pos x="T4" y="T5"/>
                  </a:cxn>
                  <a:cxn ang="0">
                    <a:pos x="T6" y="T7"/>
                  </a:cxn>
                  <a:cxn ang="0">
                    <a:pos x="T8" y="T9"/>
                  </a:cxn>
                  <a:cxn ang="0">
                    <a:pos x="T10" y="T11"/>
                  </a:cxn>
                </a:cxnLst>
                <a:rect l="0" t="0" r="r" b="b"/>
                <a:pathLst>
                  <a:path w="134" h="40">
                    <a:moveTo>
                      <a:pt x="94" y="0"/>
                    </a:moveTo>
                    <a:cubicBezTo>
                      <a:pt x="94" y="0"/>
                      <a:pt x="94" y="0"/>
                      <a:pt x="94" y="0"/>
                    </a:cubicBezTo>
                    <a:cubicBezTo>
                      <a:pt x="40" y="0"/>
                      <a:pt x="40" y="0"/>
                      <a:pt x="40" y="0"/>
                    </a:cubicBezTo>
                    <a:cubicBezTo>
                      <a:pt x="18" y="0"/>
                      <a:pt x="0" y="18"/>
                      <a:pt x="0" y="40"/>
                    </a:cubicBezTo>
                    <a:cubicBezTo>
                      <a:pt x="134" y="40"/>
                      <a:pt x="134" y="40"/>
                      <a:pt x="134" y="40"/>
                    </a:cubicBezTo>
                    <a:cubicBezTo>
                      <a:pt x="134" y="18"/>
                      <a:pt x="116" y="0"/>
                      <a:pt x="9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grpSp>
      </p:grpSp>
      <p:sp>
        <p:nvSpPr>
          <p:cNvPr id="40" name="Oval 39">
            <a:extLst>
              <a:ext uri="{FF2B5EF4-FFF2-40B4-BE49-F238E27FC236}">
                <a16:creationId xmlns:a16="http://schemas.microsoft.com/office/drawing/2014/main" id="{17EF8DAB-FD43-40F3-A232-E35933969BE9}"/>
              </a:ext>
            </a:extLst>
          </p:cNvPr>
          <p:cNvSpPr/>
          <p:nvPr/>
        </p:nvSpPr>
        <p:spPr>
          <a:xfrm>
            <a:off x="382188" y="3343066"/>
            <a:ext cx="819372" cy="819372"/>
          </a:xfrm>
          <a:prstGeom prst="ellips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1" name="Content Placeholder 4">
            <a:extLst>
              <a:ext uri="{FF2B5EF4-FFF2-40B4-BE49-F238E27FC236}">
                <a16:creationId xmlns:a16="http://schemas.microsoft.com/office/drawing/2014/main" id="{3B080312-0B64-4A5A-8723-750345F55F73}"/>
              </a:ext>
            </a:extLst>
          </p:cNvPr>
          <p:cNvSpPr txBox="1">
            <a:spLocks/>
          </p:cNvSpPr>
          <p:nvPr/>
        </p:nvSpPr>
        <p:spPr>
          <a:xfrm>
            <a:off x="1149789" y="1927935"/>
            <a:ext cx="1527689" cy="8345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NZ" sz="4000" b="1" spc="300" dirty="0">
                <a:solidFill>
                  <a:schemeClr val="bg1"/>
                </a:solidFill>
              </a:rPr>
              <a:t>1741</a:t>
            </a:r>
          </a:p>
          <a:p>
            <a:endParaRPr lang="en-NZ" sz="7200" dirty="0">
              <a:solidFill>
                <a:schemeClr val="bg1"/>
              </a:solidFill>
            </a:endParaRPr>
          </a:p>
        </p:txBody>
      </p:sp>
      <p:grpSp>
        <p:nvGrpSpPr>
          <p:cNvPr id="43" name="Group 42">
            <a:extLst>
              <a:ext uri="{FF2B5EF4-FFF2-40B4-BE49-F238E27FC236}">
                <a16:creationId xmlns:a16="http://schemas.microsoft.com/office/drawing/2014/main" id="{1535E68D-6669-4CB0-9C36-6FA162FDE93D}"/>
              </a:ext>
            </a:extLst>
          </p:cNvPr>
          <p:cNvGrpSpPr/>
          <p:nvPr/>
        </p:nvGrpSpPr>
        <p:grpSpPr>
          <a:xfrm>
            <a:off x="525655" y="3418736"/>
            <a:ext cx="532435" cy="668032"/>
            <a:chOff x="583294" y="2751705"/>
            <a:chExt cx="532435" cy="668032"/>
          </a:xfrm>
          <a:solidFill>
            <a:srgbClr val="46505C"/>
          </a:solidFill>
        </p:grpSpPr>
        <p:sp>
          <p:nvSpPr>
            <p:cNvPr id="44" name="Partial Circle 43">
              <a:extLst>
                <a:ext uri="{FF2B5EF4-FFF2-40B4-BE49-F238E27FC236}">
                  <a16:creationId xmlns:a16="http://schemas.microsoft.com/office/drawing/2014/main" id="{10819E56-8A82-484E-A6E8-75C8017B0DBB}"/>
                </a:ext>
              </a:extLst>
            </p:cNvPr>
            <p:cNvSpPr/>
            <p:nvPr/>
          </p:nvSpPr>
          <p:spPr>
            <a:xfrm>
              <a:off x="608807" y="2931412"/>
              <a:ext cx="480080" cy="461571"/>
            </a:xfrm>
            <a:prstGeom prst="pie">
              <a:avLst>
                <a:gd name="adj1" fmla="val 16292889"/>
                <a:gd name="adj2" fmla="val 1609812"/>
              </a:avLst>
            </a:prstGeom>
            <a:solidFill>
              <a:srgbClr val="1CB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45" name="Donut 16">
              <a:extLst>
                <a:ext uri="{FF2B5EF4-FFF2-40B4-BE49-F238E27FC236}">
                  <a16:creationId xmlns:a16="http://schemas.microsoft.com/office/drawing/2014/main" id="{CAD4DCF2-D47B-4029-B879-D5E50F699474}"/>
                </a:ext>
              </a:extLst>
            </p:cNvPr>
            <p:cNvSpPr/>
            <p:nvPr/>
          </p:nvSpPr>
          <p:spPr>
            <a:xfrm>
              <a:off x="583294" y="2878741"/>
              <a:ext cx="532435" cy="540996"/>
            </a:xfrm>
            <a:custGeom>
              <a:avLst/>
              <a:gdLst/>
              <a:ahLst/>
              <a:cxnLst/>
              <a:rect l="l" t="t" r="r" b="b"/>
              <a:pathLst>
                <a:path w="919784" h="972052">
                  <a:moveTo>
                    <a:pt x="459891" y="131314"/>
                  </a:moveTo>
                  <a:cubicBezTo>
                    <a:pt x="250074" y="131314"/>
                    <a:pt x="79984" y="301615"/>
                    <a:pt x="79984" y="511691"/>
                  </a:cubicBezTo>
                  <a:cubicBezTo>
                    <a:pt x="79984" y="721767"/>
                    <a:pt x="250074" y="892068"/>
                    <a:pt x="459891" y="892068"/>
                  </a:cubicBezTo>
                  <a:cubicBezTo>
                    <a:pt x="669708" y="892068"/>
                    <a:pt x="839798" y="721767"/>
                    <a:pt x="839798" y="511691"/>
                  </a:cubicBezTo>
                  <a:cubicBezTo>
                    <a:pt x="839798" y="301615"/>
                    <a:pt x="669708" y="131314"/>
                    <a:pt x="459891" y="131314"/>
                  </a:cubicBezTo>
                  <a:close/>
                  <a:moveTo>
                    <a:pt x="459892" y="51330"/>
                  </a:moveTo>
                  <a:cubicBezTo>
                    <a:pt x="713883" y="51330"/>
                    <a:pt x="919784" y="257441"/>
                    <a:pt x="919784" y="511691"/>
                  </a:cubicBezTo>
                  <a:cubicBezTo>
                    <a:pt x="919784" y="765941"/>
                    <a:pt x="713883" y="972052"/>
                    <a:pt x="459892" y="972052"/>
                  </a:cubicBezTo>
                  <a:cubicBezTo>
                    <a:pt x="205901" y="972052"/>
                    <a:pt x="0" y="765941"/>
                    <a:pt x="0" y="511691"/>
                  </a:cubicBezTo>
                  <a:cubicBezTo>
                    <a:pt x="0" y="257441"/>
                    <a:pt x="205901" y="51330"/>
                    <a:pt x="459892" y="51330"/>
                  </a:cubicBezTo>
                  <a:close/>
                  <a:moveTo>
                    <a:pt x="731037" y="0"/>
                  </a:moveTo>
                  <a:lnTo>
                    <a:pt x="836823" y="72686"/>
                  </a:lnTo>
                  <a:lnTo>
                    <a:pt x="760865" y="137907"/>
                  </a:lnTo>
                  <a:lnTo>
                    <a:pt x="697393" y="942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solidFill>
                  <a:schemeClr val="tx1"/>
                </a:solidFill>
              </a:endParaRPr>
            </a:p>
          </p:txBody>
        </p:sp>
        <p:sp>
          <p:nvSpPr>
            <p:cNvPr id="46" name="Oval 218">
              <a:extLst>
                <a:ext uri="{FF2B5EF4-FFF2-40B4-BE49-F238E27FC236}">
                  <a16:creationId xmlns:a16="http://schemas.microsoft.com/office/drawing/2014/main" id="{86DBE3B8-805B-4BFD-9619-EDA08AE25B67}"/>
                </a:ext>
              </a:extLst>
            </p:cNvPr>
            <p:cNvSpPr>
              <a:spLocks noChangeArrowheads="1"/>
            </p:cNvSpPr>
            <p:nvPr/>
          </p:nvSpPr>
          <p:spPr bwMode="auto">
            <a:xfrm>
              <a:off x="819630" y="3137984"/>
              <a:ext cx="59220" cy="569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219">
              <a:extLst>
                <a:ext uri="{FF2B5EF4-FFF2-40B4-BE49-F238E27FC236}">
                  <a16:creationId xmlns:a16="http://schemas.microsoft.com/office/drawing/2014/main" id="{23423E05-B93F-4C1A-9944-BBBA5CA95ECE}"/>
                </a:ext>
              </a:extLst>
            </p:cNvPr>
            <p:cNvSpPr>
              <a:spLocks/>
            </p:cNvSpPr>
            <p:nvPr/>
          </p:nvSpPr>
          <p:spPr bwMode="auto">
            <a:xfrm>
              <a:off x="840338" y="2974347"/>
              <a:ext cx="18347" cy="158933"/>
            </a:xfrm>
            <a:custGeom>
              <a:avLst/>
              <a:gdLst>
                <a:gd name="T0" fmla="*/ 43 w 43"/>
                <a:gd name="T1" fmla="*/ 385 h 385"/>
                <a:gd name="T2" fmla="*/ 43 w 43"/>
                <a:gd name="T3" fmla="*/ 1 h 385"/>
                <a:gd name="T4" fmla="*/ 21 w 43"/>
                <a:gd name="T5" fmla="*/ 0 h 385"/>
                <a:gd name="T6" fmla="*/ 0 w 43"/>
                <a:gd name="T7" fmla="*/ 1 h 385"/>
                <a:gd name="T8" fmla="*/ 0 w 43"/>
                <a:gd name="T9" fmla="*/ 385 h 385"/>
                <a:gd name="T10" fmla="*/ 21 w 43"/>
                <a:gd name="T11" fmla="*/ 383 h 385"/>
                <a:gd name="T12" fmla="*/ 43 w 43"/>
                <a:gd name="T13" fmla="*/ 385 h 385"/>
              </a:gdLst>
              <a:ahLst/>
              <a:cxnLst>
                <a:cxn ang="0">
                  <a:pos x="T0" y="T1"/>
                </a:cxn>
                <a:cxn ang="0">
                  <a:pos x="T2" y="T3"/>
                </a:cxn>
                <a:cxn ang="0">
                  <a:pos x="T4" y="T5"/>
                </a:cxn>
                <a:cxn ang="0">
                  <a:pos x="T6" y="T7"/>
                </a:cxn>
                <a:cxn ang="0">
                  <a:pos x="T8" y="T9"/>
                </a:cxn>
                <a:cxn ang="0">
                  <a:pos x="T10" y="T11"/>
                </a:cxn>
                <a:cxn ang="0">
                  <a:pos x="T12" y="T13"/>
                </a:cxn>
              </a:cxnLst>
              <a:rect l="0" t="0" r="r" b="b"/>
              <a:pathLst>
                <a:path w="43" h="385">
                  <a:moveTo>
                    <a:pt x="43" y="385"/>
                  </a:moveTo>
                  <a:cubicBezTo>
                    <a:pt x="43" y="1"/>
                    <a:pt x="43" y="1"/>
                    <a:pt x="43" y="1"/>
                  </a:cubicBezTo>
                  <a:cubicBezTo>
                    <a:pt x="36" y="1"/>
                    <a:pt x="29" y="0"/>
                    <a:pt x="21" y="0"/>
                  </a:cubicBezTo>
                  <a:cubicBezTo>
                    <a:pt x="14" y="0"/>
                    <a:pt x="7" y="1"/>
                    <a:pt x="0" y="1"/>
                  </a:cubicBezTo>
                  <a:cubicBezTo>
                    <a:pt x="0" y="385"/>
                    <a:pt x="0" y="385"/>
                    <a:pt x="0" y="385"/>
                  </a:cubicBezTo>
                  <a:cubicBezTo>
                    <a:pt x="7" y="384"/>
                    <a:pt x="14" y="383"/>
                    <a:pt x="21" y="383"/>
                  </a:cubicBezTo>
                  <a:cubicBezTo>
                    <a:pt x="29" y="383"/>
                    <a:pt x="36" y="384"/>
                    <a:pt x="43" y="3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Rectangle 10">
              <a:extLst>
                <a:ext uri="{FF2B5EF4-FFF2-40B4-BE49-F238E27FC236}">
                  <a16:creationId xmlns:a16="http://schemas.microsoft.com/office/drawing/2014/main" id="{3978C1DB-5F70-4EF3-9C64-F38060430618}"/>
                </a:ext>
              </a:extLst>
            </p:cNvPr>
            <p:cNvSpPr/>
            <p:nvPr/>
          </p:nvSpPr>
          <p:spPr>
            <a:xfrm>
              <a:off x="777616" y="2751705"/>
              <a:ext cx="137780" cy="148528"/>
            </a:xfrm>
            <a:custGeom>
              <a:avLst/>
              <a:gdLst/>
              <a:ahLst/>
              <a:cxnLst/>
              <a:rect l="l" t="t" r="r" b="b"/>
              <a:pathLst>
                <a:path w="238016" h="266871">
                  <a:moveTo>
                    <a:pt x="75148" y="77075"/>
                  </a:moveTo>
                  <a:lnTo>
                    <a:pt x="161538" y="77075"/>
                  </a:lnTo>
                  <a:cubicBezTo>
                    <a:pt x="174168" y="77075"/>
                    <a:pt x="184407" y="87314"/>
                    <a:pt x="184407" y="99944"/>
                  </a:cubicBezTo>
                  <a:lnTo>
                    <a:pt x="184407" y="134266"/>
                  </a:lnTo>
                  <a:cubicBezTo>
                    <a:pt x="184407" y="146896"/>
                    <a:pt x="174168" y="157135"/>
                    <a:pt x="161538" y="157135"/>
                  </a:cubicBezTo>
                  <a:lnTo>
                    <a:pt x="75148" y="157135"/>
                  </a:lnTo>
                  <a:cubicBezTo>
                    <a:pt x="62518" y="157135"/>
                    <a:pt x="52279" y="146896"/>
                    <a:pt x="52279" y="134266"/>
                  </a:cubicBezTo>
                  <a:lnTo>
                    <a:pt x="52279" y="99944"/>
                  </a:lnTo>
                  <a:cubicBezTo>
                    <a:pt x="52279" y="87314"/>
                    <a:pt x="62518" y="77075"/>
                    <a:pt x="75148" y="77075"/>
                  </a:cubicBezTo>
                  <a:close/>
                  <a:moveTo>
                    <a:pt x="119008" y="23166"/>
                  </a:moveTo>
                  <a:cubicBezTo>
                    <a:pt x="66076" y="23166"/>
                    <a:pt x="23166" y="64292"/>
                    <a:pt x="23166" y="115024"/>
                  </a:cubicBezTo>
                  <a:cubicBezTo>
                    <a:pt x="23166" y="151250"/>
                    <a:pt x="45045" y="182578"/>
                    <a:pt x="77196" y="196752"/>
                  </a:cubicBezTo>
                  <a:lnTo>
                    <a:pt x="77196" y="171238"/>
                  </a:lnTo>
                  <a:lnTo>
                    <a:pt x="159256" y="171238"/>
                  </a:lnTo>
                  <a:lnTo>
                    <a:pt x="159256" y="197762"/>
                  </a:lnTo>
                  <a:cubicBezTo>
                    <a:pt x="192194" y="183679"/>
                    <a:pt x="214850" y="151887"/>
                    <a:pt x="214850" y="115024"/>
                  </a:cubicBezTo>
                  <a:cubicBezTo>
                    <a:pt x="214850" y="64292"/>
                    <a:pt x="171940" y="23166"/>
                    <a:pt x="119008" y="23166"/>
                  </a:cubicBezTo>
                  <a:close/>
                  <a:moveTo>
                    <a:pt x="119008" y="0"/>
                  </a:moveTo>
                  <a:cubicBezTo>
                    <a:pt x="184734" y="0"/>
                    <a:pt x="238016" y="51498"/>
                    <a:pt x="238016" y="115024"/>
                  </a:cubicBezTo>
                  <a:cubicBezTo>
                    <a:pt x="238016" y="164771"/>
                    <a:pt x="205341" y="207143"/>
                    <a:pt x="159256" y="222194"/>
                  </a:cubicBezTo>
                  <a:lnTo>
                    <a:pt x="159256" y="266871"/>
                  </a:lnTo>
                  <a:lnTo>
                    <a:pt x="77196" y="266871"/>
                  </a:lnTo>
                  <a:lnTo>
                    <a:pt x="77196" y="221889"/>
                  </a:lnTo>
                  <a:cubicBezTo>
                    <a:pt x="31965" y="206216"/>
                    <a:pt x="0" y="164228"/>
                    <a:pt x="0" y="115024"/>
                  </a:cubicBezTo>
                  <a:cubicBezTo>
                    <a:pt x="0" y="51498"/>
                    <a:pt x="53282" y="0"/>
                    <a:pt x="119008" y="0"/>
                  </a:cubicBezTo>
                  <a:close/>
                </a:path>
              </a:pathLst>
            </a:custGeom>
            <a:grpFill/>
            <a:ln w="952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spAutoFit/>
            </a:bodyPr>
            <a:lstStyle/>
            <a:p>
              <a:pPr algn="ctr"/>
              <a:endParaRPr lang="en-NZ" dirty="0">
                <a:solidFill>
                  <a:srgbClr val="537177"/>
                </a:solidFill>
                <a:latin typeface="Arial Narrow" pitchFamily="34" charset="0"/>
              </a:endParaRPr>
            </a:p>
          </p:txBody>
        </p:sp>
      </p:grpSp>
      <p:sp>
        <p:nvSpPr>
          <p:cNvPr id="49" name="Rectangle 48">
            <a:extLst>
              <a:ext uri="{FF2B5EF4-FFF2-40B4-BE49-F238E27FC236}">
                <a16:creationId xmlns:a16="http://schemas.microsoft.com/office/drawing/2014/main" id="{7D93C2F2-7C0D-42A2-83C6-A7204FC74970}"/>
              </a:ext>
            </a:extLst>
          </p:cNvPr>
          <p:cNvSpPr/>
          <p:nvPr/>
        </p:nvSpPr>
        <p:spPr>
          <a:xfrm>
            <a:off x="1382801" y="3493000"/>
            <a:ext cx="780983" cy="646331"/>
          </a:xfrm>
          <a:prstGeom prst="rect">
            <a:avLst/>
          </a:prstGeom>
        </p:spPr>
        <p:txBody>
          <a:bodyPr wrap="none">
            <a:spAutoFit/>
          </a:bodyPr>
          <a:lstStyle/>
          <a:p>
            <a:pPr>
              <a:lnSpc>
                <a:spcPct val="90000"/>
              </a:lnSpc>
              <a:spcBef>
                <a:spcPts val="1000"/>
              </a:spcBef>
              <a:spcAft>
                <a:spcPts val="600"/>
              </a:spcAft>
            </a:pPr>
            <a:r>
              <a:rPr lang="en-NZ" sz="4000" b="1" spc="300" dirty="0">
                <a:solidFill>
                  <a:schemeClr val="bg1"/>
                </a:solidFill>
              </a:rPr>
              <a:t>19</a:t>
            </a:r>
          </a:p>
        </p:txBody>
      </p:sp>
      <p:sp>
        <p:nvSpPr>
          <p:cNvPr id="50" name="Rectangle 49">
            <a:extLst>
              <a:ext uri="{FF2B5EF4-FFF2-40B4-BE49-F238E27FC236}">
                <a16:creationId xmlns:a16="http://schemas.microsoft.com/office/drawing/2014/main" id="{AACA1620-5694-4F7E-9886-325BA48351ED}"/>
              </a:ext>
            </a:extLst>
          </p:cNvPr>
          <p:cNvSpPr/>
          <p:nvPr/>
        </p:nvSpPr>
        <p:spPr>
          <a:xfrm>
            <a:off x="2036335" y="3752752"/>
            <a:ext cx="2258895" cy="276999"/>
          </a:xfrm>
          <a:prstGeom prst="rect">
            <a:avLst/>
          </a:prstGeom>
        </p:spPr>
        <p:txBody>
          <a:bodyPr wrap="square">
            <a:spAutoFit/>
          </a:bodyPr>
          <a:lstStyle/>
          <a:p>
            <a:r>
              <a:rPr lang="en-NZ" sz="1200" b="1" spc="300" dirty="0">
                <a:solidFill>
                  <a:schemeClr val="bg1"/>
                </a:solidFill>
              </a:rPr>
              <a:t>MINUTE SURVEY</a:t>
            </a:r>
          </a:p>
        </p:txBody>
      </p:sp>
      <p:cxnSp>
        <p:nvCxnSpPr>
          <p:cNvPr id="51" name="Straight Connector 50">
            <a:extLst>
              <a:ext uri="{FF2B5EF4-FFF2-40B4-BE49-F238E27FC236}">
                <a16:creationId xmlns:a16="http://schemas.microsoft.com/office/drawing/2014/main" id="{A63FD45B-6B9E-4861-BB0F-BCDBB315E9EC}"/>
              </a:ext>
            </a:extLst>
          </p:cNvPr>
          <p:cNvCxnSpPr/>
          <p:nvPr/>
        </p:nvCxnSpPr>
        <p:spPr>
          <a:xfrm>
            <a:off x="427608" y="2921400"/>
            <a:ext cx="3164171" cy="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A8988CD8-DEB1-4BD1-B86A-96122036217F}"/>
              </a:ext>
            </a:extLst>
          </p:cNvPr>
          <p:cNvSpPr/>
          <p:nvPr/>
        </p:nvSpPr>
        <p:spPr>
          <a:xfrm>
            <a:off x="5716897" y="1466491"/>
            <a:ext cx="819372" cy="819372"/>
          </a:xfrm>
          <a:prstGeom prst="ellips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3" name="Rectangle 52">
            <a:extLst>
              <a:ext uri="{FF2B5EF4-FFF2-40B4-BE49-F238E27FC236}">
                <a16:creationId xmlns:a16="http://schemas.microsoft.com/office/drawing/2014/main" id="{BE7823DD-FD5C-4194-901B-A65417CD054A}"/>
              </a:ext>
            </a:extLst>
          </p:cNvPr>
          <p:cNvSpPr/>
          <p:nvPr/>
        </p:nvSpPr>
        <p:spPr>
          <a:xfrm>
            <a:off x="4344724" y="2331868"/>
            <a:ext cx="3667359" cy="2031325"/>
          </a:xfrm>
          <a:prstGeom prst="rect">
            <a:avLst/>
          </a:prstGeom>
        </p:spPr>
        <p:txBody>
          <a:bodyPr wrap="square">
            <a:spAutoFit/>
          </a:bodyPr>
          <a:lstStyle/>
          <a:p>
            <a:pPr>
              <a:spcAft>
                <a:spcPts val="600"/>
              </a:spcAft>
            </a:pPr>
            <a:r>
              <a:rPr lang="en-NZ" sz="1200" b="1" spc="300" dirty="0">
                <a:solidFill>
                  <a:schemeClr val="bg1"/>
                </a:solidFill>
              </a:rPr>
              <a:t>SAMPLE &amp; WEIGHTING</a:t>
            </a:r>
          </a:p>
          <a:p>
            <a:pPr>
              <a:spcAft>
                <a:spcPts val="600"/>
              </a:spcAft>
            </a:pPr>
            <a:r>
              <a:rPr lang="en-NZ" sz="1100" dirty="0">
                <a:solidFill>
                  <a:schemeClr val="bg1"/>
                </a:solidFill>
              </a:rPr>
              <a:t>New Zealanders with kerbside recycling, aged 18+.</a:t>
            </a:r>
          </a:p>
          <a:p>
            <a:pPr>
              <a:spcAft>
                <a:spcPts val="600"/>
              </a:spcAft>
            </a:pPr>
            <a:r>
              <a:rPr lang="en-NZ" sz="1100" dirty="0">
                <a:solidFill>
                  <a:schemeClr val="bg1"/>
                </a:solidFill>
              </a:rPr>
              <a:t>Targets were set for each region to ensure representation across the country. Data was post-weighted by age within gender, ethnicity, and region to align with 2018 Census figures.</a:t>
            </a:r>
          </a:p>
          <a:p>
            <a:pPr>
              <a:spcAft>
                <a:spcPts val="600"/>
              </a:spcAft>
            </a:pPr>
            <a:r>
              <a:rPr lang="en-NZ" sz="1100" dirty="0">
                <a:solidFill>
                  <a:schemeClr val="bg1"/>
                </a:solidFill>
              </a:rPr>
              <a:t>The sample was sourced using the Colmar Brunton online panel. The panel is made up of over 100,000 New Zealanders, who have agreed to take part in online surveys in return for FlyBuys points.</a:t>
            </a:r>
          </a:p>
        </p:txBody>
      </p:sp>
      <p:sp>
        <p:nvSpPr>
          <p:cNvPr id="54" name="Freeform 46">
            <a:extLst>
              <a:ext uri="{FF2B5EF4-FFF2-40B4-BE49-F238E27FC236}">
                <a16:creationId xmlns:a16="http://schemas.microsoft.com/office/drawing/2014/main" id="{F7B5C9E6-1150-423C-A7C9-41711479DBCD}"/>
              </a:ext>
            </a:extLst>
          </p:cNvPr>
          <p:cNvSpPr>
            <a:spLocks noEditPoints="1"/>
          </p:cNvSpPr>
          <p:nvPr/>
        </p:nvSpPr>
        <p:spPr bwMode="auto">
          <a:xfrm>
            <a:off x="5882531" y="1637909"/>
            <a:ext cx="488103" cy="458093"/>
          </a:xfrm>
          <a:custGeom>
            <a:avLst/>
            <a:gdLst>
              <a:gd name="T0" fmla="*/ 102 w 362"/>
              <a:gd name="T1" fmla="*/ 45 h 339"/>
              <a:gd name="T2" fmla="*/ 79 w 362"/>
              <a:gd name="T3" fmla="*/ 23 h 339"/>
              <a:gd name="T4" fmla="*/ 102 w 362"/>
              <a:gd name="T5" fmla="*/ 0 h 339"/>
              <a:gd name="T6" fmla="*/ 125 w 362"/>
              <a:gd name="T7" fmla="*/ 23 h 339"/>
              <a:gd name="T8" fmla="*/ 102 w 362"/>
              <a:gd name="T9" fmla="*/ 45 h 339"/>
              <a:gd name="T10" fmla="*/ 204 w 362"/>
              <a:gd name="T11" fmla="*/ 23 h 339"/>
              <a:gd name="T12" fmla="*/ 181 w 362"/>
              <a:gd name="T13" fmla="*/ 0 h 339"/>
              <a:gd name="T14" fmla="*/ 158 w 362"/>
              <a:gd name="T15" fmla="*/ 23 h 339"/>
              <a:gd name="T16" fmla="*/ 181 w 362"/>
              <a:gd name="T17" fmla="*/ 45 h 339"/>
              <a:gd name="T18" fmla="*/ 204 w 362"/>
              <a:gd name="T19" fmla="*/ 23 h 339"/>
              <a:gd name="T20" fmla="*/ 283 w 362"/>
              <a:gd name="T21" fmla="*/ 23 h 339"/>
              <a:gd name="T22" fmla="*/ 260 w 362"/>
              <a:gd name="T23" fmla="*/ 0 h 339"/>
              <a:gd name="T24" fmla="*/ 238 w 362"/>
              <a:gd name="T25" fmla="*/ 23 h 339"/>
              <a:gd name="T26" fmla="*/ 260 w 362"/>
              <a:gd name="T27" fmla="*/ 45 h 339"/>
              <a:gd name="T28" fmla="*/ 283 w 362"/>
              <a:gd name="T29" fmla="*/ 23 h 339"/>
              <a:gd name="T30" fmla="*/ 339 w 362"/>
              <a:gd name="T31" fmla="*/ 339 h 339"/>
              <a:gd name="T32" fmla="*/ 362 w 362"/>
              <a:gd name="T33" fmla="*/ 316 h 339"/>
              <a:gd name="T34" fmla="*/ 362 w 362"/>
              <a:gd name="T35" fmla="*/ 271 h 339"/>
              <a:gd name="T36" fmla="*/ 298 w 362"/>
              <a:gd name="T37" fmla="*/ 185 h 339"/>
              <a:gd name="T38" fmla="*/ 328 w 362"/>
              <a:gd name="T39" fmla="*/ 135 h 339"/>
              <a:gd name="T40" fmla="*/ 273 w 362"/>
              <a:gd name="T41" fmla="*/ 79 h 339"/>
              <a:gd name="T42" fmla="*/ 215 w 362"/>
              <a:gd name="T43" fmla="*/ 134 h 339"/>
              <a:gd name="T44" fmla="*/ 244 w 362"/>
              <a:gd name="T45" fmla="*/ 185 h 339"/>
              <a:gd name="T46" fmla="*/ 190 w 362"/>
              <a:gd name="T47" fmla="*/ 232 h 339"/>
              <a:gd name="T48" fmla="*/ 176 w 362"/>
              <a:gd name="T49" fmla="*/ 236 h 339"/>
              <a:gd name="T50" fmla="*/ 172 w 362"/>
              <a:gd name="T51" fmla="*/ 232 h 339"/>
              <a:gd name="T52" fmla="*/ 118 w 362"/>
              <a:gd name="T53" fmla="*/ 185 h 339"/>
              <a:gd name="T54" fmla="*/ 147 w 362"/>
              <a:gd name="T55" fmla="*/ 135 h 339"/>
              <a:gd name="T56" fmla="*/ 92 w 362"/>
              <a:gd name="T57" fmla="*/ 79 h 339"/>
              <a:gd name="T58" fmla="*/ 35 w 362"/>
              <a:gd name="T59" fmla="*/ 134 h 339"/>
              <a:gd name="T60" fmla="*/ 64 w 362"/>
              <a:gd name="T61" fmla="*/ 185 h 339"/>
              <a:gd name="T62" fmla="*/ 0 w 362"/>
              <a:gd name="T63" fmla="*/ 271 h 339"/>
              <a:gd name="T64" fmla="*/ 0 w 362"/>
              <a:gd name="T65" fmla="*/ 316 h 339"/>
              <a:gd name="T66" fmla="*/ 23 w 362"/>
              <a:gd name="T67" fmla="*/ 339 h 339"/>
              <a:gd name="T68" fmla="*/ 339 w 362"/>
              <a:gd name="T69" fmla="*/ 3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2" h="339">
                <a:moveTo>
                  <a:pt x="102" y="45"/>
                </a:moveTo>
                <a:cubicBezTo>
                  <a:pt x="89" y="45"/>
                  <a:pt x="79" y="35"/>
                  <a:pt x="79" y="23"/>
                </a:cubicBezTo>
                <a:cubicBezTo>
                  <a:pt x="79" y="10"/>
                  <a:pt x="89" y="0"/>
                  <a:pt x="102" y="0"/>
                </a:cubicBezTo>
                <a:cubicBezTo>
                  <a:pt x="114" y="0"/>
                  <a:pt x="125" y="10"/>
                  <a:pt x="125" y="23"/>
                </a:cubicBezTo>
                <a:cubicBezTo>
                  <a:pt x="125" y="35"/>
                  <a:pt x="114" y="45"/>
                  <a:pt x="102" y="45"/>
                </a:cubicBezTo>
                <a:close/>
                <a:moveTo>
                  <a:pt x="204" y="23"/>
                </a:moveTo>
                <a:cubicBezTo>
                  <a:pt x="204" y="10"/>
                  <a:pt x="194" y="0"/>
                  <a:pt x="181" y="0"/>
                </a:cubicBezTo>
                <a:cubicBezTo>
                  <a:pt x="169" y="0"/>
                  <a:pt x="158" y="10"/>
                  <a:pt x="158" y="23"/>
                </a:cubicBezTo>
                <a:cubicBezTo>
                  <a:pt x="158" y="35"/>
                  <a:pt x="169" y="45"/>
                  <a:pt x="181" y="45"/>
                </a:cubicBezTo>
                <a:cubicBezTo>
                  <a:pt x="194" y="45"/>
                  <a:pt x="204" y="35"/>
                  <a:pt x="204" y="23"/>
                </a:cubicBezTo>
                <a:close/>
                <a:moveTo>
                  <a:pt x="283" y="23"/>
                </a:moveTo>
                <a:cubicBezTo>
                  <a:pt x="283" y="10"/>
                  <a:pt x="273" y="0"/>
                  <a:pt x="260" y="0"/>
                </a:cubicBezTo>
                <a:cubicBezTo>
                  <a:pt x="248" y="0"/>
                  <a:pt x="238" y="10"/>
                  <a:pt x="238" y="23"/>
                </a:cubicBezTo>
                <a:cubicBezTo>
                  <a:pt x="238" y="35"/>
                  <a:pt x="248" y="45"/>
                  <a:pt x="260" y="45"/>
                </a:cubicBezTo>
                <a:cubicBezTo>
                  <a:pt x="273" y="45"/>
                  <a:pt x="283" y="35"/>
                  <a:pt x="283" y="23"/>
                </a:cubicBezTo>
                <a:close/>
                <a:moveTo>
                  <a:pt x="339" y="339"/>
                </a:moveTo>
                <a:cubicBezTo>
                  <a:pt x="352" y="339"/>
                  <a:pt x="362" y="329"/>
                  <a:pt x="362" y="316"/>
                </a:cubicBezTo>
                <a:cubicBezTo>
                  <a:pt x="362" y="271"/>
                  <a:pt x="362" y="271"/>
                  <a:pt x="362" y="271"/>
                </a:cubicBezTo>
                <a:cubicBezTo>
                  <a:pt x="362" y="232"/>
                  <a:pt x="336" y="197"/>
                  <a:pt x="298" y="185"/>
                </a:cubicBezTo>
                <a:cubicBezTo>
                  <a:pt x="317" y="175"/>
                  <a:pt x="328" y="156"/>
                  <a:pt x="328" y="135"/>
                </a:cubicBezTo>
                <a:cubicBezTo>
                  <a:pt x="327" y="105"/>
                  <a:pt x="303" y="80"/>
                  <a:pt x="273" y="79"/>
                </a:cubicBezTo>
                <a:cubicBezTo>
                  <a:pt x="242" y="78"/>
                  <a:pt x="216" y="103"/>
                  <a:pt x="215" y="134"/>
                </a:cubicBezTo>
                <a:cubicBezTo>
                  <a:pt x="215" y="155"/>
                  <a:pt x="226" y="175"/>
                  <a:pt x="244" y="185"/>
                </a:cubicBezTo>
                <a:cubicBezTo>
                  <a:pt x="221" y="192"/>
                  <a:pt x="201" y="209"/>
                  <a:pt x="190" y="232"/>
                </a:cubicBezTo>
                <a:cubicBezTo>
                  <a:pt x="188" y="237"/>
                  <a:pt x="181" y="239"/>
                  <a:pt x="176" y="236"/>
                </a:cubicBezTo>
                <a:cubicBezTo>
                  <a:pt x="174" y="235"/>
                  <a:pt x="173" y="234"/>
                  <a:pt x="172" y="232"/>
                </a:cubicBezTo>
                <a:cubicBezTo>
                  <a:pt x="161" y="209"/>
                  <a:pt x="141" y="192"/>
                  <a:pt x="118" y="185"/>
                </a:cubicBezTo>
                <a:cubicBezTo>
                  <a:pt x="136" y="175"/>
                  <a:pt x="147" y="156"/>
                  <a:pt x="147" y="135"/>
                </a:cubicBezTo>
                <a:cubicBezTo>
                  <a:pt x="147" y="105"/>
                  <a:pt x="123" y="80"/>
                  <a:pt x="92" y="79"/>
                </a:cubicBezTo>
                <a:cubicBezTo>
                  <a:pt x="61" y="78"/>
                  <a:pt x="35" y="103"/>
                  <a:pt x="35" y="134"/>
                </a:cubicBezTo>
                <a:cubicBezTo>
                  <a:pt x="34" y="155"/>
                  <a:pt x="45" y="175"/>
                  <a:pt x="64" y="185"/>
                </a:cubicBezTo>
                <a:cubicBezTo>
                  <a:pt x="26" y="197"/>
                  <a:pt x="0" y="232"/>
                  <a:pt x="0" y="271"/>
                </a:cubicBezTo>
                <a:cubicBezTo>
                  <a:pt x="0" y="316"/>
                  <a:pt x="0" y="316"/>
                  <a:pt x="0" y="316"/>
                </a:cubicBezTo>
                <a:cubicBezTo>
                  <a:pt x="0" y="329"/>
                  <a:pt x="10" y="339"/>
                  <a:pt x="23" y="339"/>
                </a:cubicBezTo>
                <a:lnTo>
                  <a:pt x="339" y="339"/>
                </a:lnTo>
                <a:close/>
              </a:path>
            </a:pathLst>
          </a:custGeom>
          <a:solidFill>
            <a:srgbClr val="46505C"/>
          </a:solidFill>
          <a:ln>
            <a:noFill/>
          </a:ln>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55" name="Oval 54">
            <a:extLst>
              <a:ext uri="{FF2B5EF4-FFF2-40B4-BE49-F238E27FC236}">
                <a16:creationId xmlns:a16="http://schemas.microsoft.com/office/drawing/2014/main" id="{31B30989-BA42-4810-812F-E07125C9824D}"/>
              </a:ext>
            </a:extLst>
          </p:cNvPr>
          <p:cNvSpPr/>
          <p:nvPr/>
        </p:nvSpPr>
        <p:spPr>
          <a:xfrm>
            <a:off x="8447629" y="1593789"/>
            <a:ext cx="819372" cy="819372"/>
          </a:xfrm>
          <a:prstGeom prst="ellips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6" name="Oval 55">
            <a:extLst>
              <a:ext uri="{FF2B5EF4-FFF2-40B4-BE49-F238E27FC236}">
                <a16:creationId xmlns:a16="http://schemas.microsoft.com/office/drawing/2014/main" id="{A84F733E-29CE-48EA-8531-843981407780}"/>
              </a:ext>
            </a:extLst>
          </p:cNvPr>
          <p:cNvSpPr/>
          <p:nvPr/>
        </p:nvSpPr>
        <p:spPr>
          <a:xfrm>
            <a:off x="8447629" y="3343066"/>
            <a:ext cx="819372" cy="819372"/>
          </a:xfrm>
          <a:prstGeom prst="ellips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7" name="Rectangle 56">
            <a:extLst>
              <a:ext uri="{FF2B5EF4-FFF2-40B4-BE49-F238E27FC236}">
                <a16:creationId xmlns:a16="http://schemas.microsoft.com/office/drawing/2014/main" id="{D1CC5904-96C0-4449-9906-FA0E10D715AB}"/>
              </a:ext>
            </a:extLst>
          </p:cNvPr>
          <p:cNvSpPr/>
          <p:nvPr/>
        </p:nvSpPr>
        <p:spPr>
          <a:xfrm>
            <a:off x="9441745" y="1479239"/>
            <a:ext cx="2243877" cy="769441"/>
          </a:xfrm>
          <a:prstGeom prst="rect">
            <a:avLst/>
          </a:prstGeom>
        </p:spPr>
        <p:txBody>
          <a:bodyPr wrap="square">
            <a:spAutoFit/>
          </a:bodyPr>
          <a:lstStyle/>
          <a:p>
            <a:pPr>
              <a:spcAft>
                <a:spcPts val="600"/>
              </a:spcAft>
            </a:pPr>
            <a:r>
              <a:rPr lang="en-NZ" sz="1200" b="1" spc="300" dirty="0">
                <a:solidFill>
                  <a:schemeClr val="bg1"/>
                </a:solidFill>
              </a:rPr>
              <a:t>FIELDWORK </a:t>
            </a:r>
          </a:p>
          <a:p>
            <a:endParaRPr lang="en-NZ" sz="1600" dirty="0">
              <a:solidFill>
                <a:schemeClr val="bg1"/>
              </a:solidFill>
            </a:endParaRPr>
          </a:p>
          <a:p>
            <a:pPr>
              <a:spcAft>
                <a:spcPts val="600"/>
              </a:spcAft>
            </a:pPr>
            <a:r>
              <a:rPr lang="en-NZ" sz="1100" dirty="0">
                <a:solidFill>
                  <a:schemeClr val="bg1"/>
                </a:solidFill>
              </a:rPr>
              <a:t>10 – 23 March 2020</a:t>
            </a:r>
          </a:p>
        </p:txBody>
      </p:sp>
      <p:cxnSp>
        <p:nvCxnSpPr>
          <p:cNvPr id="58" name="Straight Connector 57">
            <a:extLst>
              <a:ext uri="{FF2B5EF4-FFF2-40B4-BE49-F238E27FC236}">
                <a16:creationId xmlns:a16="http://schemas.microsoft.com/office/drawing/2014/main" id="{2E2842D3-3749-44AA-AFC3-8AB536D4DDA0}"/>
              </a:ext>
            </a:extLst>
          </p:cNvPr>
          <p:cNvCxnSpPr/>
          <p:nvPr/>
        </p:nvCxnSpPr>
        <p:spPr>
          <a:xfrm>
            <a:off x="8493049" y="2748680"/>
            <a:ext cx="3164171" cy="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pic>
        <p:nvPicPr>
          <p:cNvPr id="59" name="Graphic 58" descr="Daily calendar">
            <a:extLst>
              <a:ext uri="{FF2B5EF4-FFF2-40B4-BE49-F238E27FC236}">
                <a16:creationId xmlns:a16="http://schemas.microsoft.com/office/drawing/2014/main" id="{E30597DC-2CE0-4C9E-A725-3E7C6967F19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04634" y="1632392"/>
            <a:ext cx="705362" cy="705362"/>
          </a:xfrm>
          <a:prstGeom prst="rect">
            <a:avLst/>
          </a:prstGeom>
        </p:spPr>
      </p:pic>
      <p:sp>
        <p:nvSpPr>
          <p:cNvPr id="60" name="Rectangle 59">
            <a:extLst>
              <a:ext uri="{FF2B5EF4-FFF2-40B4-BE49-F238E27FC236}">
                <a16:creationId xmlns:a16="http://schemas.microsoft.com/office/drawing/2014/main" id="{D14DA167-C870-42A6-8203-6C7F1A08A077}"/>
              </a:ext>
            </a:extLst>
          </p:cNvPr>
          <p:cNvSpPr/>
          <p:nvPr/>
        </p:nvSpPr>
        <p:spPr>
          <a:xfrm>
            <a:off x="9309665" y="2838223"/>
            <a:ext cx="2613917" cy="1615827"/>
          </a:xfrm>
          <a:prstGeom prst="rect">
            <a:avLst/>
          </a:prstGeom>
        </p:spPr>
        <p:txBody>
          <a:bodyPr wrap="square">
            <a:spAutoFit/>
          </a:bodyPr>
          <a:lstStyle/>
          <a:p>
            <a:pPr>
              <a:spcAft>
                <a:spcPts val="600"/>
              </a:spcAft>
            </a:pPr>
            <a:r>
              <a:rPr lang="en-NZ" sz="1200" b="1" spc="300" dirty="0">
                <a:solidFill>
                  <a:schemeClr val="bg1"/>
                </a:solidFill>
              </a:rPr>
              <a:t>ACCURACY</a:t>
            </a:r>
          </a:p>
          <a:p>
            <a:pPr>
              <a:spcAft>
                <a:spcPts val="600"/>
              </a:spcAft>
            </a:pPr>
            <a:r>
              <a:rPr lang="en-NZ" sz="1100" dirty="0">
                <a:solidFill>
                  <a:schemeClr val="bg1"/>
                </a:solidFill>
              </a:rPr>
              <a:t>Findings based on the full sample have a maximum margin of error (at the 95% confidence level) of +/- 2.3%</a:t>
            </a:r>
          </a:p>
          <a:p>
            <a:pPr>
              <a:spcAft>
                <a:spcPts val="600"/>
              </a:spcAft>
            </a:pPr>
            <a:r>
              <a:rPr lang="en-NZ" sz="1100" i="1" dirty="0">
                <a:solidFill>
                  <a:schemeClr val="bg1"/>
                </a:solidFill>
              </a:rPr>
              <a:t>Please note that where the report mentions differences as “more or less likely than average…”, this is statistically significant at the 95% level.</a:t>
            </a:r>
          </a:p>
        </p:txBody>
      </p:sp>
      <p:pic>
        <p:nvPicPr>
          <p:cNvPr id="61" name="Graphic 60" descr="Bullseye">
            <a:extLst>
              <a:ext uri="{FF2B5EF4-FFF2-40B4-BE49-F238E27FC236}">
                <a16:creationId xmlns:a16="http://schemas.microsoft.com/office/drawing/2014/main" id="{2AC6BEB8-EC20-4B11-A894-39A458C6877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481781" y="3382356"/>
            <a:ext cx="751067" cy="751067"/>
          </a:xfrm>
          <a:prstGeom prst="rect">
            <a:avLst/>
          </a:prstGeom>
        </p:spPr>
      </p:pic>
      <p:grpSp>
        <p:nvGrpSpPr>
          <p:cNvPr id="8" name="Group 7">
            <a:extLst>
              <a:ext uri="{FF2B5EF4-FFF2-40B4-BE49-F238E27FC236}">
                <a16:creationId xmlns:a16="http://schemas.microsoft.com/office/drawing/2014/main" id="{B77623B4-6BD4-47D2-B4BA-866A2C2024EA}"/>
              </a:ext>
            </a:extLst>
          </p:cNvPr>
          <p:cNvGrpSpPr/>
          <p:nvPr/>
        </p:nvGrpSpPr>
        <p:grpSpPr>
          <a:xfrm>
            <a:off x="6322224" y="4718725"/>
            <a:ext cx="300888" cy="415634"/>
            <a:chOff x="7119938" y="5024438"/>
            <a:chExt cx="561975" cy="776287"/>
          </a:xfrm>
          <a:solidFill>
            <a:schemeClr val="bg1"/>
          </a:solidFill>
        </p:grpSpPr>
        <p:sp>
          <p:nvSpPr>
            <p:cNvPr id="9" name="Freeform 5">
              <a:extLst>
                <a:ext uri="{FF2B5EF4-FFF2-40B4-BE49-F238E27FC236}">
                  <a16:creationId xmlns:a16="http://schemas.microsoft.com/office/drawing/2014/main" id="{6EAEBD40-BE87-4F50-8D22-0A79D6A05D81}"/>
                </a:ext>
              </a:extLst>
            </p:cNvPr>
            <p:cNvSpPr>
              <a:spLocks noEditPoints="1"/>
            </p:cNvSpPr>
            <p:nvPr/>
          </p:nvSpPr>
          <p:spPr bwMode="auto">
            <a:xfrm>
              <a:off x="7119938" y="5024438"/>
              <a:ext cx="561975" cy="776287"/>
            </a:xfrm>
            <a:custGeom>
              <a:avLst/>
              <a:gdLst>
                <a:gd name="T0" fmla="*/ 174 w 184"/>
                <a:gd name="T1" fmla="*/ 172 h 256"/>
                <a:gd name="T2" fmla="*/ 178 w 184"/>
                <a:gd name="T3" fmla="*/ 4 h 256"/>
                <a:gd name="T4" fmla="*/ 60 w 184"/>
                <a:gd name="T5" fmla="*/ 0 h 256"/>
                <a:gd name="T6" fmla="*/ 56 w 184"/>
                <a:gd name="T7" fmla="*/ 71 h 256"/>
                <a:gd name="T8" fmla="*/ 9 w 184"/>
                <a:gd name="T9" fmla="*/ 143 h 256"/>
                <a:gd name="T10" fmla="*/ 0 w 184"/>
                <a:gd name="T11" fmla="*/ 236 h 256"/>
                <a:gd name="T12" fmla="*/ 12 w 184"/>
                <a:gd name="T13" fmla="*/ 256 h 256"/>
                <a:gd name="T14" fmla="*/ 113 w 184"/>
                <a:gd name="T15" fmla="*/ 244 h 256"/>
                <a:gd name="T16" fmla="*/ 101 w 184"/>
                <a:gd name="T17" fmla="*/ 224 h 256"/>
                <a:gd name="T18" fmla="*/ 125 w 184"/>
                <a:gd name="T19" fmla="*/ 172 h 256"/>
                <a:gd name="T20" fmla="*/ 171 w 184"/>
                <a:gd name="T21" fmla="*/ 8 h 256"/>
                <a:gd name="T22" fmla="*/ 83 w 184"/>
                <a:gd name="T23" fmla="*/ 164 h 256"/>
                <a:gd name="T24" fmla="*/ 153 w 184"/>
                <a:gd name="T25" fmla="*/ 146 h 256"/>
                <a:gd name="T26" fmla="*/ 153 w 184"/>
                <a:gd name="T27" fmla="*/ 138 h 256"/>
                <a:gd name="T28" fmla="*/ 99 w 184"/>
                <a:gd name="T29" fmla="*/ 119 h 256"/>
                <a:gd name="T30" fmla="*/ 158 w 184"/>
                <a:gd name="T31" fmla="*/ 115 h 256"/>
                <a:gd name="T32" fmla="*/ 105 w 184"/>
                <a:gd name="T33" fmla="*/ 111 h 256"/>
                <a:gd name="T34" fmla="*/ 155 w 184"/>
                <a:gd name="T35" fmla="*/ 92 h 256"/>
                <a:gd name="T36" fmla="*/ 155 w 184"/>
                <a:gd name="T37" fmla="*/ 84 h 256"/>
                <a:gd name="T38" fmla="*/ 118 w 184"/>
                <a:gd name="T39" fmla="*/ 69 h 256"/>
                <a:gd name="T40" fmla="*/ 153 w 184"/>
                <a:gd name="T41" fmla="*/ 64 h 256"/>
                <a:gd name="T42" fmla="*/ 153 w 184"/>
                <a:gd name="T43" fmla="*/ 56 h 256"/>
                <a:gd name="T44" fmla="*/ 77 w 184"/>
                <a:gd name="T45" fmla="*/ 60 h 256"/>
                <a:gd name="T46" fmla="*/ 96 w 184"/>
                <a:gd name="T47" fmla="*/ 64 h 256"/>
                <a:gd name="T48" fmla="*/ 64 w 184"/>
                <a:gd name="T49" fmla="*/ 94 h 256"/>
                <a:gd name="T50" fmla="*/ 105 w 184"/>
                <a:gd name="T51" fmla="*/ 236 h 256"/>
                <a:gd name="T52" fmla="*/ 101 w 184"/>
                <a:gd name="T53" fmla="*/ 248 h 256"/>
                <a:gd name="T54" fmla="*/ 8 w 184"/>
                <a:gd name="T55" fmla="*/ 244 h 256"/>
                <a:gd name="T56" fmla="*/ 12 w 184"/>
                <a:gd name="T57" fmla="*/ 232 h 256"/>
                <a:gd name="T58" fmla="*/ 105 w 184"/>
                <a:gd name="T59" fmla="*/ 236 h 256"/>
                <a:gd name="T60" fmla="*/ 93 w 184"/>
                <a:gd name="T61" fmla="*/ 224 h 256"/>
                <a:gd name="T62" fmla="*/ 17 w 184"/>
                <a:gd name="T63" fmla="*/ 143 h 256"/>
                <a:gd name="T64" fmla="*/ 56 w 184"/>
                <a:gd name="T65" fmla="*/ 82 h 256"/>
                <a:gd name="T66" fmla="*/ 38 w 184"/>
                <a:gd name="T67" fmla="*/ 120 h 256"/>
                <a:gd name="T68" fmla="*/ 43 w 184"/>
                <a:gd name="T69" fmla="*/ 126 h 256"/>
                <a:gd name="T70" fmla="*/ 112 w 184"/>
                <a:gd name="T71" fmla="*/ 74 h 256"/>
                <a:gd name="T72" fmla="*/ 70 w 184"/>
                <a:gd name="T73" fmla="*/ 167 h 256"/>
                <a:gd name="T74" fmla="*/ 53 w 184"/>
                <a:gd name="T75" fmla="*/ 190 h 256"/>
                <a:gd name="T76" fmla="*/ 75 w 184"/>
                <a:gd name="T77" fmla="*/ 172 h 256"/>
                <a:gd name="T78" fmla="*/ 115 w 184"/>
                <a:gd name="T79" fmla="*/ 17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 h="256">
                  <a:moveTo>
                    <a:pt x="125" y="172"/>
                  </a:moveTo>
                  <a:cubicBezTo>
                    <a:pt x="174" y="172"/>
                    <a:pt x="174" y="172"/>
                    <a:pt x="174" y="172"/>
                  </a:cubicBezTo>
                  <a:cubicBezTo>
                    <a:pt x="177" y="172"/>
                    <a:pt x="178" y="170"/>
                    <a:pt x="178" y="168"/>
                  </a:cubicBezTo>
                  <a:cubicBezTo>
                    <a:pt x="178" y="4"/>
                    <a:pt x="178" y="4"/>
                    <a:pt x="178" y="4"/>
                  </a:cubicBezTo>
                  <a:cubicBezTo>
                    <a:pt x="178" y="2"/>
                    <a:pt x="177" y="0"/>
                    <a:pt x="174" y="0"/>
                  </a:cubicBezTo>
                  <a:cubicBezTo>
                    <a:pt x="60" y="0"/>
                    <a:pt x="60" y="0"/>
                    <a:pt x="60" y="0"/>
                  </a:cubicBezTo>
                  <a:cubicBezTo>
                    <a:pt x="58" y="0"/>
                    <a:pt x="56" y="2"/>
                    <a:pt x="56" y="4"/>
                  </a:cubicBezTo>
                  <a:cubicBezTo>
                    <a:pt x="56" y="71"/>
                    <a:pt x="56" y="71"/>
                    <a:pt x="56" y="71"/>
                  </a:cubicBezTo>
                  <a:cubicBezTo>
                    <a:pt x="26" y="102"/>
                    <a:pt x="26" y="102"/>
                    <a:pt x="26" y="102"/>
                  </a:cubicBezTo>
                  <a:cubicBezTo>
                    <a:pt x="15" y="113"/>
                    <a:pt x="9" y="128"/>
                    <a:pt x="9" y="143"/>
                  </a:cubicBezTo>
                  <a:cubicBezTo>
                    <a:pt x="9" y="224"/>
                    <a:pt x="9" y="224"/>
                    <a:pt x="9" y="224"/>
                  </a:cubicBezTo>
                  <a:cubicBezTo>
                    <a:pt x="4" y="226"/>
                    <a:pt x="0" y="230"/>
                    <a:pt x="0" y="236"/>
                  </a:cubicBezTo>
                  <a:cubicBezTo>
                    <a:pt x="0" y="244"/>
                    <a:pt x="0" y="244"/>
                    <a:pt x="0" y="244"/>
                  </a:cubicBezTo>
                  <a:cubicBezTo>
                    <a:pt x="0" y="251"/>
                    <a:pt x="5" y="256"/>
                    <a:pt x="12" y="256"/>
                  </a:cubicBezTo>
                  <a:cubicBezTo>
                    <a:pt x="101" y="256"/>
                    <a:pt x="101" y="256"/>
                    <a:pt x="101" y="256"/>
                  </a:cubicBezTo>
                  <a:cubicBezTo>
                    <a:pt x="107" y="256"/>
                    <a:pt x="113" y="250"/>
                    <a:pt x="113" y="244"/>
                  </a:cubicBezTo>
                  <a:cubicBezTo>
                    <a:pt x="113" y="236"/>
                    <a:pt x="113" y="236"/>
                    <a:pt x="113" y="236"/>
                  </a:cubicBezTo>
                  <a:cubicBezTo>
                    <a:pt x="113" y="230"/>
                    <a:pt x="107" y="225"/>
                    <a:pt x="101" y="224"/>
                  </a:cubicBezTo>
                  <a:cubicBezTo>
                    <a:pt x="102" y="210"/>
                    <a:pt x="107" y="195"/>
                    <a:pt x="117" y="183"/>
                  </a:cubicBezTo>
                  <a:lnTo>
                    <a:pt x="125" y="172"/>
                  </a:lnTo>
                  <a:close/>
                  <a:moveTo>
                    <a:pt x="64" y="8"/>
                  </a:moveTo>
                  <a:cubicBezTo>
                    <a:pt x="171" y="8"/>
                    <a:pt x="171" y="8"/>
                    <a:pt x="171" y="8"/>
                  </a:cubicBezTo>
                  <a:cubicBezTo>
                    <a:pt x="171" y="164"/>
                    <a:pt x="171" y="164"/>
                    <a:pt x="171" y="164"/>
                  </a:cubicBezTo>
                  <a:cubicBezTo>
                    <a:pt x="159" y="164"/>
                    <a:pt x="91" y="164"/>
                    <a:pt x="83" y="164"/>
                  </a:cubicBezTo>
                  <a:cubicBezTo>
                    <a:pt x="85" y="158"/>
                    <a:pt x="87" y="152"/>
                    <a:pt x="87" y="146"/>
                  </a:cubicBezTo>
                  <a:cubicBezTo>
                    <a:pt x="153" y="146"/>
                    <a:pt x="153" y="146"/>
                    <a:pt x="153" y="146"/>
                  </a:cubicBezTo>
                  <a:cubicBezTo>
                    <a:pt x="156" y="146"/>
                    <a:pt x="157" y="145"/>
                    <a:pt x="157" y="142"/>
                  </a:cubicBezTo>
                  <a:cubicBezTo>
                    <a:pt x="157" y="140"/>
                    <a:pt x="156" y="138"/>
                    <a:pt x="153" y="138"/>
                  </a:cubicBezTo>
                  <a:cubicBezTo>
                    <a:pt x="88" y="138"/>
                    <a:pt x="88" y="138"/>
                    <a:pt x="88" y="138"/>
                  </a:cubicBezTo>
                  <a:cubicBezTo>
                    <a:pt x="90" y="128"/>
                    <a:pt x="96" y="123"/>
                    <a:pt x="99" y="119"/>
                  </a:cubicBezTo>
                  <a:cubicBezTo>
                    <a:pt x="184" y="119"/>
                    <a:pt x="142" y="119"/>
                    <a:pt x="154" y="119"/>
                  </a:cubicBezTo>
                  <a:cubicBezTo>
                    <a:pt x="157" y="119"/>
                    <a:pt x="158" y="118"/>
                    <a:pt x="158" y="115"/>
                  </a:cubicBezTo>
                  <a:cubicBezTo>
                    <a:pt x="158" y="113"/>
                    <a:pt x="157" y="111"/>
                    <a:pt x="154" y="111"/>
                  </a:cubicBezTo>
                  <a:cubicBezTo>
                    <a:pt x="105" y="111"/>
                    <a:pt x="105" y="111"/>
                    <a:pt x="105" y="111"/>
                  </a:cubicBezTo>
                  <a:cubicBezTo>
                    <a:pt x="119" y="95"/>
                    <a:pt x="119" y="95"/>
                    <a:pt x="121" y="92"/>
                  </a:cubicBezTo>
                  <a:cubicBezTo>
                    <a:pt x="155" y="92"/>
                    <a:pt x="155" y="92"/>
                    <a:pt x="155" y="92"/>
                  </a:cubicBezTo>
                  <a:cubicBezTo>
                    <a:pt x="157" y="92"/>
                    <a:pt x="159" y="90"/>
                    <a:pt x="159" y="88"/>
                  </a:cubicBezTo>
                  <a:cubicBezTo>
                    <a:pt x="159" y="86"/>
                    <a:pt x="157" y="84"/>
                    <a:pt x="155" y="84"/>
                  </a:cubicBezTo>
                  <a:cubicBezTo>
                    <a:pt x="123" y="84"/>
                    <a:pt x="123" y="84"/>
                    <a:pt x="123" y="84"/>
                  </a:cubicBezTo>
                  <a:cubicBezTo>
                    <a:pt x="124" y="78"/>
                    <a:pt x="122" y="73"/>
                    <a:pt x="118" y="69"/>
                  </a:cubicBezTo>
                  <a:cubicBezTo>
                    <a:pt x="116" y="67"/>
                    <a:pt x="114" y="66"/>
                    <a:pt x="111" y="64"/>
                  </a:cubicBezTo>
                  <a:cubicBezTo>
                    <a:pt x="153" y="64"/>
                    <a:pt x="153" y="64"/>
                    <a:pt x="153" y="64"/>
                  </a:cubicBezTo>
                  <a:cubicBezTo>
                    <a:pt x="155" y="64"/>
                    <a:pt x="157" y="63"/>
                    <a:pt x="157" y="60"/>
                  </a:cubicBezTo>
                  <a:cubicBezTo>
                    <a:pt x="157" y="58"/>
                    <a:pt x="155" y="56"/>
                    <a:pt x="153" y="56"/>
                  </a:cubicBezTo>
                  <a:cubicBezTo>
                    <a:pt x="81" y="56"/>
                    <a:pt x="81" y="56"/>
                    <a:pt x="81" y="56"/>
                  </a:cubicBezTo>
                  <a:cubicBezTo>
                    <a:pt x="79" y="56"/>
                    <a:pt x="77" y="58"/>
                    <a:pt x="77" y="60"/>
                  </a:cubicBezTo>
                  <a:cubicBezTo>
                    <a:pt x="77" y="63"/>
                    <a:pt x="79" y="64"/>
                    <a:pt x="81" y="64"/>
                  </a:cubicBezTo>
                  <a:cubicBezTo>
                    <a:pt x="96" y="64"/>
                    <a:pt x="96" y="64"/>
                    <a:pt x="96" y="64"/>
                  </a:cubicBezTo>
                  <a:cubicBezTo>
                    <a:pt x="93" y="65"/>
                    <a:pt x="91" y="67"/>
                    <a:pt x="90" y="68"/>
                  </a:cubicBezTo>
                  <a:cubicBezTo>
                    <a:pt x="64" y="94"/>
                    <a:pt x="64" y="94"/>
                    <a:pt x="64" y="94"/>
                  </a:cubicBezTo>
                  <a:cubicBezTo>
                    <a:pt x="64" y="66"/>
                    <a:pt x="64" y="35"/>
                    <a:pt x="64" y="8"/>
                  </a:cubicBezTo>
                  <a:close/>
                  <a:moveTo>
                    <a:pt x="105" y="236"/>
                  </a:moveTo>
                  <a:cubicBezTo>
                    <a:pt x="105" y="244"/>
                    <a:pt x="105" y="244"/>
                    <a:pt x="105" y="244"/>
                  </a:cubicBezTo>
                  <a:cubicBezTo>
                    <a:pt x="105" y="246"/>
                    <a:pt x="103" y="248"/>
                    <a:pt x="101" y="248"/>
                  </a:cubicBezTo>
                  <a:cubicBezTo>
                    <a:pt x="12" y="248"/>
                    <a:pt x="12" y="248"/>
                    <a:pt x="12" y="248"/>
                  </a:cubicBezTo>
                  <a:cubicBezTo>
                    <a:pt x="9" y="248"/>
                    <a:pt x="8" y="246"/>
                    <a:pt x="8" y="244"/>
                  </a:cubicBezTo>
                  <a:cubicBezTo>
                    <a:pt x="8" y="236"/>
                    <a:pt x="8" y="236"/>
                    <a:pt x="8" y="236"/>
                  </a:cubicBezTo>
                  <a:cubicBezTo>
                    <a:pt x="8" y="234"/>
                    <a:pt x="10" y="232"/>
                    <a:pt x="12" y="232"/>
                  </a:cubicBezTo>
                  <a:cubicBezTo>
                    <a:pt x="12" y="232"/>
                    <a:pt x="107" y="232"/>
                    <a:pt x="101" y="232"/>
                  </a:cubicBezTo>
                  <a:cubicBezTo>
                    <a:pt x="103" y="232"/>
                    <a:pt x="105" y="234"/>
                    <a:pt x="105" y="236"/>
                  </a:cubicBezTo>
                  <a:close/>
                  <a:moveTo>
                    <a:pt x="110" y="178"/>
                  </a:moveTo>
                  <a:cubicBezTo>
                    <a:pt x="100" y="192"/>
                    <a:pt x="94" y="208"/>
                    <a:pt x="93" y="224"/>
                  </a:cubicBezTo>
                  <a:cubicBezTo>
                    <a:pt x="17" y="224"/>
                    <a:pt x="17" y="224"/>
                    <a:pt x="17" y="224"/>
                  </a:cubicBezTo>
                  <a:cubicBezTo>
                    <a:pt x="17" y="143"/>
                    <a:pt x="17" y="143"/>
                    <a:pt x="17" y="143"/>
                  </a:cubicBezTo>
                  <a:cubicBezTo>
                    <a:pt x="17" y="130"/>
                    <a:pt x="22" y="117"/>
                    <a:pt x="31" y="108"/>
                  </a:cubicBezTo>
                  <a:cubicBezTo>
                    <a:pt x="56" y="82"/>
                    <a:pt x="56" y="82"/>
                    <a:pt x="56" y="82"/>
                  </a:cubicBezTo>
                  <a:cubicBezTo>
                    <a:pt x="56" y="102"/>
                    <a:pt x="56" y="102"/>
                    <a:pt x="56" y="102"/>
                  </a:cubicBezTo>
                  <a:cubicBezTo>
                    <a:pt x="38" y="120"/>
                    <a:pt x="38" y="120"/>
                    <a:pt x="38" y="120"/>
                  </a:cubicBezTo>
                  <a:cubicBezTo>
                    <a:pt x="36" y="122"/>
                    <a:pt x="36" y="124"/>
                    <a:pt x="38" y="126"/>
                  </a:cubicBezTo>
                  <a:cubicBezTo>
                    <a:pt x="39" y="128"/>
                    <a:pt x="42" y="128"/>
                    <a:pt x="43" y="126"/>
                  </a:cubicBezTo>
                  <a:cubicBezTo>
                    <a:pt x="95" y="74"/>
                    <a:pt x="95" y="74"/>
                    <a:pt x="95" y="74"/>
                  </a:cubicBezTo>
                  <a:cubicBezTo>
                    <a:pt x="100" y="70"/>
                    <a:pt x="107" y="70"/>
                    <a:pt x="112" y="74"/>
                  </a:cubicBezTo>
                  <a:cubicBezTo>
                    <a:pt x="128" y="91"/>
                    <a:pt x="79" y="111"/>
                    <a:pt x="79" y="144"/>
                  </a:cubicBezTo>
                  <a:cubicBezTo>
                    <a:pt x="79" y="152"/>
                    <a:pt x="76" y="160"/>
                    <a:pt x="70" y="167"/>
                  </a:cubicBezTo>
                  <a:cubicBezTo>
                    <a:pt x="53" y="184"/>
                    <a:pt x="53" y="184"/>
                    <a:pt x="53" y="184"/>
                  </a:cubicBezTo>
                  <a:cubicBezTo>
                    <a:pt x="52" y="186"/>
                    <a:pt x="52" y="188"/>
                    <a:pt x="53" y="190"/>
                  </a:cubicBezTo>
                  <a:cubicBezTo>
                    <a:pt x="55" y="191"/>
                    <a:pt x="57" y="191"/>
                    <a:pt x="59" y="190"/>
                  </a:cubicBezTo>
                  <a:cubicBezTo>
                    <a:pt x="75" y="172"/>
                    <a:pt x="75" y="172"/>
                    <a:pt x="75" y="172"/>
                  </a:cubicBezTo>
                  <a:cubicBezTo>
                    <a:pt x="76" y="172"/>
                    <a:pt x="76" y="172"/>
                    <a:pt x="76" y="171"/>
                  </a:cubicBezTo>
                  <a:cubicBezTo>
                    <a:pt x="115" y="171"/>
                    <a:pt x="115" y="171"/>
                    <a:pt x="115" y="171"/>
                  </a:cubicBezTo>
                  <a:lnTo>
                    <a:pt x="11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10" name="Freeform 6">
              <a:extLst>
                <a:ext uri="{FF2B5EF4-FFF2-40B4-BE49-F238E27FC236}">
                  <a16:creationId xmlns:a16="http://schemas.microsoft.com/office/drawing/2014/main" id="{93E7D097-29E7-4D49-9FD4-B272A54FA962}"/>
                </a:ext>
              </a:extLst>
            </p:cNvPr>
            <p:cNvSpPr>
              <a:spLocks/>
            </p:cNvSpPr>
            <p:nvPr/>
          </p:nvSpPr>
          <p:spPr bwMode="auto">
            <a:xfrm>
              <a:off x="7354888" y="5111750"/>
              <a:ext cx="244475" cy="25400"/>
            </a:xfrm>
            <a:custGeom>
              <a:avLst/>
              <a:gdLst>
                <a:gd name="T0" fmla="*/ 4 w 80"/>
                <a:gd name="T1" fmla="*/ 8 h 8"/>
                <a:gd name="T2" fmla="*/ 76 w 80"/>
                <a:gd name="T3" fmla="*/ 8 h 8"/>
                <a:gd name="T4" fmla="*/ 80 w 80"/>
                <a:gd name="T5" fmla="*/ 4 h 8"/>
                <a:gd name="T6" fmla="*/ 76 w 80"/>
                <a:gd name="T7" fmla="*/ 0 h 8"/>
                <a:gd name="T8" fmla="*/ 4 w 80"/>
                <a:gd name="T9" fmla="*/ 0 h 8"/>
                <a:gd name="T10" fmla="*/ 0 w 80"/>
                <a:gd name="T11" fmla="*/ 4 h 8"/>
                <a:gd name="T12" fmla="*/ 4 w 8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80" h="8">
                  <a:moveTo>
                    <a:pt x="4" y="8"/>
                  </a:moveTo>
                  <a:cubicBezTo>
                    <a:pt x="76" y="8"/>
                    <a:pt x="76" y="8"/>
                    <a:pt x="76" y="8"/>
                  </a:cubicBezTo>
                  <a:cubicBezTo>
                    <a:pt x="78" y="8"/>
                    <a:pt x="80" y="6"/>
                    <a:pt x="80" y="4"/>
                  </a:cubicBezTo>
                  <a:cubicBezTo>
                    <a:pt x="80" y="1"/>
                    <a:pt x="78" y="0"/>
                    <a:pt x="76" y="0"/>
                  </a:cubicBezTo>
                  <a:cubicBezTo>
                    <a:pt x="4" y="0"/>
                    <a:pt x="4" y="0"/>
                    <a:pt x="4" y="0"/>
                  </a:cubicBezTo>
                  <a:cubicBezTo>
                    <a:pt x="2" y="0"/>
                    <a:pt x="0" y="1"/>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grpSp>
      <p:sp>
        <p:nvSpPr>
          <p:cNvPr id="63" name="Oval 62">
            <a:extLst>
              <a:ext uri="{FF2B5EF4-FFF2-40B4-BE49-F238E27FC236}">
                <a16:creationId xmlns:a16="http://schemas.microsoft.com/office/drawing/2014/main" id="{D8B0B13C-446D-4CC2-95EF-6499D2DA8F7F}"/>
              </a:ext>
            </a:extLst>
          </p:cNvPr>
          <p:cNvSpPr/>
          <p:nvPr/>
        </p:nvSpPr>
        <p:spPr>
          <a:xfrm>
            <a:off x="390642" y="5751275"/>
            <a:ext cx="72000" cy="72000"/>
          </a:xfrm>
          <a:prstGeom prst="ellipse">
            <a:avLst/>
          </a:prstGeom>
          <a:solidFill>
            <a:srgbClr val="4650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dirty="0"/>
          </a:p>
        </p:txBody>
      </p:sp>
      <p:sp>
        <p:nvSpPr>
          <p:cNvPr id="64" name="Oval 63">
            <a:extLst>
              <a:ext uri="{FF2B5EF4-FFF2-40B4-BE49-F238E27FC236}">
                <a16:creationId xmlns:a16="http://schemas.microsoft.com/office/drawing/2014/main" id="{C6FFEAFE-AB2D-4EA6-A880-87592DC559D2}"/>
              </a:ext>
            </a:extLst>
          </p:cNvPr>
          <p:cNvSpPr/>
          <p:nvPr/>
        </p:nvSpPr>
        <p:spPr>
          <a:xfrm>
            <a:off x="6485094" y="5998935"/>
            <a:ext cx="72000" cy="72000"/>
          </a:xfrm>
          <a:prstGeom prst="ellipse">
            <a:avLst/>
          </a:prstGeom>
          <a:solidFill>
            <a:srgbClr val="4650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dirty="0"/>
          </a:p>
        </p:txBody>
      </p:sp>
      <p:grpSp>
        <p:nvGrpSpPr>
          <p:cNvPr id="65" name="Group 64">
            <a:extLst>
              <a:ext uri="{FF2B5EF4-FFF2-40B4-BE49-F238E27FC236}">
                <a16:creationId xmlns:a16="http://schemas.microsoft.com/office/drawing/2014/main" id="{B161B3E1-956A-4C4F-A346-EBB03F464E28}"/>
              </a:ext>
            </a:extLst>
          </p:cNvPr>
          <p:cNvGrpSpPr/>
          <p:nvPr/>
        </p:nvGrpSpPr>
        <p:grpSpPr>
          <a:xfrm>
            <a:off x="297111" y="4713749"/>
            <a:ext cx="289628" cy="432795"/>
            <a:chOff x="-3310580" y="2301621"/>
            <a:chExt cx="2794533" cy="4175914"/>
          </a:xfrm>
          <a:solidFill>
            <a:schemeClr val="bg1"/>
          </a:solidFill>
        </p:grpSpPr>
        <p:sp>
          <p:nvSpPr>
            <p:cNvPr id="66" name="Freeform 39">
              <a:extLst>
                <a:ext uri="{FF2B5EF4-FFF2-40B4-BE49-F238E27FC236}">
                  <a16:creationId xmlns:a16="http://schemas.microsoft.com/office/drawing/2014/main" id="{06397486-30F4-435F-9E3F-BA8A1D03EF2B}"/>
                </a:ext>
              </a:extLst>
            </p:cNvPr>
            <p:cNvSpPr>
              <a:spLocks/>
            </p:cNvSpPr>
            <p:nvPr/>
          </p:nvSpPr>
          <p:spPr bwMode="auto">
            <a:xfrm>
              <a:off x="-2071454" y="2301621"/>
              <a:ext cx="535077" cy="583458"/>
            </a:xfrm>
            <a:custGeom>
              <a:avLst/>
              <a:gdLst>
                <a:gd name="T0" fmla="*/ 764 w 845"/>
                <a:gd name="T1" fmla="*/ 728 h 922"/>
                <a:gd name="T2" fmla="*/ 734 w 845"/>
                <a:gd name="T3" fmla="*/ 716 h 922"/>
                <a:gd name="T4" fmla="*/ 729 w 845"/>
                <a:gd name="T5" fmla="*/ 700 h 922"/>
                <a:gd name="T6" fmla="*/ 804 w 845"/>
                <a:gd name="T7" fmla="*/ 704 h 922"/>
                <a:gd name="T8" fmla="*/ 812 w 845"/>
                <a:gd name="T9" fmla="*/ 739 h 922"/>
                <a:gd name="T10" fmla="*/ 845 w 845"/>
                <a:gd name="T11" fmla="*/ 724 h 922"/>
                <a:gd name="T12" fmla="*/ 804 w 845"/>
                <a:gd name="T13" fmla="*/ 632 h 922"/>
                <a:gd name="T14" fmla="*/ 826 w 845"/>
                <a:gd name="T15" fmla="*/ 623 h 922"/>
                <a:gd name="T16" fmla="*/ 812 w 845"/>
                <a:gd name="T17" fmla="*/ 580 h 922"/>
                <a:gd name="T18" fmla="*/ 764 w 845"/>
                <a:gd name="T19" fmla="*/ 507 h 922"/>
                <a:gd name="T20" fmla="*/ 745 w 845"/>
                <a:gd name="T21" fmla="*/ 503 h 922"/>
                <a:gd name="T22" fmla="*/ 735 w 845"/>
                <a:gd name="T23" fmla="*/ 383 h 922"/>
                <a:gd name="T24" fmla="*/ 673 w 845"/>
                <a:gd name="T25" fmla="*/ 428 h 922"/>
                <a:gd name="T26" fmla="*/ 646 w 845"/>
                <a:gd name="T27" fmla="*/ 447 h 922"/>
                <a:gd name="T28" fmla="*/ 655 w 845"/>
                <a:gd name="T29" fmla="*/ 476 h 922"/>
                <a:gd name="T30" fmla="*/ 619 w 845"/>
                <a:gd name="T31" fmla="*/ 407 h 922"/>
                <a:gd name="T32" fmla="*/ 595 w 845"/>
                <a:gd name="T33" fmla="*/ 408 h 922"/>
                <a:gd name="T34" fmla="*/ 601 w 845"/>
                <a:gd name="T35" fmla="*/ 383 h 922"/>
                <a:gd name="T36" fmla="*/ 642 w 845"/>
                <a:gd name="T37" fmla="*/ 395 h 922"/>
                <a:gd name="T38" fmla="*/ 625 w 845"/>
                <a:gd name="T39" fmla="*/ 348 h 922"/>
                <a:gd name="T40" fmla="*/ 559 w 845"/>
                <a:gd name="T41" fmla="*/ 336 h 922"/>
                <a:gd name="T42" fmla="*/ 518 w 845"/>
                <a:gd name="T43" fmla="*/ 315 h 922"/>
                <a:gd name="T44" fmla="*/ 470 w 845"/>
                <a:gd name="T45" fmla="*/ 342 h 922"/>
                <a:gd name="T46" fmla="*/ 489 w 845"/>
                <a:gd name="T47" fmla="*/ 323 h 922"/>
                <a:gd name="T48" fmla="*/ 449 w 845"/>
                <a:gd name="T49" fmla="*/ 288 h 922"/>
                <a:gd name="T50" fmla="*/ 394 w 845"/>
                <a:gd name="T51" fmla="*/ 290 h 922"/>
                <a:gd name="T52" fmla="*/ 371 w 845"/>
                <a:gd name="T53" fmla="*/ 296 h 922"/>
                <a:gd name="T54" fmla="*/ 346 w 845"/>
                <a:gd name="T55" fmla="*/ 282 h 922"/>
                <a:gd name="T56" fmla="*/ 357 w 845"/>
                <a:gd name="T57" fmla="*/ 250 h 922"/>
                <a:gd name="T58" fmla="*/ 370 w 845"/>
                <a:gd name="T59" fmla="*/ 215 h 922"/>
                <a:gd name="T60" fmla="*/ 339 w 845"/>
                <a:gd name="T61" fmla="*/ 198 h 922"/>
                <a:gd name="T62" fmla="*/ 305 w 845"/>
                <a:gd name="T63" fmla="*/ 235 h 922"/>
                <a:gd name="T64" fmla="*/ 261 w 845"/>
                <a:gd name="T65" fmla="*/ 295 h 922"/>
                <a:gd name="T66" fmla="*/ 271 w 845"/>
                <a:gd name="T67" fmla="*/ 278 h 922"/>
                <a:gd name="T68" fmla="*/ 234 w 845"/>
                <a:gd name="T69" fmla="*/ 231 h 922"/>
                <a:gd name="T70" fmla="*/ 222 w 845"/>
                <a:gd name="T71" fmla="*/ 202 h 922"/>
                <a:gd name="T72" fmla="*/ 223 w 845"/>
                <a:gd name="T73" fmla="*/ 175 h 922"/>
                <a:gd name="T74" fmla="*/ 167 w 845"/>
                <a:gd name="T75" fmla="*/ 74 h 922"/>
                <a:gd name="T76" fmla="*/ 143 w 845"/>
                <a:gd name="T77" fmla="*/ 71 h 922"/>
                <a:gd name="T78" fmla="*/ 124 w 845"/>
                <a:gd name="T79" fmla="*/ 55 h 922"/>
                <a:gd name="T80" fmla="*/ 147 w 845"/>
                <a:gd name="T81" fmla="*/ 52 h 922"/>
                <a:gd name="T82" fmla="*/ 167 w 845"/>
                <a:gd name="T83" fmla="*/ 44 h 922"/>
                <a:gd name="T84" fmla="*/ 124 w 845"/>
                <a:gd name="T85" fmla="*/ 12 h 922"/>
                <a:gd name="T86" fmla="*/ 43 w 845"/>
                <a:gd name="T87" fmla="*/ 90 h 922"/>
                <a:gd name="T88" fmla="*/ 206 w 845"/>
                <a:gd name="T89" fmla="*/ 306 h 922"/>
                <a:gd name="T90" fmla="*/ 211 w 845"/>
                <a:gd name="T91" fmla="*/ 390 h 922"/>
                <a:gd name="T92" fmla="*/ 199 w 845"/>
                <a:gd name="T93" fmla="*/ 435 h 922"/>
                <a:gd name="T94" fmla="*/ 233 w 845"/>
                <a:gd name="T95" fmla="*/ 488 h 922"/>
                <a:gd name="T96" fmla="*/ 255 w 845"/>
                <a:gd name="T97" fmla="*/ 488 h 922"/>
                <a:gd name="T98" fmla="*/ 283 w 845"/>
                <a:gd name="T99" fmla="*/ 532 h 922"/>
                <a:gd name="T100" fmla="*/ 349 w 845"/>
                <a:gd name="T101" fmla="*/ 519 h 922"/>
                <a:gd name="T102" fmla="*/ 399 w 845"/>
                <a:gd name="T103" fmla="*/ 470 h 922"/>
                <a:gd name="T104" fmla="*/ 411 w 845"/>
                <a:gd name="T105" fmla="*/ 476 h 922"/>
                <a:gd name="T106" fmla="*/ 397 w 845"/>
                <a:gd name="T107" fmla="*/ 511 h 922"/>
                <a:gd name="T108" fmla="*/ 329 w 845"/>
                <a:gd name="T109" fmla="*/ 583 h 922"/>
                <a:gd name="T110" fmla="*/ 414 w 845"/>
                <a:gd name="T111" fmla="*/ 710 h 922"/>
                <a:gd name="T112" fmla="*/ 510 w 845"/>
                <a:gd name="T113" fmla="*/ 830 h 922"/>
                <a:gd name="T114" fmla="*/ 578 w 845"/>
                <a:gd name="T115"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5" h="922">
                  <a:moveTo>
                    <a:pt x="837" y="842"/>
                  </a:moveTo>
                  <a:cubicBezTo>
                    <a:pt x="809" y="798"/>
                    <a:pt x="809" y="798"/>
                    <a:pt x="809" y="798"/>
                  </a:cubicBezTo>
                  <a:cubicBezTo>
                    <a:pt x="777" y="728"/>
                    <a:pt x="777" y="728"/>
                    <a:pt x="777" y="728"/>
                  </a:cubicBezTo>
                  <a:cubicBezTo>
                    <a:pt x="764" y="728"/>
                    <a:pt x="764" y="728"/>
                    <a:pt x="764" y="728"/>
                  </a:cubicBezTo>
                  <a:cubicBezTo>
                    <a:pt x="752" y="730"/>
                    <a:pt x="752" y="730"/>
                    <a:pt x="752" y="730"/>
                  </a:cubicBezTo>
                  <a:cubicBezTo>
                    <a:pt x="741" y="727"/>
                    <a:pt x="741" y="727"/>
                    <a:pt x="741" y="727"/>
                  </a:cubicBezTo>
                  <a:cubicBezTo>
                    <a:pt x="734" y="718"/>
                    <a:pt x="734" y="718"/>
                    <a:pt x="734" y="718"/>
                  </a:cubicBezTo>
                  <a:cubicBezTo>
                    <a:pt x="734" y="716"/>
                    <a:pt x="734" y="716"/>
                    <a:pt x="734" y="716"/>
                  </a:cubicBezTo>
                  <a:cubicBezTo>
                    <a:pt x="733" y="711"/>
                    <a:pt x="733" y="711"/>
                    <a:pt x="733" y="711"/>
                  </a:cubicBezTo>
                  <a:cubicBezTo>
                    <a:pt x="729" y="707"/>
                    <a:pt x="729" y="707"/>
                    <a:pt x="729" y="707"/>
                  </a:cubicBezTo>
                  <a:cubicBezTo>
                    <a:pt x="729" y="704"/>
                    <a:pt x="729" y="704"/>
                    <a:pt x="729" y="704"/>
                  </a:cubicBezTo>
                  <a:cubicBezTo>
                    <a:pt x="729" y="700"/>
                    <a:pt x="729" y="700"/>
                    <a:pt x="729" y="700"/>
                  </a:cubicBezTo>
                  <a:cubicBezTo>
                    <a:pt x="729" y="694"/>
                    <a:pt x="729" y="694"/>
                    <a:pt x="729" y="694"/>
                  </a:cubicBezTo>
                  <a:cubicBezTo>
                    <a:pt x="746" y="704"/>
                    <a:pt x="746" y="704"/>
                    <a:pt x="746" y="704"/>
                  </a:cubicBezTo>
                  <a:cubicBezTo>
                    <a:pt x="774" y="710"/>
                    <a:pt x="774" y="710"/>
                    <a:pt x="774" y="710"/>
                  </a:cubicBezTo>
                  <a:cubicBezTo>
                    <a:pt x="804" y="704"/>
                    <a:pt x="804" y="704"/>
                    <a:pt x="804" y="704"/>
                  </a:cubicBezTo>
                  <a:cubicBezTo>
                    <a:pt x="806" y="714"/>
                    <a:pt x="806" y="714"/>
                    <a:pt x="806" y="714"/>
                  </a:cubicBezTo>
                  <a:cubicBezTo>
                    <a:pt x="806" y="726"/>
                    <a:pt x="806" y="726"/>
                    <a:pt x="806" y="726"/>
                  </a:cubicBezTo>
                  <a:cubicBezTo>
                    <a:pt x="812" y="732"/>
                    <a:pt x="812" y="732"/>
                    <a:pt x="812" y="732"/>
                  </a:cubicBezTo>
                  <a:cubicBezTo>
                    <a:pt x="812" y="739"/>
                    <a:pt x="812" y="739"/>
                    <a:pt x="812" y="739"/>
                  </a:cubicBezTo>
                  <a:cubicBezTo>
                    <a:pt x="818" y="743"/>
                    <a:pt x="818" y="743"/>
                    <a:pt x="818" y="743"/>
                  </a:cubicBezTo>
                  <a:cubicBezTo>
                    <a:pt x="824" y="750"/>
                    <a:pt x="824" y="750"/>
                    <a:pt x="824" y="750"/>
                  </a:cubicBezTo>
                  <a:cubicBezTo>
                    <a:pt x="830" y="750"/>
                    <a:pt x="830" y="750"/>
                    <a:pt x="830" y="750"/>
                  </a:cubicBezTo>
                  <a:cubicBezTo>
                    <a:pt x="845" y="724"/>
                    <a:pt x="845" y="724"/>
                    <a:pt x="845" y="724"/>
                  </a:cubicBezTo>
                  <a:cubicBezTo>
                    <a:pt x="840" y="698"/>
                    <a:pt x="840" y="698"/>
                    <a:pt x="840" y="698"/>
                  </a:cubicBezTo>
                  <a:cubicBezTo>
                    <a:pt x="832" y="675"/>
                    <a:pt x="832" y="675"/>
                    <a:pt x="832" y="675"/>
                  </a:cubicBezTo>
                  <a:cubicBezTo>
                    <a:pt x="816" y="652"/>
                    <a:pt x="816" y="652"/>
                    <a:pt x="816" y="652"/>
                  </a:cubicBezTo>
                  <a:cubicBezTo>
                    <a:pt x="804" y="632"/>
                    <a:pt x="804" y="632"/>
                    <a:pt x="804" y="632"/>
                  </a:cubicBezTo>
                  <a:cubicBezTo>
                    <a:pt x="813" y="627"/>
                    <a:pt x="813" y="627"/>
                    <a:pt x="813" y="627"/>
                  </a:cubicBezTo>
                  <a:cubicBezTo>
                    <a:pt x="814" y="627"/>
                    <a:pt x="814" y="627"/>
                    <a:pt x="814" y="627"/>
                  </a:cubicBezTo>
                  <a:cubicBezTo>
                    <a:pt x="824" y="627"/>
                    <a:pt x="824" y="627"/>
                    <a:pt x="824" y="627"/>
                  </a:cubicBezTo>
                  <a:cubicBezTo>
                    <a:pt x="826" y="623"/>
                    <a:pt x="826" y="623"/>
                    <a:pt x="826" y="623"/>
                  </a:cubicBezTo>
                  <a:cubicBezTo>
                    <a:pt x="830" y="623"/>
                    <a:pt x="830" y="623"/>
                    <a:pt x="830" y="623"/>
                  </a:cubicBezTo>
                  <a:cubicBezTo>
                    <a:pt x="836" y="616"/>
                    <a:pt x="836" y="616"/>
                    <a:pt x="836" y="616"/>
                  </a:cubicBezTo>
                  <a:cubicBezTo>
                    <a:pt x="834" y="608"/>
                    <a:pt x="834" y="608"/>
                    <a:pt x="834" y="608"/>
                  </a:cubicBezTo>
                  <a:cubicBezTo>
                    <a:pt x="812" y="580"/>
                    <a:pt x="812" y="580"/>
                    <a:pt x="812" y="580"/>
                  </a:cubicBezTo>
                  <a:cubicBezTo>
                    <a:pt x="792" y="542"/>
                    <a:pt x="792" y="542"/>
                    <a:pt x="792" y="542"/>
                  </a:cubicBezTo>
                  <a:cubicBezTo>
                    <a:pt x="774" y="502"/>
                    <a:pt x="774" y="502"/>
                    <a:pt x="774" y="502"/>
                  </a:cubicBezTo>
                  <a:cubicBezTo>
                    <a:pt x="768" y="502"/>
                    <a:pt x="768" y="502"/>
                    <a:pt x="768" y="502"/>
                  </a:cubicBezTo>
                  <a:cubicBezTo>
                    <a:pt x="764" y="507"/>
                    <a:pt x="764" y="507"/>
                    <a:pt x="764" y="507"/>
                  </a:cubicBezTo>
                  <a:cubicBezTo>
                    <a:pt x="757" y="511"/>
                    <a:pt x="757" y="511"/>
                    <a:pt x="757" y="511"/>
                  </a:cubicBezTo>
                  <a:cubicBezTo>
                    <a:pt x="753" y="512"/>
                    <a:pt x="753" y="512"/>
                    <a:pt x="753" y="512"/>
                  </a:cubicBezTo>
                  <a:cubicBezTo>
                    <a:pt x="750" y="512"/>
                    <a:pt x="750" y="512"/>
                    <a:pt x="750" y="512"/>
                  </a:cubicBezTo>
                  <a:cubicBezTo>
                    <a:pt x="745" y="503"/>
                    <a:pt x="745" y="503"/>
                    <a:pt x="745" y="503"/>
                  </a:cubicBezTo>
                  <a:cubicBezTo>
                    <a:pt x="738" y="474"/>
                    <a:pt x="738" y="474"/>
                    <a:pt x="738" y="474"/>
                  </a:cubicBezTo>
                  <a:cubicBezTo>
                    <a:pt x="733" y="448"/>
                    <a:pt x="733" y="448"/>
                    <a:pt x="733" y="448"/>
                  </a:cubicBezTo>
                  <a:cubicBezTo>
                    <a:pt x="731" y="419"/>
                    <a:pt x="731" y="419"/>
                    <a:pt x="731" y="419"/>
                  </a:cubicBezTo>
                  <a:cubicBezTo>
                    <a:pt x="735" y="383"/>
                    <a:pt x="735" y="383"/>
                    <a:pt x="735" y="383"/>
                  </a:cubicBezTo>
                  <a:cubicBezTo>
                    <a:pt x="715" y="392"/>
                    <a:pt x="715" y="392"/>
                    <a:pt x="715" y="392"/>
                  </a:cubicBezTo>
                  <a:cubicBezTo>
                    <a:pt x="702" y="404"/>
                    <a:pt x="702" y="404"/>
                    <a:pt x="702" y="404"/>
                  </a:cubicBezTo>
                  <a:cubicBezTo>
                    <a:pt x="686" y="416"/>
                    <a:pt x="686" y="416"/>
                    <a:pt x="686" y="416"/>
                  </a:cubicBezTo>
                  <a:cubicBezTo>
                    <a:pt x="673" y="428"/>
                    <a:pt x="673" y="428"/>
                    <a:pt x="673" y="428"/>
                  </a:cubicBezTo>
                  <a:cubicBezTo>
                    <a:pt x="650" y="428"/>
                    <a:pt x="650" y="428"/>
                    <a:pt x="650" y="428"/>
                  </a:cubicBezTo>
                  <a:cubicBezTo>
                    <a:pt x="646" y="436"/>
                    <a:pt x="646" y="436"/>
                    <a:pt x="646" y="436"/>
                  </a:cubicBezTo>
                  <a:cubicBezTo>
                    <a:pt x="643" y="444"/>
                    <a:pt x="643" y="444"/>
                    <a:pt x="643" y="444"/>
                  </a:cubicBezTo>
                  <a:cubicBezTo>
                    <a:pt x="646" y="447"/>
                    <a:pt x="646" y="447"/>
                    <a:pt x="646" y="447"/>
                  </a:cubicBezTo>
                  <a:cubicBezTo>
                    <a:pt x="651" y="456"/>
                    <a:pt x="651" y="456"/>
                    <a:pt x="651" y="456"/>
                  </a:cubicBezTo>
                  <a:cubicBezTo>
                    <a:pt x="655" y="463"/>
                    <a:pt x="655" y="463"/>
                    <a:pt x="655" y="463"/>
                  </a:cubicBezTo>
                  <a:cubicBezTo>
                    <a:pt x="655" y="470"/>
                    <a:pt x="655" y="470"/>
                    <a:pt x="655" y="470"/>
                  </a:cubicBezTo>
                  <a:cubicBezTo>
                    <a:pt x="655" y="476"/>
                    <a:pt x="655" y="476"/>
                    <a:pt x="655" y="476"/>
                  </a:cubicBezTo>
                  <a:cubicBezTo>
                    <a:pt x="639" y="463"/>
                    <a:pt x="639" y="463"/>
                    <a:pt x="639" y="463"/>
                  </a:cubicBezTo>
                  <a:cubicBezTo>
                    <a:pt x="627" y="440"/>
                    <a:pt x="627" y="440"/>
                    <a:pt x="627" y="440"/>
                  </a:cubicBezTo>
                  <a:cubicBezTo>
                    <a:pt x="627" y="407"/>
                    <a:pt x="627" y="407"/>
                    <a:pt x="627" y="407"/>
                  </a:cubicBezTo>
                  <a:cubicBezTo>
                    <a:pt x="619" y="407"/>
                    <a:pt x="619" y="407"/>
                    <a:pt x="619" y="407"/>
                  </a:cubicBezTo>
                  <a:cubicBezTo>
                    <a:pt x="613" y="407"/>
                    <a:pt x="613" y="407"/>
                    <a:pt x="613" y="407"/>
                  </a:cubicBezTo>
                  <a:cubicBezTo>
                    <a:pt x="605" y="407"/>
                    <a:pt x="605" y="407"/>
                    <a:pt x="605" y="407"/>
                  </a:cubicBezTo>
                  <a:cubicBezTo>
                    <a:pt x="597" y="408"/>
                    <a:pt x="597" y="408"/>
                    <a:pt x="597" y="408"/>
                  </a:cubicBezTo>
                  <a:cubicBezTo>
                    <a:pt x="595" y="408"/>
                    <a:pt x="595" y="408"/>
                    <a:pt x="595" y="408"/>
                  </a:cubicBezTo>
                  <a:cubicBezTo>
                    <a:pt x="590" y="406"/>
                    <a:pt x="590" y="406"/>
                    <a:pt x="590" y="406"/>
                  </a:cubicBezTo>
                  <a:cubicBezTo>
                    <a:pt x="590" y="395"/>
                    <a:pt x="590" y="395"/>
                    <a:pt x="590" y="395"/>
                  </a:cubicBezTo>
                  <a:cubicBezTo>
                    <a:pt x="594" y="387"/>
                    <a:pt x="594" y="387"/>
                    <a:pt x="594" y="387"/>
                  </a:cubicBezTo>
                  <a:cubicBezTo>
                    <a:pt x="601" y="383"/>
                    <a:pt x="601" y="383"/>
                    <a:pt x="601" y="383"/>
                  </a:cubicBezTo>
                  <a:cubicBezTo>
                    <a:pt x="613" y="383"/>
                    <a:pt x="613" y="383"/>
                    <a:pt x="613" y="383"/>
                  </a:cubicBezTo>
                  <a:cubicBezTo>
                    <a:pt x="623" y="387"/>
                    <a:pt x="623" y="387"/>
                    <a:pt x="623" y="387"/>
                  </a:cubicBezTo>
                  <a:cubicBezTo>
                    <a:pt x="631" y="394"/>
                    <a:pt x="631" y="394"/>
                    <a:pt x="631" y="394"/>
                  </a:cubicBezTo>
                  <a:cubicBezTo>
                    <a:pt x="642" y="395"/>
                    <a:pt x="642" y="395"/>
                    <a:pt x="642" y="395"/>
                  </a:cubicBezTo>
                  <a:cubicBezTo>
                    <a:pt x="654" y="395"/>
                    <a:pt x="654" y="395"/>
                    <a:pt x="654" y="395"/>
                  </a:cubicBezTo>
                  <a:cubicBezTo>
                    <a:pt x="653" y="375"/>
                    <a:pt x="653" y="375"/>
                    <a:pt x="653" y="375"/>
                  </a:cubicBezTo>
                  <a:cubicBezTo>
                    <a:pt x="643" y="359"/>
                    <a:pt x="643" y="359"/>
                    <a:pt x="643" y="359"/>
                  </a:cubicBezTo>
                  <a:cubicBezTo>
                    <a:pt x="625" y="348"/>
                    <a:pt x="625" y="348"/>
                    <a:pt x="625" y="348"/>
                  </a:cubicBezTo>
                  <a:cubicBezTo>
                    <a:pt x="602" y="348"/>
                    <a:pt x="602" y="348"/>
                    <a:pt x="602" y="348"/>
                  </a:cubicBezTo>
                  <a:cubicBezTo>
                    <a:pt x="578" y="350"/>
                    <a:pt x="578" y="350"/>
                    <a:pt x="578" y="350"/>
                  </a:cubicBezTo>
                  <a:cubicBezTo>
                    <a:pt x="570" y="343"/>
                    <a:pt x="570" y="343"/>
                    <a:pt x="570" y="343"/>
                  </a:cubicBezTo>
                  <a:cubicBezTo>
                    <a:pt x="559" y="336"/>
                    <a:pt x="559" y="336"/>
                    <a:pt x="559" y="336"/>
                  </a:cubicBezTo>
                  <a:cubicBezTo>
                    <a:pt x="551" y="326"/>
                    <a:pt x="551" y="326"/>
                    <a:pt x="551" y="326"/>
                  </a:cubicBezTo>
                  <a:cubicBezTo>
                    <a:pt x="542" y="316"/>
                    <a:pt x="542" y="316"/>
                    <a:pt x="542" y="316"/>
                  </a:cubicBezTo>
                  <a:cubicBezTo>
                    <a:pt x="535" y="308"/>
                    <a:pt x="535" y="308"/>
                    <a:pt x="535" y="308"/>
                  </a:cubicBezTo>
                  <a:cubicBezTo>
                    <a:pt x="518" y="315"/>
                    <a:pt x="518" y="315"/>
                    <a:pt x="518" y="315"/>
                  </a:cubicBezTo>
                  <a:cubicBezTo>
                    <a:pt x="506" y="327"/>
                    <a:pt x="506" y="327"/>
                    <a:pt x="506" y="327"/>
                  </a:cubicBezTo>
                  <a:cubicBezTo>
                    <a:pt x="495" y="339"/>
                    <a:pt x="495" y="339"/>
                    <a:pt x="495" y="339"/>
                  </a:cubicBezTo>
                  <a:cubicBezTo>
                    <a:pt x="485" y="346"/>
                    <a:pt x="485" y="346"/>
                    <a:pt x="485" y="346"/>
                  </a:cubicBezTo>
                  <a:cubicBezTo>
                    <a:pt x="470" y="342"/>
                    <a:pt x="470" y="342"/>
                    <a:pt x="470" y="342"/>
                  </a:cubicBezTo>
                  <a:cubicBezTo>
                    <a:pt x="473" y="339"/>
                    <a:pt x="473" y="339"/>
                    <a:pt x="473" y="339"/>
                  </a:cubicBezTo>
                  <a:cubicBezTo>
                    <a:pt x="477" y="330"/>
                    <a:pt x="477" y="330"/>
                    <a:pt x="477" y="330"/>
                  </a:cubicBezTo>
                  <a:cubicBezTo>
                    <a:pt x="483" y="327"/>
                    <a:pt x="483" y="327"/>
                    <a:pt x="483" y="327"/>
                  </a:cubicBezTo>
                  <a:cubicBezTo>
                    <a:pt x="489" y="323"/>
                    <a:pt x="489" y="323"/>
                    <a:pt x="489" y="323"/>
                  </a:cubicBezTo>
                  <a:cubicBezTo>
                    <a:pt x="490" y="318"/>
                    <a:pt x="490" y="318"/>
                    <a:pt x="490" y="318"/>
                  </a:cubicBezTo>
                  <a:cubicBezTo>
                    <a:pt x="490" y="310"/>
                    <a:pt x="490" y="310"/>
                    <a:pt x="490" y="310"/>
                  </a:cubicBezTo>
                  <a:cubicBezTo>
                    <a:pt x="471" y="294"/>
                    <a:pt x="471" y="294"/>
                    <a:pt x="471" y="294"/>
                  </a:cubicBezTo>
                  <a:cubicBezTo>
                    <a:pt x="449" y="288"/>
                    <a:pt x="449" y="288"/>
                    <a:pt x="449" y="288"/>
                  </a:cubicBezTo>
                  <a:cubicBezTo>
                    <a:pt x="423" y="284"/>
                    <a:pt x="423" y="284"/>
                    <a:pt x="423" y="284"/>
                  </a:cubicBezTo>
                  <a:cubicBezTo>
                    <a:pt x="398" y="274"/>
                    <a:pt x="398" y="274"/>
                    <a:pt x="398" y="274"/>
                  </a:cubicBezTo>
                  <a:cubicBezTo>
                    <a:pt x="394" y="280"/>
                    <a:pt x="394" y="280"/>
                    <a:pt x="394" y="280"/>
                  </a:cubicBezTo>
                  <a:cubicBezTo>
                    <a:pt x="394" y="290"/>
                    <a:pt x="394" y="290"/>
                    <a:pt x="394" y="290"/>
                  </a:cubicBezTo>
                  <a:cubicBezTo>
                    <a:pt x="390" y="296"/>
                    <a:pt x="390" y="296"/>
                    <a:pt x="390" y="296"/>
                  </a:cubicBezTo>
                  <a:cubicBezTo>
                    <a:pt x="383" y="303"/>
                    <a:pt x="383" y="303"/>
                    <a:pt x="383" y="303"/>
                  </a:cubicBezTo>
                  <a:cubicBezTo>
                    <a:pt x="379" y="302"/>
                    <a:pt x="379" y="302"/>
                    <a:pt x="379" y="302"/>
                  </a:cubicBezTo>
                  <a:cubicBezTo>
                    <a:pt x="371" y="296"/>
                    <a:pt x="371" y="296"/>
                    <a:pt x="371" y="296"/>
                  </a:cubicBezTo>
                  <a:cubicBezTo>
                    <a:pt x="365" y="292"/>
                    <a:pt x="365" y="292"/>
                    <a:pt x="365" y="292"/>
                  </a:cubicBezTo>
                  <a:cubicBezTo>
                    <a:pt x="358" y="292"/>
                    <a:pt x="358" y="292"/>
                    <a:pt x="358" y="292"/>
                  </a:cubicBezTo>
                  <a:cubicBezTo>
                    <a:pt x="349" y="291"/>
                    <a:pt x="349" y="291"/>
                    <a:pt x="349" y="291"/>
                  </a:cubicBezTo>
                  <a:cubicBezTo>
                    <a:pt x="346" y="282"/>
                    <a:pt x="346" y="282"/>
                    <a:pt x="346" y="282"/>
                  </a:cubicBezTo>
                  <a:cubicBezTo>
                    <a:pt x="346" y="275"/>
                    <a:pt x="346" y="275"/>
                    <a:pt x="346" y="275"/>
                  </a:cubicBezTo>
                  <a:cubicBezTo>
                    <a:pt x="346" y="263"/>
                    <a:pt x="346" y="263"/>
                    <a:pt x="346" y="263"/>
                  </a:cubicBezTo>
                  <a:cubicBezTo>
                    <a:pt x="347" y="256"/>
                    <a:pt x="347" y="256"/>
                    <a:pt x="347" y="256"/>
                  </a:cubicBezTo>
                  <a:cubicBezTo>
                    <a:pt x="357" y="250"/>
                    <a:pt x="357" y="250"/>
                    <a:pt x="357" y="250"/>
                  </a:cubicBezTo>
                  <a:cubicBezTo>
                    <a:pt x="359" y="240"/>
                    <a:pt x="359" y="240"/>
                    <a:pt x="359" y="240"/>
                  </a:cubicBezTo>
                  <a:cubicBezTo>
                    <a:pt x="366" y="238"/>
                    <a:pt x="366" y="238"/>
                    <a:pt x="366" y="238"/>
                  </a:cubicBezTo>
                  <a:cubicBezTo>
                    <a:pt x="370" y="227"/>
                    <a:pt x="370" y="227"/>
                    <a:pt x="370" y="227"/>
                  </a:cubicBezTo>
                  <a:cubicBezTo>
                    <a:pt x="370" y="215"/>
                    <a:pt x="370" y="215"/>
                    <a:pt x="370" y="215"/>
                  </a:cubicBezTo>
                  <a:cubicBezTo>
                    <a:pt x="362" y="211"/>
                    <a:pt x="362" y="211"/>
                    <a:pt x="362" y="211"/>
                  </a:cubicBezTo>
                  <a:cubicBezTo>
                    <a:pt x="355" y="210"/>
                    <a:pt x="355" y="210"/>
                    <a:pt x="355" y="210"/>
                  </a:cubicBezTo>
                  <a:cubicBezTo>
                    <a:pt x="346" y="200"/>
                    <a:pt x="346" y="200"/>
                    <a:pt x="346" y="200"/>
                  </a:cubicBezTo>
                  <a:cubicBezTo>
                    <a:pt x="339" y="198"/>
                    <a:pt x="339" y="198"/>
                    <a:pt x="339" y="198"/>
                  </a:cubicBezTo>
                  <a:cubicBezTo>
                    <a:pt x="329" y="199"/>
                    <a:pt x="329" y="199"/>
                    <a:pt x="329" y="199"/>
                  </a:cubicBezTo>
                  <a:cubicBezTo>
                    <a:pt x="321" y="202"/>
                    <a:pt x="321" y="202"/>
                    <a:pt x="321" y="202"/>
                  </a:cubicBezTo>
                  <a:cubicBezTo>
                    <a:pt x="310" y="218"/>
                    <a:pt x="310" y="218"/>
                    <a:pt x="310" y="218"/>
                  </a:cubicBezTo>
                  <a:cubicBezTo>
                    <a:pt x="305" y="235"/>
                    <a:pt x="305" y="235"/>
                    <a:pt x="305" y="235"/>
                  </a:cubicBezTo>
                  <a:cubicBezTo>
                    <a:pt x="295" y="254"/>
                    <a:pt x="295" y="254"/>
                    <a:pt x="295" y="254"/>
                  </a:cubicBezTo>
                  <a:cubicBezTo>
                    <a:pt x="290" y="275"/>
                    <a:pt x="290" y="275"/>
                    <a:pt x="290" y="275"/>
                  </a:cubicBezTo>
                  <a:cubicBezTo>
                    <a:pt x="278" y="288"/>
                    <a:pt x="278" y="288"/>
                    <a:pt x="278" y="288"/>
                  </a:cubicBezTo>
                  <a:cubicBezTo>
                    <a:pt x="261" y="295"/>
                    <a:pt x="261" y="295"/>
                    <a:pt x="261" y="295"/>
                  </a:cubicBezTo>
                  <a:cubicBezTo>
                    <a:pt x="261" y="288"/>
                    <a:pt x="261" y="288"/>
                    <a:pt x="261" y="288"/>
                  </a:cubicBezTo>
                  <a:cubicBezTo>
                    <a:pt x="265" y="282"/>
                    <a:pt x="265" y="282"/>
                    <a:pt x="265" y="282"/>
                  </a:cubicBezTo>
                  <a:cubicBezTo>
                    <a:pt x="267" y="278"/>
                    <a:pt x="267" y="278"/>
                    <a:pt x="267" y="278"/>
                  </a:cubicBezTo>
                  <a:cubicBezTo>
                    <a:pt x="271" y="278"/>
                    <a:pt x="271" y="278"/>
                    <a:pt x="271" y="278"/>
                  </a:cubicBezTo>
                  <a:cubicBezTo>
                    <a:pt x="275" y="270"/>
                    <a:pt x="275" y="270"/>
                    <a:pt x="275" y="270"/>
                  </a:cubicBezTo>
                  <a:cubicBezTo>
                    <a:pt x="275" y="266"/>
                    <a:pt x="275" y="266"/>
                    <a:pt x="275" y="266"/>
                  </a:cubicBezTo>
                  <a:cubicBezTo>
                    <a:pt x="275" y="259"/>
                    <a:pt x="275" y="259"/>
                    <a:pt x="275" y="259"/>
                  </a:cubicBezTo>
                  <a:cubicBezTo>
                    <a:pt x="234" y="231"/>
                    <a:pt x="234" y="231"/>
                    <a:pt x="234" y="231"/>
                  </a:cubicBezTo>
                  <a:cubicBezTo>
                    <a:pt x="199" y="203"/>
                    <a:pt x="199" y="203"/>
                    <a:pt x="199" y="203"/>
                  </a:cubicBezTo>
                  <a:cubicBezTo>
                    <a:pt x="206" y="202"/>
                    <a:pt x="206" y="202"/>
                    <a:pt x="206" y="202"/>
                  </a:cubicBezTo>
                  <a:cubicBezTo>
                    <a:pt x="213" y="202"/>
                    <a:pt x="213" y="202"/>
                    <a:pt x="213" y="202"/>
                  </a:cubicBezTo>
                  <a:cubicBezTo>
                    <a:pt x="222" y="202"/>
                    <a:pt x="222" y="202"/>
                    <a:pt x="222" y="202"/>
                  </a:cubicBezTo>
                  <a:cubicBezTo>
                    <a:pt x="223" y="202"/>
                    <a:pt x="223" y="202"/>
                    <a:pt x="223" y="202"/>
                  </a:cubicBezTo>
                  <a:cubicBezTo>
                    <a:pt x="229" y="202"/>
                    <a:pt x="229" y="202"/>
                    <a:pt x="229" y="202"/>
                  </a:cubicBezTo>
                  <a:cubicBezTo>
                    <a:pt x="235" y="202"/>
                    <a:pt x="235" y="202"/>
                    <a:pt x="235" y="202"/>
                  </a:cubicBezTo>
                  <a:cubicBezTo>
                    <a:pt x="223" y="175"/>
                    <a:pt x="223" y="175"/>
                    <a:pt x="223" y="175"/>
                  </a:cubicBezTo>
                  <a:cubicBezTo>
                    <a:pt x="205" y="155"/>
                    <a:pt x="205" y="155"/>
                    <a:pt x="205" y="155"/>
                  </a:cubicBezTo>
                  <a:cubicBezTo>
                    <a:pt x="186" y="132"/>
                    <a:pt x="186" y="132"/>
                    <a:pt x="186" y="132"/>
                  </a:cubicBezTo>
                  <a:cubicBezTo>
                    <a:pt x="174" y="106"/>
                    <a:pt x="174" y="106"/>
                    <a:pt x="174" y="106"/>
                  </a:cubicBezTo>
                  <a:cubicBezTo>
                    <a:pt x="167" y="74"/>
                    <a:pt x="167" y="74"/>
                    <a:pt x="167" y="74"/>
                  </a:cubicBezTo>
                  <a:cubicBezTo>
                    <a:pt x="160" y="75"/>
                    <a:pt x="160" y="75"/>
                    <a:pt x="160" y="75"/>
                  </a:cubicBezTo>
                  <a:cubicBezTo>
                    <a:pt x="159" y="75"/>
                    <a:pt x="159" y="75"/>
                    <a:pt x="159" y="75"/>
                  </a:cubicBezTo>
                  <a:cubicBezTo>
                    <a:pt x="150" y="75"/>
                    <a:pt x="150" y="75"/>
                    <a:pt x="150" y="75"/>
                  </a:cubicBezTo>
                  <a:cubicBezTo>
                    <a:pt x="143" y="71"/>
                    <a:pt x="143" y="71"/>
                    <a:pt x="143" y="71"/>
                  </a:cubicBezTo>
                  <a:cubicBezTo>
                    <a:pt x="136" y="71"/>
                    <a:pt x="136" y="71"/>
                    <a:pt x="136" y="71"/>
                  </a:cubicBezTo>
                  <a:cubicBezTo>
                    <a:pt x="131" y="67"/>
                    <a:pt x="131" y="67"/>
                    <a:pt x="131" y="67"/>
                  </a:cubicBezTo>
                  <a:cubicBezTo>
                    <a:pt x="127" y="64"/>
                    <a:pt x="127" y="64"/>
                    <a:pt x="127" y="64"/>
                  </a:cubicBezTo>
                  <a:cubicBezTo>
                    <a:pt x="124" y="55"/>
                    <a:pt x="124" y="55"/>
                    <a:pt x="124" y="55"/>
                  </a:cubicBezTo>
                  <a:cubicBezTo>
                    <a:pt x="124" y="48"/>
                    <a:pt x="124" y="48"/>
                    <a:pt x="124" y="48"/>
                  </a:cubicBezTo>
                  <a:cubicBezTo>
                    <a:pt x="135" y="48"/>
                    <a:pt x="135" y="48"/>
                    <a:pt x="135" y="48"/>
                  </a:cubicBezTo>
                  <a:cubicBezTo>
                    <a:pt x="138" y="48"/>
                    <a:pt x="138" y="48"/>
                    <a:pt x="138" y="48"/>
                  </a:cubicBezTo>
                  <a:cubicBezTo>
                    <a:pt x="147" y="52"/>
                    <a:pt x="147" y="52"/>
                    <a:pt x="147" y="52"/>
                  </a:cubicBezTo>
                  <a:cubicBezTo>
                    <a:pt x="148" y="55"/>
                    <a:pt x="148" y="55"/>
                    <a:pt x="148" y="55"/>
                  </a:cubicBezTo>
                  <a:cubicBezTo>
                    <a:pt x="158" y="59"/>
                    <a:pt x="158" y="59"/>
                    <a:pt x="158" y="59"/>
                  </a:cubicBezTo>
                  <a:cubicBezTo>
                    <a:pt x="167" y="59"/>
                    <a:pt x="167" y="59"/>
                    <a:pt x="167" y="59"/>
                  </a:cubicBezTo>
                  <a:cubicBezTo>
                    <a:pt x="167" y="44"/>
                    <a:pt x="167" y="44"/>
                    <a:pt x="167" y="44"/>
                  </a:cubicBezTo>
                  <a:cubicBezTo>
                    <a:pt x="171" y="24"/>
                    <a:pt x="171" y="24"/>
                    <a:pt x="171" y="24"/>
                  </a:cubicBezTo>
                  <a:cubicBezTo>
                    <a:pt x="170" y="11"/>
                    <a:pt x="170" y="11"/>
                    <a:pt x="170" y="11"/>
                  </a:cubicBezTo>
                  <a:cubicBezTo>
                    <a:pt x="166" y="0"/>
                    <a:pt x="166" y="0"/>
                    <a:pt x="166" y="0"/>
                  </a:cubicBezTo>
                  <a:cubicBezTo>
                    <a:pt x="124" y="12"/>
                    <a:pt x="124" y="12"/>
                    <a:pt x="124" y="12"/>
                  </a:cubicBezTo>
                  <a:cubicBezTo>
                    <a:pt x="88" y="15"/>
                    <a:pt x="88" y="15"/>
                    <a:pt x="88" y="15"/>
                  </a:cubicBezTo>
                  <a:cubicBezTo>
                    <a:pt x="48" y="26"/>
                    <a:pt x="48" y="26"/>
                    <a:pt x="48" y="26"/>
                  </a:cubicBezTo>
                  <a:cubicBezTo>
                    <a:pt x="0" y="34"/>
                    <a:pt x="0" y="34"/>
                    <a:pt x="0" y="34"/>
                  </a:cubicBezTo>
                  <a:cubicBezTo>
                    <a:pt x="43" y="90"/>
                    <a:pt x="43" y="90"/>
                    <a:pt x="43" y="90"/>
                  </a:cubicBezTo>
                  <a:cubicBezTo>
                    <a:pt x="86" y="138"/>
                    <a:pt x="86" y="138"/>
                    <a:pt x="86" y="138"/>
                  </a:cubicBezTo>
                  <a:cubicBezTo>
                    <a:pt x="130" y="188"/>
                    <a:pt x="130" y="188"/>
                    <a:pt x="130" y="188"/>
                  </a:cubicBezTo>
                  <a:cubicBezTo>
                    <a:pt x="171" y="244"/>
                    <a:pt x="171" y="244"/>
                    <a:pt x="171" y="244"/>
                  </a:cubicBezTo>
                  <a:cubicBezTo>
                    <a:pt x="206" y="306"/>
                    <a:pt x="206" y="306"/>
                    <a:pt x="206" y="306"/>
                  </a:cubicBezTo>
                  <a:cubicBezTo>
                    <a:pt x="229" y="376"/>
                    <a:pt x="229" y="376"/>
                    <a:pt x="229" y="376"/>
                  </a:cubicBezTo>
                  <a:cubicBezTo>
                    <a:pt x="227" y="383"/>
                    <a:pt x="227" y="383"/>
                    <a:pt x="227" y="383"/>
                  </a:cubicBezTo>
                  <a:cubicBezTo>
                    <a:pt x="218" y="387"/>
                    <a:pt x="218" y="387"/>
                    <a:pt x="218" y="387"/>
                  </a:cubicBezTo>
                  <a:cubicBezTo>
                    <a:pt x="211" y="390"/>
                    <a:pt x="211" y="390"/>
                    <a:pt x="211" y="390"/>
                  </a:cubicBezTo>
                  <a:cubicBezTo>
                    <a:pt x="205" y="395"/>
                    <a:pt x="205" y="395"/>
                    <a:pt x="205" y="395"/>
                  </a:cubicBezTo>
                  <a:cubicBezTo>
                    <a:pt x="194" y="395"/>
                    <a:pt x="194" y="395"/>
                    <a:pt x="194" y="395"/>
                  </a:cubicBezTo>
                  <a:cubicBezTo>
                    <a:pt x="190" y="418"/>
                    <a:pt x="190" y="418"/>
                    <a:pt x="190" y="418"/>
                  </a:cubicBezTo>
                  <a:cubicBezTo>
                    <a:pt x="199" y="435"/>
                    <a:pt x="199" y="435"/>
                    <a:pt x="199" y="435"/>
                  </a:cubicBezTo>
                  <a:cubicBezTo>
                    <a:pt x="211" y="447"/>
                    <a:pt x="211" y="447"/>
                    <a:pt x="211" y="447"/>
                  </a:cubicBezTo>
                  <a:cubicBezTo>
                    <a:pt x="221" y="458"/>
                    <a:pt x="221" y="458"/>
                    <a:pt x="221" y="458"/>
                  </a:cubicBezTo>
                  <a:cubicBezTo>
                    <a:pt x="230" y="471"/>
                    <a:pt x="230" y="471"/>
                    <a:pt x="230" y="471"/>
                  </a:cubicBezTo>
                  <a:cubicBezTo>
                    <a:pt x="233" y="488"/>
                    <a:pt x="233" y="488"/>
                    <a:pt x="233" y="488"/>
                  </a:cubicBezTo>
                  <a:cubicBezTo>
                    <a:pt x="242" y="494"/>
                    <a:pt x="242" y="494"/>
                    <a:pt x="242" y="494"/>
                  </a:cubicBezTo>
                  <a:cubicBezTo>
                    <a:pt x="243" y="494"/>
                    <a:pt x="243" y="494"/>
                    <a:pt x="243" y="494"/>
                  </a:cubicBezTo>
                  <a:cubicBezTo>
                    <a:pt x="249" y="492"/>
                    <a:pt x="249" y="492"/>
                    <a:pt x="249" y="492"/>
                  </a:cubicBezTo>
                  <a:cubicBezTo>
                    <a:pt x="255" y="488"/>
                    <a:pt x="255" y="488"/>
                    <a:pt x="255" y="488"/>
                  </a:cubicBezTo>
                  <a:cubicBezTo>
                    <a:pt x="259" y="488"/>
                    <a:pt x="259" y="488"/>
                    <a:pt x="259" y="488"/>
                  </a:cubicBezTo>
                  <a:cubicBezTo>
                    <a:pt x="266" y="492"/>
                    <a:pt x="266" y="492"/>
                    <a:pt x="266" y="492"/>
                  </a:cubicBezTo>
                  <a:cubicBezTo>
                    <a:pt x="271" y="515"/>
                    <a:pt x="271" y="515"/>
                    <a:pt x="271" y="515"/>
                  </a:cubicBezTo>
                  <a:cubicBezTo>
                    <a:pt x="283" y="532"/>
                    <a:pt x="283" y="532"/>
                    <a:pt x="283" y="532"/>
                  </a:cubicBezTo>
                  <a:cubicBezTo>
                    <a:pt x="293" y="548"/>
                    <a:pt x="293" y="548"/>
                    <a:pt x="293" y="548"/>
                  </a:cubicBezTo>
                  <a:cubicBezTo>
                    <a:pt x="309" y="556"/>
                    <a:pt x="309" y="556"/>
                    <a:pt x="309" y="556"/>
                  </a:cubicBezTo>
                  <a:cubicBezTo>
                    <a:pt x="327" y="536"/>
                    <a:pt x="327" y="536"/>
                    <a:pt x="327" y="536"/>
                  </a:cubicBezTo>
                  <a:cubicBezTo>
                    <a:pt x="349" y="519"/>
                    <a:pt x="349" y="519"/>
                    <a:pt x="349" y="519"/>
                  </a:cubicBezTo>
                  <a:cubicBezTo>
                    <a:pt x="371" y="507"/>
                    <a:pt x="371" y="507"/>
                    <a:pt x="371" y="507"/>
                  </a:cubicBezTo>
                  <a:cubicBezTo>
                    <a:pt x="389" y="488"/>
                    <a:pt x="389" y="488"/>
                    <a:pt x="389" y="488"/>
                  </a:cubicBezTo>
                  <a:cubicBezTo>
                    <a:pt x="399" y="463"/>
                    <a:pt x="399" y="463"/>
                    <a:pt x="399" y="463"/>
                  </a:cubicBezTo>
                  <a:cubicBezTo>
                    <a:pt x="399" y="470"/>
                    <a:pt x="399" y="470"/>
                    <a:pt x="399" y="470"/>
                  </a:cubicBezTo>
                  <a:cubicBezTo>
                    <a:pt x="399" y="472"/>
                    <a:pt x="399" y="472"/>
                    <a:pt x="399" y="472"/>
                  </a:cubicBezTo>
                  <a:cubicBezTo>
                    <a:pt x="405" y="472"/>
                    <a:pt x="405" y="472"/>
                    <a:pt x="405" y="472"/>
                  </a:cubicBezTo>
                  <a:cubicBezTo>
                    <a:pt x="406" y="476"/>
                    <a:pt x="406" y="476"/>
                    <a:pt x="406" y="476"/>
                  </a:cubicBezTo>
                  <a:cubicBezTo>
                    <a:pt x="411" y="476"/>
                    <a:pt x="411" y="476"/>
                    <a:pt x="411" y="476"/>
                  </a:cubicBezTo>
                  <a:cubicBezTo>
                    <a:pt x="414" y="482"/>
                    <a:pt x="414" y="482"/>
                    <a:pt x="414" y="482"/>
                  </a:cubicBezTo>
                  <a:cubicBezTo>
                    <a:pt x="414" y="483"/>
                    <a:pt x="414" y="483"/>
                    <a:pt x="414" y="483"/>
                  </a:cubicBezTo>
                  <a:cubicBezTo>
                    <a:pt x="414" y="488"/>
                    <a:pt x="414" y="488"/>
                    <a:pt x="414" y="488"/>
                  </a:cubicBezTo>
                  <a:cubicBezTo>
                    <a:pt x="397" y="511"/>
                    <a:pt x="397" y="511"/>
                    <a:pt x="397" y="511"/>
                  </a:cubicBezTo>
                  <a:cubicBezTo>
                    <a:pt x="374" y="526"/>
                    <a:pt x="374" y="526"/>
                    <a:pt x="374" y="526"/>
                  </a:cubicBezTo>
                  <a:cubicBezTo>
                    <a:pt x="354" y="542"/>
                    <a:pt x="354" y="542"/>
                    <a:pt x="354" y="542"/>
                  </a:cubicBezTo>
                  <a:cubicBezTo>
                    <a:pt x="334" y="556"/>
                    <a:pt x="334" y="556"/>
                    <a:pt x="334" y="556"/>
                  </a:cubicBezTo>
                  <a:cubicBezTo>
                    <a:pt x="329" y="583"/>
                    <a:pt x="329" y="583"/>
                    <a:pt x="329" y="583"/>
                  </a:cubicBezTo>
                  <a:cubicBezTo>
                    <a:pt x="337" y="618"/>
                    <a:pt x="337" y="618"/>
                    <a:pt x="337" y="618"/>
                  </a:cubicBezTo>
                  <a:cubicBezTo>
                    <a:pt x="359" y="648"/>
                    <a:pt x="359" y="648"/>
                    <a:pt x="359" y="648"/>
                  </a:cubicBezTo>
                  <a:cubicBezTo>
                    <a:pt x="387" y="676"/>
                    <a:pt x="387" y="676"/>
                    <a:pt x="387" y="676"/>
                  </a:cubicBezTo>
                  <a:cubicBezTo>
                    <a:pt x="414" y="710"/>
                    <a:pt x="414" y="710"/>
                    <a:pt x="414" y="710"/>
                  </a:cubicBezTo>
                  <a:cubicBezTo>
                    <a:pt x="430" y="746"/>
                    <a:pt x="430" y="746"/>
                    <a:pt x="430" y="746"/>
                  </a:cubicBezTo>
                  <a:cubicBezTo>
                    <a:pt x="463" y="767"/>
                    <a:pt x="463" y="767"/>
                    <a:pt x="463" y="767"/>
                  </a:cubicBezTo>
                  <a:cubicBezTo>
                    <a:pt x="491" y="796"/>
                    <a:pt x="491" y="796"/>
                    <a:pt x="491" y="796"/>
                  </a:cubicBezTo>
                  <a:cubicBezTo>
                    <a:pt x="510" y="830"/>
                    <a:pt x="510" y="830"/>
                    <a:pt x="510" y="830"/>
                  </a:cubicBezTo>
                  <a:cubicBezTo>
                    <a:pt x="529" y="865"/>
                    <a:pt x="529" y="865"/>
                    <a:pt x="529" y="865"/>
                  </a:cubicBezTo>
                  <a:cubicBezTo>
                    <a:pt x="553" y="903"/>
                    <a:pt x="553" y="903"/>
                    <a:pt x="553" y="903"/>
                  </a:cubicBezTo>
                  <a:cubicBezTo>
                    <a:pt x="577" y="921"/>
                    <a:pt x="577" y="921"/>
                    <a:pt x="577" y="921"/>
                  </a:cubicBezTo>
                  <a:cubicBezTo>
                    <a:pt x="578" y="922"/>
                    <a:pt x="578" y="922"/>
                    <a:pt x="578" y="922"/>
                  </a:cubicBezTo>
                  <a:cubicBezTo>
                    <a:pt x="598" y="909"/>
                    <a:pt x="615" y="891"/>
                    <a:pt x="634" y="879"/>
                  </a:cubicBezTo>
                  <a:cubicBezTo>
                    <a:pt x="695" y="845"/>
                    <a:pt x="766" y="851"/>
                    <a:pt x="837" y="842"/>
                  </a:cubicBezTo>
                  <a:close/>
                </a:path>
              </a:pathLst>
            </a:custGeom>
            <a:grpFill/>
            <a:ln w="38100">
              <a:noFill/>
              <a:round/>
              <a:headEnd/>
              <a:tailEnd/>
            </a:ln>
          </p:spPr>
          <p:txBody>
            <a:bodyPr vert="horz" wrap="square" lIns="38576" tIns="19288" rIns="38576" bIns="19288" numCol="1" anchor="t" anchorCtr="0" compatLnSpc="1">
              <a:prstTxWarp prst="textNoShape">
                <a:avLst/>
              </a:prstTxWarp>
            </a:bodyPr>
            <a:lstStyle/>
            <a:p>
              <a:endParaRPr lang="en-NZ" sz="759"/>
            </a:p>
          </p:txBody>
        </p:sp>
        <p:sp>
          <p:nvSpPr>
            <p:cNvPr id="67" name="Freeform 40">
              <a:extLst>
                <a:ext uri="{FF2B5EF4-FFF2-40B4-BE49-F238E27FC236}">
                  <a16:creationId xmlns:a16="http://schemas.microsoft.com/office/drawing/2014/main" id="{0B160D6C-C4A5-4814-8F39-4C70748E142E}"/>
                </a:ext>
              </a:extLst>
            </p:cNvPr>
            <p:cNvSpPr>
              <a:spLocks/>
            </p:cNvSpPr>
            <p:nvPr/>
          </p:nvSpPr>
          <p:spPr bwMode="auto">
            <a:xfrm>
              <a:off x="-1752285" y="3718384"/>
              <a:ext cx="292451" cy="361051"/>
            </a:xfrm>
            <a:custGeom>
              <a:avLst/>
              <a:gdLst>
                <a:gd name="T0" fmla="*/ 441 w 462"/>
                <a:gd name="T1" fmla="*/ 496 h 571"/>
                <a:gd name="T2" fmla="*/ 361 w 462"/>
                <a:gd name="T3" fmla="*/ 234 h 571"/>
                <a:gd name="T4" fmla="*/ 361 w 462"/>
                <a:gd name="T5" fmla="*/ 196 h 571"/>
                <a:gd name="T6" fmla="*/ 433 w 462"/>
                <a:gd name="T7" fmla="*/ 10 h 571"/>
                <a:gd name="T8" fmla="*/ 348 w 462"/>
                <a:gd name="T9" fmla="*/ 0 h 571"/>
                <a:gd name="T10" fmla="*/ 346 w 462"/>
                <a:gd name="T11" fmla="*/ 1 h 571"/>
                <a:gd name="T12" fmla="*/ 332 w 462"/>
                <a:gd name="T13" fmla="*/ 46 h 571"/>
                <a:gd name="T14" fmla="*/ 309 w 462"/>
                <a:gd name="T15" fmla="*/ 88 h 571"/>
                <a:gd name="T16" fmla="*/ 282 w 462"/>
                <a:gd name="T17" fmla="*/ 119 h 571"/>
                <a:gd name="T18" fmla="*/ 251 w 462"/>
                <a:gd name="T19" fmla="*/ 132 h 571"/>
                <a:gd name="T20" fmla="*/ 240 w 462"/>
                <a:gd name="T21" fmla="*/ 133 h 571"/>
                <a:gd name="T22" fmla="*/ 228 w 462"/>
                <a:gd name="T23" fmla="*/ 131 h 571"/>
                <a:gd name="T24" fmla="*/ 217 w 462"/>
                <a:gd name="T25" fmla="*/ 132 h 571"/>
                <a:gd name="T26" fmla="*/ 205 w 462"/>
                <a:gd name="T27" fmla="*/ 132 h 571"/>
                <a:gd name="T28" fmla="*/ 165 w 462"/>
                <a:gd name="T29" fmla="*/ 140 h 571"/>
                <a:gd name="T30" fmla="*/ 120 w 462"/>
                <a:gd name="T31" fmla="*/ 159 h 571"/>
                <a:gd name="T32" fmla="*/ 79 w 462"/>
                <a:gd name="T33" fmla="*/ 183 h 571"/>
                <a:gd name="T34" fmla="*/ 40 w 462"/>
                <a:gd name="T35" fmla="*/ 212 h 571"/>
                <a:gd name="T36" fmla="*/ 12 w 462"/>
                <a:gd name="T37" fmla="*/ 238 h 571"/>
                <a:gd name="T38" fmla="*/ 4 w 462"/>
                <a:gd name="T39" fmla="*/ 261 h 571"/>
                <a:gd name="T40" fmla="*/ 0 w 462"/>
                <a:gd name="T41" fmla="*/ 290 h 571"/>
                <a:gd name="T42" fmla="*/ 8 w 462"/>
                <a:gd name="T43" fmla="*/ 324 h 571"/>
                <a:gd name="T44" fmla="*/ 20 w 462"/>
                <a:gd name="T45" fmla="*/ 356 h 571"/>
                <a:gd name="T46" fmla="*/ 38 w 462"/>
                <a:gd name="T47" fmla="*/ 385 h 571"/>
                <a:gd name="T48" fmla="*/ 56 w 462"/>
                <a:gd name="T49" fmla="*/ 404 h 571"/>
                <a:gd name="T50" fmla="*/ 97 w 462"/>
                <a:gd name="T51" fmla="*/ 421 h 571"/>
                <a:gd name="T52" fmla="*/ 140 w 462"/>
                <a:gd name="T53" fmla="*/ 432 h 571"/>
                <a:gd name="T54" fmla="*/ 185 w 462"/>
                <a:gd name="T55" fmla="*/ 441 h 571"/>
                <a:gd name="T56" fmla="*/ 227 w 462"/>
                <a:gd name="T57" fmla="*/ 460 h 571"/>
                <a:gd name="T58" fmla="*/ 251 w 462"/>
                <a:gd name="T59" fmla="*/ 487 h 571"/>
                <a:gd name="T60" fmla="*/ 273 w 462"/>
                <a:gd name="T61" fmla="*/ 511 h 571"/>
                <a:gd name="T62" fmla="*/ 300 w 462"/>
                <a:gd name="T63" fmla="*/ 540 h 571"/>
                <a:gd name="T64" fmla="*/ 334 w 462"/>
                <a:gd name="T65" fmla="*/ 562 h 571"/>
                <a:gd name="T66" fmla="*/ 376 w 462"/>
                <a:gd name="T67" fmla="*/ 571 h 571"/>
                <a:gd name="T68" fmla="*/ 441 w 462"/>
                <a:gd name="T69" fmla="*/ 496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2" h="571">
                  <a:moveTo>
                    <a:pt x="441" y="496"/>
                  </a:moveTo>
                  <a:cubicBezTo>
                    <a:pt x="462" y="405"/>
                    <a:pt x="446" y="303"/>
                    <a:pt x="361" y="234"/>
                  </a:cubicBezTo>
                  <a:cubicBezTo>
                    <a:pt x="356" y="228"/>
                    <a:pt x="361" y="212"/>
                    <a:pt x="361" y="196"/>
                  </a:cubicBezTo>
                  <a:cubicBezTo>
                    <a:pt x="382" y="132"/>
                    <a:pt x="417" y="75"/>
                    <a:pt x="433" y="10"/>
                  </a:cubicBezTo>
                  <a:cubicBezTo>
                    <a:pt x="405" y="13"/>
                    <a:pt x="376" y="6"/>
                    <a:pt x="348" y="0"/>
                  </a:cubicBezTo>
                  <a:cubicBezTo>
                    <a:pt x="346" y="1"/>
                    <a:pt x="346" y="1"/>
                    <a:pt x="346" y="1"/>
                  </a:cubicBezTo>
                  <a:cubicBezTo>
                    <a:pt x="332" y="46"/>
                    <a:pt x="332" y="46"/>
                    <a:pt x="332" y="46"/>
                  </a:cubicBezTo>
                  <a:cubicBezTo>
                    <a:pt x="309" y="88"/>
                    <a:pt x="309" y="88"/>
                    <a:pt x="309" y="88"/>
                  </a:cubicBezTo>
                  <a:cubicBezTo>
                    <a:pt x="282" y="119"/>
                    <a:pt x="282" y="119"/>
                    <a:pt x="282" y="119"/>
                  </a:cubicBezTo>
                  <a:cubicBezTo>
                    <a:pt x="251" y="132"/>
                    <a:pt x="251" y="132"/>
                    <a:pt x="251" y="132"/>
                  </a:cubicBezTo>
                  <a:cubicBezTo>
                    <a:pt x="240" y="133"/>
                    <a:pt x="240" y="133"/>
                    <a:pt x="240" y="133"/>
                  </a:cubicBezTo>
                  <a:cubicBezTo>
                    <a:pt x="228" y="131"/>
                    <a:pt x="228" y="131"/>
                    <a:pt x="228" y="131"/>
                  </a:cubicBezTo>
                  <a:cubicBezTo>
                    <a:pt x="217" y="132"/>
                    <a:pt x="217" y="132"/>
                    <a:pt x="217" y="132"/>
                  </a:cubicBezTo>
                  <a:cubicBezTo>
                    <a:pt x="205" y="132"/>
                    <a:pt x="205" y="132"/>
                    <a:pt x="205" y="132"/>
                  </a:cubicBezTo>
                  <a:cubicBezTo>
                    <a:pt x="165" y="140"/>
                    <a:pt x="165" y="140"/>
                    <a:pt x="165" y="140"/>
                  </a:cubicBezTo>
                  <a:cubicBezTo>
                    <a:pt x="120" y="159"/>
                    <a:pt x="120" y="159"/>
                    <a:pt x="120" y="159"/>
                  </a:cubicBezTo>
                  <a:cubicBezTo>
                    <a:pt x="79" y="183"/>
                    <a:pt x="79" y="183"/>
                    <a:pt x="79" y="183"/>
                  </a:cubicBezTo>
                  <a:cubicBezTo>
                    <a:pt x="40" y="212"/>
                    <a:pt x="40" y="212"/>
                    <a:pt x="40" y="212"/>
                  </a:cubicBezTo>
                  <a:cubicBezTo>
                    <a:pt x="12" y="238"/>
                    <a:pt x="12" y="238"/>
                    <a:pt x="12" y="238"/>
                  </a:cubicBezTo>
                  <a:cubicBezTo>
                    <a:pt x="4" y="261"/>
                    <a:pt x="4" y="261"/>
                    <a:pt x="4" y="261"/>
                  </a:cubicBezTo>
                  <a:cubicBezTo>
                    <a:pt x="0" y="290"/>
                    <a:pt x="0" y="290"/>
                    <a:pt x="0" y="290"/>
                  </a:cubicBezTo>
                  <a:cubicBezTo>
                    <a:pt x="8" y="324"/>
                    <a:pt x="8" y="324"/>
                    <a:pt x="8" y="324"/>
                  </a:cubicBezTo>
                  <a:cubicBezTo>
                    <a:pt x="20" y="356"/>
                    <a:pt x="20" y="356"/>
                    <a:pt x="20" y="356"/>
                  </a:cubicBezTo>
                  <a:cubicBezTo>
                    <a:pt x="38" y="385"/>
                    <a:pt x="38" y="385"/>
                    <a:pt x="38" y="385"/>
                  </a:cubicBezTo>
                  <a:cubicBezTo>
                    <a:pt x="56" y="404"/>
                    <a:pt x="56" y="404"/>
                    <a:pt x="56" y="404"/>
                  </a:cubicBezTo>
                  <a:cubicBezTo>
                    <a:pt x="97" y="421"/>
                    <a:pt x="97" y="421"/>
                    <a:pt x="97" y="421"/>
                  </a:cubicBezTo>
                  <a:cubicBezTo>
                    <a:pt x="140" y="432"/>
                    <a:pt x="140" y="432"/>
                    <a:pt x="140" y="432"/>
                  </a:cubicBezTo>
                  <a:cubicBezTo>
                    <a:pt x="185" y="441"/>
                    <a:pt x="185" y="441"/>
                    <a:pt x="185" y="441"/>
                  </a:cubicBezTo>
                  <a:cubicBezTo>
                    <a:pt x="227" y="460"/>
                    <a:pt x="227" y="460"/>
                    <a:pt x="227" y="460"/>
                  </a:cubicBezTo>
                  <a:cubicBezTo>
                    <a:pt x="251" y="487"/>
                    <a:pt x="251" y="487"/>
                    <a:pt x="251" y="487"/>
                  </a:cubicBezTo>
                  <a:cubicBezTo>
                    <a:pt x="273" y="511"/>
                    <a:pt x="273" y="511"/>
                    <a:pt x="273" y="511"/>
                  </a:cubicBezTo>
                  <a:cubicBezTo>
                    <a:pt x="300" y="540"/>
                    <a:pt x="300" y="540"/>
                    <a:pt x="300" y="540"/>
                  </a:cubicBezTo>
                  <a:cubicBezTo>
                    <a:pt x="334" y="562"/>
                    <a:pt x="334" y="562"/>
                    <a:pt x="334" y="562"/>
                  </a:cubicBezTo>
                  <a:cubicBezTo>
                    <a:pt x="376" y="571"/>
                    <a:pt x="376" y="571"/>
                    <a:pt x="376" y="571"/>
                  </a:cubicBezTo>
                  <a:cubicBezTo>
                    <a:pt x="401" y="548"/>
                    <a:pt x="432" y="530"/>
                    <a:pt x="441" y="496"/>
                  </a:cubicBezTo>
                  <a:close/>
                </a:path>
              </a:pathLst>
            </a:custGeom>
            <a:grpFill/>
            <a:ln w="38100">
              <a:noFill/>
              <a:round/>
              <a:headEnd/>
              <a:tailEnd/>
            </a:ln>
          </p:spPr>
          <p:txBody>
            <a:bodyPr vert="horz" wrap="square" lIns="38576" tIns="19288" rIns="38576" bIns="19288" numCol="1" anchor="t" anchorCtr="0" compatLnSpc="1">
              <a:prstTxWarp prst="textNoShape">
                <a:avLst/>
              </a:prstTxWarp>
            </a:bodyPr>
            <a:lstStyle/>
            <a:p>
              <a:endParaRPr lang="en-NZ" sz="759" dirty="0"/>
            </a:p>
          </p:txBody>
        </p:sp>
        <p:sp>
          <p:nvSpPr>
            <p:cNvPr id="68" name="Freeform 41">
              <a:extLst>
                <a:ext uri="{FF2B5EF4-FFF2-40B4-BE49-F238E27FC236}">
                  <a16:creationId xmlns:a16="http://schemas.microsoft.com/office/drawing/2014/main" id="{D60E056C-D27B-4C7C-A3CE-39FFB5AEBDC3}"/>
                </a:ext>
              </a:extLst>
            </p:cNvPr>
            <p:cNvSpPr>
              <a:spLocks/>
            </p:cNvSpPr>
            <p:nvPr/>
          </p:nvSpPr>
          <p:spPr bwMode="auto">
            <a:xfrm>
              <a:off x="-1168826" y="3690945"/>
              <a:ext cx="507638" cy="592123"/>
            </a:xfrm>
            <a:custGeom>
              <a:avLst/>
              <a:gdLst>
                <a:gd name="T0" fmla="*/ 793 w 802"/>
                <a:gd name="T1" fmla="*/ 219 h 936"/>
                <a:gd name="T2" fmla="*/ 778 w 802"/>
                <a:gd name="T3" fmla="*/ 195 h 936"/>
                <a:gd name="T4" fmla="*/ 769 w 802"/>
                <a:gd name="T5" fmla="*/ 161 h 936"/>
                <a:gd name="T6" fmla="*/ 777 w 802"/>
                <a:gd name="T7" fmla="*/ 129 h 936"/>
                <a:gd name="T8" fmla="*/ 651 w 802"/>
                <a:gd name="T9" fmla="*/ 100 h 936"/>
                <a:gd name="T10" fmla="*/ 589 w 802"/>
                <a:gd name="T11" fmla="*/ 15 h 936"/>
                <a:gd name="T12" fmla="*/ 498 w 802"/>
                <a:gd name="T13" fmla="*/ 12 h 936"/>
                <a:gd name="T14" fmla="*/ 456 w 802"/>
                <a:gd name="T15" fmla="*/ 28 h 936"/>
                <a:gd name="T16" fmla="*/ 357 w 802"/>
                <a:gd name="T17" fmla="*/ 74 h 936"/>
                <a:gd name="T18" fmla="*/ 229 w 802"/>
                <a:gd name="T19" fmla="*/ 101 h 936"/>
                <a:gd name="T20" fmla="*/ 130 w 802"/>
                <a:gd name="T21" fmla="*/ 156 h 936"/>
                <a:gd name="T22" fmla="*/ 130 w 802"/>
                <a:gd name="T23" fmla="*/ 156 h 936"/>
                <a:gd name="T24" fmla="*/ 69 w 802"/>
                <a:gd name="T25" fmla="*/ 213 h 936"/>
                <a:gd name="T26" fmla="*/ 30 w 802"/>
                <a:gd name="T27" fmla="*/ 260 h 936"/>
                <a:gd name="T28" fmla="*/ 42 w 802"/>
                <a:gd name="T29" fmla="*/ 582 h 936"/>
                <a:gd name="T30" fmla="*/ 37 w 802"/>
                <a:gd name="T31" fmla="*/ 716 h 936"/>
                <a:gd name="T32" fmla="*/ 170 w 802"/>
                <a:gd name="T33" fmla="*/ 897 h 936"/>
                <a:gd name="T34" fmla="*/ 249 w 802"/>
                <a:gd name="T35" fmla="*/ 936 h 936"/>
                <a:gd name="T36" fmla="*/ 262 w 802"/>
                <a:gd name="T37" fmla="*/ 895 h 936"/>
                <a:gd name="T38" fmla="*/ 284 w 802"/>
                <a:gd name="T39" fmla="*/ 853 h 936"/>
                <a:gd name="T40" fmla="*/ 308 w 802"/>
                <a:gd name="T41" fmla="*/ 812 h 936"/>
                <a:gd name="T42" fmla="*/ 325 w 802"/>
                <a:gd name="T43" fmla="*/ 793 h 936"/>
                <a:gd name="T44" fmla="*/ 341 w 802"/>
                <a:gd name="T45" fmla="*/ 781 h 936"/>
                <a:gd name="T46" fmla="*/ 352 w 802"/>
                <a:gd name="T47" fmla="*/ 769 h 936"/>
                <a:gd name="T48" fmla="*/ 358 w 802"/>
                <a:gd name="T49" fmla="*/ 752 h 936"/>
                <a:gd name="T50" fmla="*/ 361 w 802"/>
                <a:gd name="T51" fmla="*/ 722 h 936"/>
                <a:gd name="T52" fmla="*/ 373 w 802"/>
                <a:gd name="T53" fmla="*/ 658 h 936"/>
                <a:gd name="T54" fmla="*/ 389 w 802"/>
                <a:gd name="T55" fmla="*/ 603 h 936"/>
                <a:gd name="T56" fmla="*/ 410 w 802"/>
                <a:gd name="T57" fmla="*/ 550 h 936"/>
                <a:gd name="T58" fmla="*/ 444 w 802"/>
                <a:gd name="T59" fmla="*/ 497 h 936"/>
                <a:gd name="T60" fmla="*/ 426 w 802"/>
                <a:gd name="T61" fmla="*/ 489 h 936"/>
                <a:gd name="T62" fmla="*/ 409 w 802"/>
                <a:gd name="T63" fmla="*/ 489 h 936"/>
                <a:gd name="T64" fmla="*/ 390 w 802"/>
                <a:gd name="T65" fmla="*/ 487 h 936"/>
                <a:gd name="T66" fmla="*/ 374 w 802"/>
                <a:gd name="T67" fmla="*/ 483 h 936"/>
                <a:gd name="T68" fmla="*/ 370 w 802"/>
                <a:gd name="T69" fmla="*/ 420 h 936"/>
                <a:gd name="T70" fmla="*/ 380 w 802"/>
                <a:gd name="T71" fmla="*/ 366 h 936"/>
                <a:gd name="T72" fmla="*/ 404 w 802"/>
                <a:gd name="T73" fmla="*/ 319 h 936"/>
                <a:gd name="T74" fmla="*/ 437 w 802"/>
                <a:gd name="T75" fmla="*/ 287 h 936"/>
                <a:gd name="T76" fmla="*/ 477 w 802"/>
                <a:gd name="T77" fmla="*/ 257 h 936"/>
                <a:gd name="T78" fmla="*/ 524 w 802"/>
                <a:gd name="T79" fmla="*/ 239 h 936"/>
                <a:gd name="T80" fmla="*/ 576 w 802"/>
                <a:gd name="T81" fmla="*/ 225 h 936"/>
                <a:gd name="T82" fmla="*/ 630 w 802"/>
                <a:gd name="T83" fmla="*/ 219 h 936"/>
                <a:gd name="T84" fmla="*/ 686 w 802"/>
                <a:gd name="T85" fmla="*/ 227 h 936"/>
                <a:gd name="T86" fmla="*/ 740 w 802"/>
                <a:gd name="T87" fmla="*/ 236 h 936"/>
                <a:gd name="T88" fmla="*/ 729 w 802"/>
                <a:gd name="T89" fmla="*/ 257 h 936"/>
                <a:gd name="T90" fmla="*/ 734 w 802"/>
                <a:gd name="T91" fmla="*/ 284 h 936"/>
                <a:gd name="T92" fmla="*/ 741 w 802"/>
                <a:gd name="T93" fmla="*/ 310 h 936"/>
                <a:gd name="T94" fmla="*/ 749 w 802"/>
                <a:gd name="T95" fmla="*/ 336 h 936"/>
                <a:gd name="T96" fmla="*/ 764 w 802"/>
                <a:gd name="T97" fmla="*/ 312 h 936"/>
                <a:gd name="T98" fmla="*/ 781 w 802"/>
                <a:gd name="T99" fmla="*/ 290 h 936"/>
                <a:gd name="T100" fmla="*/ 794 w 802"/>
                <a:gd name="T101" fmla="*/ 267 h 936"/>
                <a:gd name="T102" fmla="*/ 802 w 802"/>
                <a:gd name="T103" fmla="*/ 244 h 936"/>
                <a:gd name="T104" fmla="*/ 793 w 802"/>
                <a:gd name="T105" fmla="*/ 219 h 936"/>
                <a:gd name="T106" fmla="*/ 793 w 802"/>
                <a:gd name="T107" fmla="*/ 21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2" h="936">
                  <a:moveTo>
                    <a:pt x="793" y="219"/>
                  </a:moveTo>
                  <a:cubicBezTo>
                    <a:pt x="778" y="195"/>
                    <a:pt x="778" y="195"/>
                    <a:pt x="778" y="195"/>
                  </a:cubicBezTo>
                  <a:cubicBezTo>
                    <a:pt x="769" y="161"/>
                    <a:pt x="769" y="161"/>
                    <a:pt x="769" y="161"/>
                  </a:cubicBezTo>
                  <a:cubicBezTo>
                    <a:pt x="767" y="157"/>
                    <a:pt x="777" y="129"/>
                    <a:pt x="777" y="129"/>
                  </a:cubicBezTo>
                  <a:cubicBezTo>
                    <a:pt x="735" y="122"/>
                    <a:pt x="691" y="116"/>
                    <a:pt x="651" y="100"/>
                  </a:cubicBezTo>
                  <a:cubicBezTo>
                    <a:pt x="618" y="87"/>
                    <a:pt x="616" y="31"/>
                    <a:pt x="589" y="15"/>
                  </a:cubicBezTo>
                  <a:cubicBezTo>
                    <a:pt x="573" y="8"/>
                    <a:pt x="546" y="0"/>
                    <a:pt x="498" y="12"/>
                  </a:cubicBezTo>
                  <a:cubicBezTo>
                    <a:pt x="484" y="17"/>
                    <a:pt x="466" y="24"/>
                    <a:pt x="456" y="28"/>
                  </a:cubicBezTo>
                  <a:cubicBezTo>
                    <a:pt x="446" y="32"/>
                    <a:pt x="389" y="60"/>
                    <a:pt x="357" y="74"/>
                  </a:cubicBezTo>
                  <a:cubicBezTo>
                    <a:pt x="320" y="96"/>
                    <a:pt x="266" y="74"/>
                    <a:pt x="229" y="101"/>
                  </a:cubicBezTo>
                  <a:cubicBezTo>
                    <a:pt x="197" y="121"/>
                    <a:pt x="161" y="137"/>
                    <a:pt x="130" y="156"/>
                  </a:cubicBezTo>
                  <a:cubicBezTo>
                    <a:pt x="130" y="163"/>
                    <a:pt x="130" y="163"/>
                    <a:pt x="130" y="156"/>
                  </a:cubicBezTo>
                  <a:cubicBezTo>
                    <a:pt x="105" y="172"/>
                    <a:pt x="84" y="189"/>
                    <a:pt x="69" y="213"/>
                  </a:cubicBezTo>
                  <a:cubicBezTo>
                    <a:pt x="57" y="232"/>
                    <a:pt x="44" y="247"/>
                    <a:pt x="30" y="260"/>
                  </a:cubicBezTo>
                  <a:cubicBezTo>
                    <a:pt x="45" y="368"/>
                    <a:pt x="70" y="473"/>
                    <a:pt x="42" y="582"/>
                  </a:cubicBezTo>
                  <a:cubicBezTo>
                    <a:pt x="32" y="625"/>
                    <a:pt x="0" y="689"/>
                    <a:pt x="37" y="716"/>
                  </a:cubicBezTo>
                  <a:cubicBezTo>
                    <a:pt x="106" y="764"/>
                    <a:pt x="144" y="823"/>
                    <a:pt x="170" y="897"/>
                  </a:cubicBezTo>
                  <a:cubicBezTo>
                    <a:pt x="177" y="923"/>
                    <a:pt x="210" y="932"/>
                    <a:pt x="249" y="936"/>
                  </a:cubicBezTo>
                  <a:cubicBezTo>
                    <a:pt x="262" y="895"/>
                    <a:pt x="262" y="895"/>
                    <a:pt x="262" y="895"/>
                  </a:cubicBezTo>
                  <a:cubicBezTo>
                    <a:pt x="284" y="853"/>
                    <a:pt x="284" y="853"/>
                    <a:pt x="284" y="853"/>
                  </a:cubicBezTo>
                  <a:cubicBezTo>
                    <a:pt x="308" y="812"/>
                    <a:pt x="308" y="812"/>
                    <a:pt x="308" y="812"/>
                  </a:cubicBezTo>
                  <a:cubicBezTo>
                    <a:pt x="325" y="793"/>
                    <a:pt x="325" y="793"/>
                    <a:pt x="325" y="793"/>
                  </a:cubicBezTo>
                  <a:cubicBezTo>
                    <a:pt x="341" y="781"/>
                    <a:pt x="341" y="781"/>
                    <a:pt x="341" y="781"/>
                  </a:cubicBezTo>
                  <a:cubicBezTo>
                    <a:pt x="352" y="769"/>
                    <a:pt x="352" y="769"/>
                    <a:pt x="352" y="769"/>
                  </a:cubicBezTo>
                  <a:cubicBezTo>
                    <a:pt x="358" y="752"/>
                    <a:pt x="358" y="752"/>
                    <a:pt x="358" y="752"/>
                  </a:cubicBezTo>
                  <a:cubicBezTo>
                    <a:pt x="361" y="722"/>
                    <a:pt x="361" y="722"/>
                    <a:pt x="361" y="722"/>
                  </a:cubicBezTo>
                  <a:cubicBezTo>
                    <a:pt x="373" y="658"/>
                    <a:pt x="373" y="658"/>
                    <a:pt x="373" y="658"/>
                  </a:cubicBezTo>
                  <a:cubicBezTo>
                    <a:pt x="389" y="603"/>
                    <a:pt x="389" y="603"/>
                    <a:pt x="389" y="603"/>
                  </a:cubicBezTo>
                  <a:cubicBezTo>
                    <a:pt x="410" y="550"/>
                    <a:pt x="410" y="550"/>
                    <a:pt x="410" y="550"/>
                  </a:cubicBezTo>
                  <a:cubicBezTo>
                    <a:pt x="444" y="497"/>
                    <a:pt x="444" y="497"/>
                    <a:pt x="444" y="497"/>
                  </a:cubicBezTo>
                  <a:cubicBezTo>
                    <a:pt x="426" y="489"/>
                    <a:pt x="426" y="489"/>
                    <a:pt x="426" y="489"/>
                  </a:cubicBezTo>
                  <a:cubicBezTo>
                    <a:pt x="409" y="489"/>
                    <a:pt x="409" y="489"/>
                    <a:pt x="409" y="489"/>
                  </a:cubicBezTo>
                  <a:cubicBezTo>
                    <a:pt x="390" y="487"/>
                    <a:pt x="390" y="487"/>
                    <a:pt x="390" y="487"/>
                  </a:cubicBezTo>
                  <a:cubicBezTo>
                    <a:pt x="374" y="483"/>
                    <a:pt x="374" y="483"/>
                    <a:pt x="374" y="483"/>
                  </a:cubicBezTo>
                  <a:cubicBezTo>
                    <a:pt x="370" y="420"/>
                    <a:pt x="370" y="420"/>
                    <a:pt x="370" y="420"/>
                  </a:cubicBezTo>
                  <a:cubicBezTo>
                    <a:pt x="380" y="366"/>
                    <a:pt x="380" y="366"/>
                    <a:pt x="380" y="366"/>
                  </a:cubicBezTo>
                  <a:cubicBezTo>
                    <a:pt x="404" y="319"/>
                    <a:pt x="404" y="319"/>
                    <a:pt x="404" y="319"/>
                  </a:cubicBezTo>
                  <a:cubicBezTo>
                    <a:pt x="437" y="287"/>
                    <a:pt x="437" y="287"/>
                    <a:pt x="437" y="287"/>
                  </a:cubicBezTo>
                  <a:cubicBezTo>
                    <a:pt x="477" y="257"/>
                    <a:pt x="477" y="257"/>
                    <a:pt x="477" y="257"/>
                  </a:cubicBezTo>
                  <a:cubicBezTo>
                    <a:pt x="524" y="239"/>
                    <a:pt x="524" y="239"/>
                    <a:pt x="524" y="239"/>
                  </a:cubicBezTo>
                  <a:cubicBezTo>
                    <a:pt x="576" y="225"/>
                    <a:pt x="576" y="225"/>
                    <a:pt x="576" y="225"/>
                  </a:cubicBezTo>
                  <a:cubicBezTo>
                    <a:pt x="630" y="219"/>
                    <a:pt x="630" y="219"/>
                    <a:pt x="630" y="219"/>
                  </a:cubicBezTo>
                  <a:cubicBezTo>
                    <a:pt x="686" y="227"/>
                    <a:pt x="686" y="227"/>
                    <a:pt x="686" y="227"/>
                  </a:cubicBezTo>
                  <a:cubicBezTo>
                    <a:pt x="740" y="236"/>
                    <a:pt x="740" y="236"/>
                    <a:pt x="740" y="236"/>
                  </a:cubicBezTo>
                  <a:cubicBezTo>
                    <a:pt x="729" y="257"/>
                    <a:pt x="729" y="257"/>
                    <a:pt x="729" y="257"/>
                  </a:cubicBezTo>
                  <a:cubicBezTo>
                    <a:pt x="734" y="284"/>
                    <a:pt x="734" y="284"/>
                    <a:pt x="734" y="284"/>
                  </a:cubicBezTo>
                  <a:cubicBezTo>
                    <a:pt x="741" y="310"/>
                    <a:pt x="741" y="310"/>
                    <a:pt x="741" y="310"/>
                  </a:cubicBezTo>
                  <a:cubicBezTo>
                    <a:pt x="749" y="336"/>
                    <a:pt x="749" y="336"/>
                    <a:pt x="749" y="336"/>
                  </a:cubicBezTo>
                  <a:cubicBezTo>
                    <a:pt x="764" y="312"/>
                    <a:pt x="764" y="312"/>
                    <a:pt x="764" y="312"/>
                  </a:cubicBezTo>
                  <a:cubicBezTo>
                    <a:pt x="781" y="290"/>
                    <a:pt x="781" y="290"/>
                    <a:pt x="781" y="290"/>
                  </a:cubicBezTo>
                  <a:cubicBezTo>
                    <a:pt x="794" y="267"/>
                    <a:pt x="794" y="267"/>
                    <a:pt x="794" y="267"/>
                  </a:cubicBezTo>
                  <a:cubicBezTo>
                    <a:pt x="802" y="244"/>
                    <a:pt x="802" y="244"/>
                    <a:pt x="802" y="244"/>
                  </a:cubicBezTo>
                  <a:cubicBezTo>
                    <a:pt x="793" y="219"/>
                    <a:pt x="793" y="219"/>
                    <a:pt x="793" y="219"/>
                  </a:cubicBezTo>
                  <a:cubicBezTo>
                    <a:pt x="793" y="219"/>
                    <a:pt x="793" y="219"/>
                    <a:pt x="793" y="219"/>
                  </a:cubicBezTo>
                  <a:close/>
                </a:path>
              </a:pathLst>
            </a:custGeom>
            <a:grpFill/>
            <a:ln w="38100">
              <a:noFill/>
              <a:round/>
              <a:headEnd/>
              <a:tailEnd/>
            </a:ln>
          </p:spPr>
          <p:txBody>
            <a:bodyPr vert="horz" wrap="square" lIns="38576" tIns="19288" rIns="38576" bIns="19288" numCol="1" anchor="t" anchorCtr="0" compatLnSpc="1">
              <a:prstTxWarp prst="textNoShape">
                <a:avLst/>
              </a:prstTxWarp>
            </a:bodyPr>
            <a:lstStyle/>
            <a:p>
              <a:endParaRPr lang="en-NZ" sz="759"/>
            </a:p>
          </p:txBody>
        </p:sp>
        <p:sp>
          <p:nvSpPr>
            <p:cNvPr id="69" name="Freeform 42">
              <a:extLst>
                <a:ext uri="{FF2B5EF4-FFF2-40B4-BE49-F238E27FC236}">
                  <a16:creationId xmlns:a16="http://schemas.microsoft.com/office/drawing/2014/main" id="{9D929557-D7B6-4756-B3E9-EE0ADD7140E9}"/>
                </a:ext>
              </a:extLst>
            </p:cNvPr>
            <p:cNvSpPr>
              <a:spLocks/>
            </p:cNvSpPr>
            <p:nvPr/>
          </p:nvSpPr>
          <p:spPr bwMode="auto">
            <a:xfrm>
              <a:off x="-1523378" y="4370443"/>
              <a:ext cx="431095" cy="299672"/>
            </a:xfrm>
            <a:custGeom>
              <a:avLst/>
              <a:gdLst>
                <a:gd name="T0" fmla="*/ 527 w 681"/>
                <a:gd name="T1" fmla="*/ 40 h 473"/>
                <a:gd name="T2" fmla="*/ 367 w 681"/>
                <a:gd name="T3" fmla="*/ 18 h 473"/>
                <a:gd name="T4" fmla="*/ 292 w 681"/>
                <a:gd name="T5" fmla="*/ 40 h 473"/>
                <a:gd name="T6" fmla="*/ 182 w 681"/>
                <a:gd name="T7" fmla="*/ 0 h 473"/>
                <a:gd name="T8" fmla="*/ 181 w 681"/>
                <a:gd name="T9" fmla="*/ 5 h 473"/>
                <a:gd name="T10" fmla="*/ 152 w 681"/>
                <a:gd name="T11" fmla="*/ 79 h 473"/>
                <a:gd name="T12" fmla="*/ 114 w 681"/>
                <a:gd name="T13" fmla="*/ 148 h 473"/>
                <a:gd name="T14" fmla="*/ 72 w 681"/>
                <a:gd name="T15" fmla="*/ 203 h 473"/>
                <a:gd name="T16" fmla="*/ 17 w 681"/>
                <a:gd name="T17" fmla="*/ 251 h 473"/>
                <a:gd name="T18" fmla="*/ 7 w 681"/>
                <a:gd name="T19" fmla="*/ 275 h 473"/>
                <a:gd name="T20" fmla="*/ 0 w 681"/>
                <a:gd name="T21" fmla="*/ 299 h 473"/>
                <a:gd name="T22" fmla="*/ 1 w 681"/>
                <a:gd name="T23" fmla="*/ 326 h 473"/>
                <a:gd name="T24" fmla="*/ 31 w 681"/>
                <a:gd name="T25" fmla="*/ 332 h 473"/>
                <a:gd name="T26" fmla="*/ 67 w 681"/>
                <a:gd name="T27" fmla="*/ 333 h 473"/>
                <a:gd name="T28" fmla="*/ 76 w 681"/>
                <a:gd name="T29" fmla="*/ 319 h 473"/>
                <a:gd name="T30" fmla="*/ 78 w 681"/>
                <a:gd name="T31" fmla="*/ 297 h 473"/>
                <a:gd name="T32" fmla="*/ 82 w 681"/>
                <a:gd name="T33" fmla="*/ 278 h 473"/>
                <a:gd name="T34" fmla="*/ 92 w 681"/>
                <a:gd name="T35" fmla="*/ 262 h 473"/>
                <a:gd name="T36" fmla="*/ 95 w 681"/>
                <a:gd name="T37" fmla="*/ 295 h 473"/>
                <a:gd name="T38" fmla="*/ 96 w 681"/>
                <a:gd name="T39" fmla="*/ 330 h 473"/>
                <a:gd name="T40" fmla="*/ 107 w 681"/>
                <a:gd name="T41" fmla="*/ 360 h 473"/>
                <a:gd name="T42" fmla="*/ 131 w 681"/>
                <a:gd name="T43" fmla="*/ 352 h 473"/>
                <a:gd name="T44" fmla="*/ 158 w 681"/>
                <a:gd name="T45" fmla="*/ 340 h 473"/>
                <a:gd name="T46" fmla="*/ 187 w 681"/>
                <a:gd name="T47" fmla="*/ 338 h 473"/>
                <a:gd name="T48" fmla="*/ 218 w 681"/>
                <a:gd name="T49" fmla="*/ 349 h 473"/>
                <a:gd name="T50" fmla="*/ 221 w 681"/>
                <a:gd name="T51" fmla="*/ 381 h 473"/>
                <a:gd name="T52" fmla="*/ 226 w 681"/>
                <a:gd name="T53" fmla="*/ 414 h 473"/>
                <a:gd name="T54" fmla="*/ 234 w 681"/>
                <a:gd name="T55" fmla="*/ 448 h 473"/>
                <a:gd name="T56" fmla="*/ 246 w 681"/>
                <a:gd name="T57" fmla="*/ 473 h 473"/>
                <a:gd name="T58" fmla="*/ 288 w 681"/>
                <a:gd name="T59" fmla="*/ 461 h 473"/>
                <a:gd name="T60" fmla="*/ 316 w 681"/>
                <a:gd name="T61" fmla="*/ 441 h 473"/>
                <a:gd name="T62" fmla="*/ 345 w 681"/>
                <a:gd name="T63" fmla="*/ 418 h 473"/>
                <a:gd name="T64" fmla="*/ 373 w 681"/>
                <a:gd name="T65" fmla="*/ 397 h 473"/>
                <a:gd name="T66" fmla="*/ 423 w 681"/>
                <a:gd name="T67" fmla="*/ 373 h 473"/>
                <a:gd name="T68" fmla="*/ 470 w 681"/>
                <a:gd name="T69" fmla="*/ 349 h 473"/>
                <a:gd name="T70" fmla="*/ 515 w 681"/>
                <a:gd name="T71" fmla="*/ 319 h 473"/>
                <a:gd name="T72" fmla="*/ 535 w 681"/>
                <a:gd name="T73" fmla="*/ 294 h 473"/>
                <a:gd name="T74" fmla="*/ 557 w 681"/>
                <a:gd name="T75" fmla="*/ 258 h 473"/>
                <a:gd name="T76" fmla="*/ 573 w 681"/>
                <a:gd name="T77" fmla="*/ 218 h 473"/>
                <a:gd name="T78" fmla="*/ 621 w 681"/>
                <a:gd name="T79" fmla="*/ 132 h 473"/>
                <a:gd name="T80" fmla="*/ 661 w 681"/>
                <a:gd name="T81" fmla="*/ 49 h 473"/>
                <a:gd name="T82" fmla="*/ 681 w 681"/>
                <a:gd name="T83" fmla="*/ 18 h 473"/>
                <a:gd name="T84" fmla="*/ 527 w 681"/>
                <a:gd name="T85" fmla="*/ 4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1" h="473">
                  <a:moveTo>
                    <a:pt x="527" y="40"/>
                  </a:moveTo>
                  <a:cubicBezTo>
                    <a:pt x="479" y="56"/>
                    <a:pt x="425" y="8"/>
                    <a:pt x="367" y="18"/>
                  </a:cubicBezTo>
                  <a:cubicBezTo>
                    <a:pt x="340" y="24"/>
                    <a:pt x="318" y="40"/>
                    <a:pt x="292" y="40"/>
                  </a:cubicBezTo>
                  <a:cubicBezTo>
                    <a:pt x="253" y="36"/>
                    <a:pt x="218" y="16"/>
                    <a:pt x="182" y="0"/>
                  </a:cubicBezTo>
                  <a:cubicBezTo>
                    <a:pt x="181" y="5"/>
                    <a:pt x="181" y="5"/>
                    <a:pt x="181" y="5"/>
                  </a:cubicBezTo>
                  <a:cubicBezTo>
                    <a:pt x="152" y="79"/>
                    <a:pt x="152" y="79"/>
                    <a:pt x="152" y="79"/>
                  </a:cubicBezTo>
                  <a:cubicBezTo>
                    <a:pt x="114" y="148"/>
                    <a:pt x="114" y="148"/>
                    <a:pt x="114" y="148"/>
                  </a:cubicBezTo>
                  <a:cubicBezTo>
                    <a:pt x="72" y="203"/>
                    <a:pt x="72" y="203"/>
                    <a:pt x="72" y="203"/>
                  </a:cubicBezTo>
                  <a:cubicBezTo>
                    <a:pt x="17" y="251"/>
                    <a:pt x="17" y="251"/>
                    <a:pt x="17" y="251"/>
                  </a:cubicBezTo>
                  <a:cubicBezTo>
                    <a:pt x="7" y="275"/>
                    <a:pt x="7" y="275"/>
                    <a:pt x="7" y="275"/>
                  </a:cubicBezTo>
                  <a:cubicBezTo>
                    <a:pt x="0" y="299"/>
                    <a:pt x="0" y="299"/>
                    <a:pt x="0" y="299"/>
                  </a:cubicBezTo>
                  <a:cubicBezTo>
                    <a:pt x="1" y="326"/>
                    <a:pt x="1" y="326"/>
                    <a:pt x="1" y="326"/>
                  </a:cubicBezTo>
                  <a:cubicBezTo>
                    <a:pt x="31" y="332"/>
                    <a:pt x="31" y="332"/>
                    <a:pt x="31" y="332"/>
                  </a:cubicBezTo>
                  <a:cubicBezTo>
                    <a:pt x="67" y="333"/>
                    <a:pt x="67" y="333"/>
                    <a:pt x="67" y="333"/>
                  </a:cubicBezTo>
                  <a:cubicBezTo>
                    <a:pt x="76" y="319"/>
                    <a:pt x="76" y="319"/>
                    <a:pt x="76" y="319"/>
                  </a:cubicBezTo>
                  <a:cubicBezTo>
                    <a:pt x="78" y="297"/>
                    <a:pt x="78" y="297"/>
                    <a:pt x="78" y="297"/>
                  </a:cubicBezTo>
                  <a:cubicBezTo>
                    <a:pt x="82" y="278"/>
                    <a:pt x="82" y="278"/>
                    <a:pt x="82" y="278"/>
                  </a:cubicBezTo>
                  <a:cubicBezTo>
                    <a:pt x="92" y="262"/>
                    <a:pt x="92" y="262"/>
                    <a:pt x="92" y="262"/>
                  </a:cubicBezTo>
                  <a:cubicBezTo>
                    <a:pt x="95" y="295"/>
                    <a:pt x="95" y="295"/>
                    <a:pt x="95" y="295"/>
                  </a:cubicBezTo>
                  <a:cubicBezTo>
                    <a:pt x="96" y="330"/>
                    <a:pt x="96" y="330"/>
                    <a:pt x="96" y="330"/>
                  </a:cubicBezTo>
                  <a:cubicBezTo>
                    <a:pt x="107" y="360"/>
                    <a:pt x="107" y="360"/>
                    <a:pt x="107" y="360"/>
                  </a:cubicBezTo>
                  <a:cubicBezTo>
                    <a:pt x="131" y="352"/>
                    <a:pt x="131" y="352"/>
                    <a:pt x="131" y="352"/>
                  </a:cubicBezTo>
                  <a:cubicBezTo>
                    <a:pt x="158" y="340"/>
                    <a:pt x="158" y="340"/>
                    <a:pt x="158" y="340"/>
                  </a:cubicBezTo>
                  <a:cubicBezTo>
                    <a:pt x="187" y="338"/>
                    <a:pt x="187" y="338"/>
                    <a:pt x="187" y="338"/>
                  </a:cubicBezTo>
                  <a:cubicBezTo>
                    <a:pt x="218" y="349"/>
                    <a:pt x="218" y="349"/>
                    <a:pt x="218" y="349"/>
                  </a:cubicBezTo>
                  <a:cubicBezTo>
                    <a:pt x="221" y="381"/>
                    <a:pt x="221" y="381"/>
                    <a:pt x="221" y="381"/>
                  </a:cubicBezTo>
                  <a:cubicBezTo>
                    <a:pt x="226" y="414"/>
                    <a:pt x="226" y="414"/>
                    <a:pt x="226" y="414"/>
                  </a:cubicBezTo>
                  <a:cubicBezTo>
                    <a:pt x="234" y="448"/>
                    <a:pt x="234" y="448"/>
                    <a:pt x="234" y="448"/>
                  </a:cubicBezTo>
                  <a:cubicBezTo>
                    <a:pt x="246" y="473"/>
                    <a:pt x="246" y="473"/>
                    <a:pt x="246" y="473"/>
                  </a:cubicBezTo>
                  <a:cubicBezTo>
                    <a:pt x="288" y="461"/>
                    <a:pt x="288" y="461"/>
                    <a:pt x="288" y="461"/>
                  </a:cubicBezTo>
                  <a:cubicBezTo>
                    <a:pt x="316" y="441"/>
                    <a:pt x="316" y="441"/>
                    <a:pt x="316" y="441"/>
                  </a:cubicBezTo>
                  <a:cubicBezTo>
                    <a:pt x="345" y="418"/>
                    <a:pt x="345" y="418"/>
                    <a:pt x="345" y="418"/>
                  </a:cubicBezTo>
                  <a:cubicBezTo>
                    <a:pt x="373" y="397"/>
                    <a:pt x="373" y="397"/>
                    <a:pt x="373" y="397"/>
                  </a:cubicBezTo>
                  <a:cubicBezTo>
                    <a:pt x="423" y="373"/>
                    <a:pt x="423" y="373"/>
                    <a:pt x="423" y="373"/>
                  </a:cubicBezTo>
                  <a:cubicBezTo>
                    <a:pt x="470" y="349"/>
                    <a:pt x="470" y="349"/>
                    <a:pt x="470" y="349"/>
                  </a:cubicBezTo>
                  <a:cubicBezTo>
                    <a:pt x="515" y="319"/>
                    <a:pt x="515" y="319"/>
                    <a:pt x="515" y="319"/>
                  </a:cubicBezTo>
                  <a:cubicBezTo>
                    <a:pt x="535" y="294"/>
                    <a:pt x="535" y="294"/>
                    <a:pt x="535" y="294"/>
                  </a:cubicBezTo>
                  <a:cubicBezTo>
                    <a:pt x="557" y="258"/>
                    <a:pt x="557" y="258"/>
                    <a:pt x="557" y="258"/>
                  </a:cubicBezTo>
                  <a:cubicBezTo>
                    <a:pt x="573" y="218"/>
                    <a:pt x="573" y="218"/>
                    <a:pt x="573" y="218"/>
                  </a:cubicBezTo>
                  <a:cubicBezTo>
                    <a:pt x="621" y="132"/>
                    <a:pt x="621" y="132"/>
                    <a:pt x="621" y="132"/>
                  </a:cubicBezTo>
                  <a:cubicBezTo>
                    <a:pt x="661" y="49"/>
                    <a:pt x="661" y="49"/>
                    <a:pt x="661" y="49"/>
                  </a:cubicBezTo>
                  <a:cubicBezTo>
                    <a:pt x="681" y="18"/>
                    <a:pt x="681" y="18"/>
                    <a:pt x="681" y="18"/>
                  </a:cubicBezTo>
                  <a:cubicBezTo>
                    <a:pt x="630" y="18"/>
                    <a:pt x="579" y="18"/>
                    <a:pt x="527" y="40"/>
                  </a:cubicBezTo>
                  <a:close/>
                </a:path>
              </a:pathLst>
            </a:custGeom>
            <a:grpFill/>
            <a:ln w="38100">
              <a:noFill/>
              <a:round/>
              <a:headEnd/>
              <a:tailEnd/>
            </a:ln>
          </p:spPr>
          <p:txBody>
            <a:bodyPr vert="horz" wrap="square" lIns="38576" tIns="19288" rIns="38576" bIns="19288" numCol="1" anchor="t" anchorCtr="0" compatLnSpc="1">
              <a:prstTxWarp prst="textNoShape">
                <a:avLst/>
              </a:prstTxWarp>
            </a:bodyPr>
            <a:lstStyle/>
            <a:p>
              <a:endParaRPr lang="en-NZ" sz="759"/>
            </a:p>
          </p:txBody>
        </p:sp>
        <p:sp>
          <p:nvSpPr>
            <p:cNvPr id="70" name="Freeform 43">
              <a:extLst>
                <a:ext uri="{FF2B5EF4-FFF2-40B4-BE49-F238E27FC236}">
                  <a16:creationId xmlns:a16="http://schemas.microsoft.com/office/drawing/2014/main" id="{1A243DB9-3C8C-4EC2-A068-72A067081061}"/>
                </a:ext>
              </a:extLst>
            </p:cNvPr>
            <p:cNvSpPr>
              <a:spLocks/>
            </p:cNvSpPr>
            <p:nvPr/>
          </p:nvSpPr>
          <p:spPr bwMode="auto">
            <a:xfrm>
              <a:off x="-1527711" y="3635343"/>
              <a:ext cx="516303" cy="771927"/>
            </a:xfrm>
            <a:custGeom>
              <a:avLst/>
              <a:gdLst>
                <a:gd name="T0" fmla="*/ 738 w 816"/>
                <a:gd name="T1" fmla="*/ 985 h 1220"/>
                <a:gd name="T2" fmla="*/ 604 w 816"/>
                <a:gd name="T3" fmla="*/ 803 h 1220"/>
                <a:gd name="T4" fmla="*/ 609 w 816"/>
                <a:gd name="T5" fmla="*/ 669 h 1220"/>
                <a:gd name="T6" fmla="*/ 597 w 816"/>
                <a:gd name="T7" fmla="*/ 346 h 1220"/>
                <a:gd name="T8" fmla="*/ 513 w 816"/>
                <a:gd name="T9" fmla="*/ 428 h 1220"/>
                <a:gd name="T10" fmla="*/ 486 w 816"/>
                <a:gd name="T11" fmla="*/ 449 h 1220"/>
                <a:gd name="T12" fmla="*/ 406 w 816"/>
                <a:gd name="T13" fmla="*/ 423 h 1220"/>
                <a:gd name="T14" fmla="*/ 369 w 816"/>
                <a:gd name="T15" fmla="*/ 203 h 1220"/>
                <a:gd name="T16" fmla="*/ 406 w 816"/>
                <a:gd name="T17" fmla="*/ 16 h 1220"/>
                <a:gd name="T18" fmla="*/ 369 w 816"/>
                <a:gd name="T19" fmla="*/ 5 h 1220"/>
                <a:gd name="T20" fmla="*/ 155 w 816"/>
                <a:gd name="T21" fmla="*/ 96 h 1220"/>
                <a:gd name="T22" fmla="*/ 107 w 816"/>
                <a:gd name="T23" fmla="*/ 134 h 1220"/>
                <a:gd name="T24" fmla="*/ 77 w 816"/>
                <a:gd name="T25" fmla="*/ 140 h 1220"/>
                <a:gd name="T26" fmla="*/ 5 w 816"/>
                <a:gd name="T27" fmla="*/ 326 h 1220"/>
                <a:gd name="T28" fmla="*/ 5 w 816"/>
                <a:gd name="T29" fmla="*/ 364 h 1220"/>
                <a:gd name="T30" fmla="*/ 85 w 816"/>
                <a:gd name="T31" fmla="*/ 626 h 1220"/>
                <a:gd name="T32" fmla="*/ 20 w 816"/>
                <a:gd name="T33" fmla="*/ 701 h 1220"/>
                <a:gd name="T34" fmla="*/ 21 w 816"/>
                <a:gd name="T35" fmla="*/ 702 h 1220"/>
                <a:gd name="T36" fmla="*/ 68 w 816"/>
                <a:gd name="T37" fmla="*/ 712 h 1220"/>
                <a:gd name="T38" fmla="*/ 113 w 816"/>
                <a:gd name="T39" fmla="*/ 724 h 1220"/>
                <a:gd name="T40" fmla="*/ 150 w 816"/>
                <a:gd name="T41" fmla="*/ 745 h 1220"/>
                <a:gd name="T42" fmla="*/ 180 w 816"/>
                <a:gd name="T43" fmla="*/ 779 h 1220"/>
                <a:gd name="T44" fmla="*/ 207 w 816"/>
                <a:gd name="T45" fmla="*/ 825 h 1220"/>
                <a:gd name="T46" fmla="*/ 236 w 816"/>
                <a:gd name="T47" fmla="*/ 878 h 1220"/>
                <a:gd name="T48" fmla="*/ 248 w 816"/>
                <a:gd name="T49" fmla="*/ 935 h 1220"/>
                <a:gd name="T50" fmla="*/ 252 w 816"/>
                <a:gd name="T51" fmla="*/ 987 h 1220"/>
                <a:gd name="T52" fmla="*/ 243 w 816"/>
                <a:gd name="T53" fmla="*/ 1022 h 1220"/>
                <a:gd name="T54" fmla="*/ 226 w 816"/>
                <a:gd name="T55" fmla="*/ 1057 h 1220"/>
                <a:gd name="T56" fmla="*/ 212 w 816"/>
                <a:gd name="T57" fmla="*/ 1093 h 1220"/>
                <a:gd name="T58" fmla="*/ 190 w 816"/>
                <a:gd name="T59" fmla="*/ 1164 h 1220"/>
                <a:gd name="T60" fmla="*/ 299 w 816"/>
                <a:gd name="T61" fmla="*/ 1204 h 1220"/>
                <a:gd name="T62" fmla="*/ 374 w 816"/>
                <a:gd name="T63" fmla="*/ 1183 h 1220"/>
                <a:gd name="T64" fmla="*/ 534 w 816"/>
                <a:gd name="T65" fmla="*/ 1204 h 1220"/>
                <a:gd name="T66" fmla="*/ 688 w 816"/>
                <a:gd name="T67" fmla="*/ 1183 h 1220"/>
                <a:gd name="T68" fmla="*/ 719 w 816"/>
                <a:gd name="T69" fmla="*/ 1137 h 1220"/>
                <a:gd name="T70" fmla="*/ 774 w 816"/>
                <a:gd name="T71" fmla="*/ 1065 h 1220"/>
                <a:gd name="T72" fmla="*/ 798 w 816"/>
                <a:gd name="T73" fmla="*/ 1065 h 1220"/>
                <a:gd name="T74" fmla="*/ 815 w 816"/>
                <a:gd name="T75" fmla="*/ 1027 h 1220"/>
                <a:gd name="T76" fmla="*/ 816 w 816"/>
                <a:gd name="T77" fmla="*/ 1023 h 1220"/>
                <a:gd name="T78" fmla="*/ 738 w 816"/>
                <a:gd name="T79" fmla="*/ 985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16" h="1220">
                  <a:moveTo>
                    <a:pt x="738" y="985"/>
                  </a:moveTo>
                  <a:cubicBezTo>
                    <a:pt x="711" y="910"/>
                    <a:pt x="673" y="851"/>
                    <a:pt x="604" y="803"/>
                  </a:cubicBezTo>
                  <a:cubicBezTo>
                    <a:pt x="567" y="776"/>
                    <a:pt x="599" y="712"/>
                    <a:pt x="609" y="669"/>
                  </a:cubicBezTo>
                  <a:cubicBezTo>
                    <a:pt x="637" y="559"/>
                    <a:pt x="612" y="455"/>
                    <a:pt x="597" y="346"/>
                  </a:cubicBezTo>
                  <a:cubicBezTo>
                    <a:pt x="569" y="375"/>
                    <a:pt x="538" y="395"/>
                    <a:pt x="513" y="428"/>
                  </a:cubicBezTo>
                  <a:cubicBezTo>
                    <a:pt x="502" y="433"/>
                    <a:pt x="492" y="449"/>
                    <a:pt x="486" y="449"/>
                  </a:cubicBezTo>
                  <a:cubicBezTo>
                    <a:pt x="454" y="471"/>
                    <a:pt x="417" y="449"/>
                    <a:pt x="406" y="423"/>
                  </a:cubicBezTo>
                  <a:cubicBezTo>
                    <a:pt x="369" y="353"/>
                    <a:pt x="422" y="273"/>
                    <a:pt x="369" y="203"/>
                  </a:cubicBezTo>
                  <a:cubicBezTo>
                    <a:pt x="331" y="144"/>
                    <a:pt x="433" y="86"/>
                    <a:pt x="406" y="16"/>
                  </a:cubicBezTo>
                  <a:cubicBezTo>
                    <a:pt x="406" y="5"/>
                    <a:pt x="385" y="0"/>
                    <a:pt x="369" y="5"/>
                  </a:cubicBezTo>
                  <a:cubicBezTo>
                    <a:pt x="294" y="48"/>
                    <a:pt x="246" y="91"/>
                    <a:pt x="155" y="96"/>
                  </a:cubicBezTo>
                  <a:cubicBezTo>
                    <a:pt x="144" y="96"/>
                    <a:pt x="123" y="128"/>
                    <a:pt x="107" y="134"/>
                  </a:cubicBezTo>
                  <a:cubicBezTo>
                    <a:pt x="97" y="136"/>
                    <a:pt x="88" y="139"/>
                    <a:pt x="77" y="140"/>
                  </a:cubicBezTo>
                  <a:cubicBezTo>
                    <a:pt x="61" y="205"/>
                    <a:pt x="27" y="262"/>
                    <a:pt x="5" y="326"/>
                  </a:cubicBezTo>
                  <a:cubicBezTo>
                    <a:pt x="5" y="342"/>
                    <a:pt x="0" y="359"/>
                    <a:pt x="5" y="364"/>
                  </a:cubicBezTo>
                  <a:cubicBezTo>
                    <a:pt x="91" y="433"/>
                    <a:pt x="107" y="535"/>
                    <a:pt x="85" y="626"/>
                  </a:cubicBezTo>
                  <a:cubicBezTo>
                    <a:pt x="76" y="660"/>
                    <a:pt x="45" y="678"/>
                    <a:pt x="20" y="701"/>
                  </a:cubicBezTo>
                  <a:cubicBezTo>
                    <a:pt x="21" y="702"/>
                    <a:pt x="21" y="702"/>
                    <a:pt x="21" y="702"/>
                  </a:cubicBezTo>
                  <a:cubicBezTo>
                    <a:pt x="68" y="712"/>
                    <a:pt x="68" y="712"/>
                    <a:pt x="68" y="712"/>
                  </a:cubicBezTo>
                  <a:cubicBezTo>
                    <a:pt x="113" y="724"/>
                    <a:pt x="113" y="724"/>
                    <a:pt x="113" y="724"/>
                  </a:cubicBezTo>
                  <a:cubicBezTo>
                    <a:pt x="150" y="745"/>
                    <a:pt x="150" y="745"/>
                    <a:pt x="150" y="745"/>
                  </a:cubicBezTo>
                  <a:cubicBezTo>
                    <a:pt x="180" y="779"/>
                    <a:pt x="180" y="779"/>
                    <a:pt x="180" y="779"/>
                  </a:cubicBezTo>
                  <a:cubicBezTo>
                    <a:pt x="207" y="825"/>
                    <a:pt x="207" y="825"/>
                    <a:pt x="207" y="825"/>
                  </a:cubicBezTo>
                  <a:cubicBezTo>
                    <a:pt x="236" y="878"/>
                    <a:pt x="236" y="878"/>
                    <a:pt x="236" y="878"/>
                  </a:cubicBezTo>
                  <a:cubicBezTo>
                    <a:pt x="248" y="935"/>
                    <a:pt x="248" y="935"/>
                    <a:pt x="248" y="935"/>
                  </a:cubicBezTo>
                  <a:cubicBezTo>
                    <a:pt x="252" y="987"/>
                    <a:pt x="252" y="987"/>
                    <a:pt x="252" y="987"/>
                  </a:cubicBezTo>
                  <a:cubicBezTo>
                    <a:pt x="243" y="1022"/>
                    <a:pt x="243" y="1022"/>
                    <a:pt x="243" y="1022"/>
                  </a:cubicBezTo>
                  <a:cubicBezTo>
                    <a:pt x="226" y="1057"/>
                    <a:pt x="226" y="1057"/>
                    <a:pt x="226" y="1057"/>
                  </a:cubicBezTo>
                  <a:cubicBezTo>
                    <a:pt x="212" y="1093"/>
                    <a:pt x="212" y="1093"/>
                    <a:pt x="212" y="1093"/>
                  </a:cubicBezTo>
                  <a:cubicBezTo>
                    <a:pt x="190" y="1164"/>
                    <a:pt x="190" y="1164"/>
                    <a:pt x="190" y="1164"/>
                  </a:cubicBezTo>
                  <a:cubicBezTo>
                    <a:pt x="226" y="1180"/>
                    <a:pt x="260" y="1200"/>
                    <a:pt x="299" y="1204"/>
                  </a:cubicBezTo>
                  <a:cubicBezTo>
                    <a:pt x="326" y="1204"/>
                    <a:pt x="347" y="1188"/>
                    <a:pt x="374" y="1183"/>
                  </a:cubicBezTo>
                  <a:cubicBezTo>
                    <a:pt x="433" y="1172"/>
                    <a:pt x="486" y="1220"/>
                    <a:pt x="534" y="1204"/>
                  </a:cubicBezTo>
                  <a:cubicBezTo>
                    <a:pt x="587" y="1183"/>
                    <a:pt x="637" y="1183"/>
                    <a:pt x="688" y="1183"/>
                  </a:cubicBezTo>
                  <a:cubicBezTo>
                    <a:pt x="719" y="1137"/>
                    <a:pt x="719" y="1137"/>
                    <a:pt x="719" y="1137"/>
                  </a:cubicBezTo>
                  <a:cubicBezTo>
                    <a:pt x="774" y="1065"/>
                    <a:pt x="774" y="1065"/>
                    <a:pt x="774" y="1065"/>
                  </a:cubicBezTo>
                  <a:cubicBezTo>
                    <a:pt x="798" y="1065"/>
                    <a:pt x="798" y="1065"/>
                    <a:pt x="798" y="1065"/>
                  </a:cubicBezTo>
                  <a:cubicBezTo>
                    <a:pt x="815" y="1027"/>
                    <a:pt x="815" y="1027"/>
                    <a:pt x="815" y="1027"/>
                  </a:cubicBezTo>
                  <a:cubicBezTo>
                    <a:pt x="816" y="1023"/>
                    <a:pt x="816" y="1023"/>
                    <a:pt x="816" y="1023"/>
                  </a:cubicBezTo>
                  <a:cubicBezTo>
                    <a:pt x="778" y="1019"/>
                    <a:pt x="744" y="1010"/>
                    <a:pt x="738" y="985"/>
                  </a:cubicBezTo>
                  <a:close/>
                </a:path>
              </a:pathLst>
            </a:custGeom>
            <a:grpFill/>
            <a:ln w="38100">
              <a:noFill/>
              <a:round/>
              <a:headEnd/>
              <a:tailEnd/>
            </a:ln>
          </p:spPr>
          <p:txBody>
            <a:bodyPr vert="horz" wrap="square" lIns="38576" tIns="19288" rIns="38576" bIns="19288" numCol="1" anchor="t" anchorCtr="0" compatLnSpc="1">
              <a:prstTxWarp prst="textNoShape">
                <a:avLst/>
              </a:prstTxWarp>
            </a:bodyPr>
            <a:lstStyle/>
            <a:p>
              <a:endParaRPr lang="en-NZ" sz="759"/>
            </a:p>
          </p:txBody>
        </p:sp>
        <p:sp>
          <p:nvSpPr>
            <p:cNvPr id="71" name="Freeform 44">
              <a:extLst>
                <a:ext uri="{FF2B5EF4-FFF2-40B4-BE49-F238E27FC236}">
                  <a16:creationId xmlns:a16="http://schemas.microsoft.com/office/drawing/2014/main" id="{056B16DE-C3A0-452C-A9FB-6D674C7F6225}"/>
                </a:ext>
              </a:extLst>
            </p:cNvPr>
            <p:cNvSpPr>
              <a:spLocks/>
            </p:cNvSpPr>
            <p:nvPr/>
          </p:nvSpPr>
          <p:spPr bwMode="auto">
            <a:xfrm>
              <a:off x="-1229483" y="3262016"/>
              <a:ext cx="634727" cy="527857"/>
            </a:xfrm>
            <a:custGeom>
              <a:avLst/>
              <a:gdLst>
                <a:gd name="T0" fmla="*/ 727 w 1003"/>
                <a:gd name="T1" fmla="*/ 485 h 835"/>
                <a:gd name="T2" fmla="*/ 871 w 1003"/>
                <a:gd name="T3" fmla="*/ 394 h 835"/>
                <a:gd name="T4" fmla="*/ 1003 w 1003"/>
                <a:gd name="T5" fmla="*/ 116 h 835"/>
                <a:gd name="T6" fmla="*/ 967 w 1003"/>
                <a:gd name="T7" fmla="*/ 118 h 835"/>
                <a:gd name="T8" fmla="*/ 918 w 1003"/>
                <a:gd name="T9" fmla="*/ 116 h 835"/>
                <a:gd name="T10" fmla="*/ 867 w 1003"/>
                <a:gd name="T11" fmla="*/ 155 h 835"/>
                <a:gd name="T12" fmla="*/ 808 w 1003"/>
                <a:gd name="T13" fmla="*/ 173 h 835"/>
                <a:gd name="T14" fmla="*/ 752 w 1003"/>
                <a:gd name="T15" fmla="*/ 210 h 835"/>
                <a:gd name="T16" fmla="*/ 713 w 1003"/>
                <a:gd name="T17" fmla="*/ 271 h 835"/>
                <a:gd name="T18" fmla="*/ 667 w 1003"/>
                <a:gd name="T19" fmla="*/ 324 h 835"/>
                <a:gd name="T20" fmla="*/ 627 w 1003"/>
                <a:gd name="T21" fmla="*/ 338 h 835"/>
                <a:gd name="T22" fmla="*/ 616 w 1003"/>
                <a:gd name="T23" fmla="*/ 331 h 835"/>
                <a:gd name="T24" fmla="*/ 611 w 1003"/>
                <a:gd name="T25" fmla="*/ 321 h 835"/>
                <a:gd name="T26" fmla="*/ 599 w 1003"/>
                <a:gd name="T27" fmla="*/ 320 h 835"/>
                <a:gd name="T28" fmla="*/ 585 w 1003"/>
                <a:gd name="T29" fmla="*/ 327 h 835"/>
                <a:gd name="T30" fmla="*/ 579 w 1003"/>
                <a:gd name="T31" fmla="*/ 334 h 835"/>
                <a:gd name="T32" fmla="*/ 568 w 1003"/>
                <a:gd name="T33" fmla="*/ 343 h 835"/>
                <a:gd name="T34" fmla="*/ 552 w 1003"/>
                <a:gd name="T35" fmla="*/ 344 h 835"/>
                <a:gd name="T36" fmla="*/ 548 w 1003"/>
                <a:gd name="T37" fmla="*/ 335 h 835"/>
                <a:gd name="T38" fmla="*/ 552 w 1003"/>
                <a:gd name="T39" fmla="*/ 328 h 835"/>
                <a:gd name="T40" fmla="*/ 558 w 1003"/>
                <a:gd name="T41" fmla="*/ 312 h 835"/>
                <a:gd name="T42" fmla="*/ 505 w 1003"/>
                <a:gd name="T43" fmla="*/ 288 h 835"/>
                <a:gd name="T44" fmla="*/ 402 w 1003"/>
                <a:gd name="T45" fmla="*/ 257 h 835"/>
                <a:gd name="T46" fmla="*/ 310 w 1003"/>
                <a:gd name="T47" fmla="*/ 213 h 835"/>
                <a:gd name="T48" fmla="*/ 254 w 1003"/>
                <a:gd name="T49" fmla="*/ 191 h 835"/>
                <a:gd name="T50" fmla="*/ 202 w 1003"/>
                <a:gd name="T51" fmla="*/ 153 h 835"/>
                <a:gd name="T52" fmla="*/ 164 w 1003"/>
                <a:gd name="T53" fmla="*/ 142 h 835"/>
                <a:gd name="T54" fmla="*/ 164 w 1003"/>
                <a:gd name="T55" fmla="*/ 153 h 835"/>
                <a:gd name="T56" fmla="*/ 167 w 1003"/>
                <a:gd name="T57" fmla="*/ 162 h 835"/>
                <a:gd name="T58" fmla="*/ 166 w 1003"/>
                <a:gd name="T59" fmla="*/ 169 h 835"/>
                <a:gd name="T60" fmla="*/ 119 w 1003"/>
                <a:gd name="T61" fmla="*/ 147 h 835"/>
                <a:gd name="T62" fmla="*/ 84 w 1003"/>
                <a:gd name="T63" fmla="*/ 108 h 835"/>
                <a:gd name="T64" fmla="*/ 91 w 1003"/>
                <a:gd name="T65" fmla="*/ 37 h 835"/>
                <a:gd name="T66" fmla="*/ 27 w 1003"/>
                <a:gd name="T67" fmla="*/ 19 h 835"/>
                <a:gd name="T68" fmla="*/ 107 w 1003"/>
                <a:gd name="T69" fmla="*/ 372 h 835"/>
                <a:gd name="T70" fmla="*/ 310 w 1003"/>
                <a:gd name="T71" fmla="*/ 565 h 835"/>
                <a:gd name="T72" fmla="*/ 326 w 1003"/>
                <a:gd name="T73" fmla="*/ 780 h 835"/>
                <a:gd name="T74" fmla="*/ 561 w 1003"/>
                <a:gd name="T75" fmla="*/ 702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3" h="835">
                  <a:moveTo>
                    <a:pt x="711" y="512"/>
                  </a:moveTo>
                  <a:cubicBezTo>
                    <a:pt x="711" y="512"/>
                    <a:pt x="721" y="485"/>
                    <a:pt x="727" y="485"/>
                  </a:cubicBezTo>
                  <a:cubicBezTo>
                    <a:pt x="759" y="453"/>
                    <a:pt x="791" y="426"/>
                    <a:pt x="807" y="372"/>
                  </a:cubicBezTo>
                  <a:cubicBezTo>
                    <a:pt x="812" y="346"/>
                    <a:pt x="839" y="410"/>
                    <a:pt x="871" y="394"/>
                  </a:cubicBezTo>
                  <a:cubicBezTo>
                    <a:pt x="919" y="372"/>
                    <a:pt x="962" y="335"/>
                    <a:pt x="973" y="297"/>
                  </a:cubicBezTo>
                  <a:cubicBezTo>
                    <a:pt x="989" y="242"/>
                    <a:pt x="975" y="167"/>
                    <a:pt x="1003" y="116"/>
                  </a:cubicBezTo>
                  <a:cubicBezTo>
                    <a:pt x="995" y="116"/>
                    <a:pt x="995" y="116"/>
                    <a:pt x="995" y="116"/>
                  </a:cubicBezTo>
                  <a:cubicBezTo>
                    <a:pt x="967" y="118"/>
                    <a:pt x="967" y="118"/>
                    <a:pt x="967" y="118"/>
                  </a:cubicBezTo>
                  <a:cubicBezTo>
                    <a:pt x="938" y="119"/>
                    <a:pt x="938" y="119"/>
                    <a:pt x="938" y="119"/>
                  </a:cubicBezTo>
                  <a:cubicBezTo>
                    <a:pt x="918" y="116"/>
                    <a:pt x="918" y="116"/>
                    <a:pt x="918" y="116"/>
                  </a:cubicBezTo>
                  <a:cubicBezTo>
                    <a:pt x="891" y="143"/>
                    <a:pt x="891" y="143"/>
                    <a:pt x="891" y="143"/>
                  </a:cubicBezTo>
                  <a:cubicBezTo>
                    <a:pt x="867" y="155"/>
                    <a:pt x="867" y="155"/>
                    <a:pt x="867" y="155"/>
                  </a:cubicBezTo>
                  <a:cubicBezTo>
                    <a:pt x="838" y="162"/>
                    <a:pt x="838" y="162"/>
                    <a:pt x="838" y="162"/>
                  </a:cubicBezTo>
                  <a:cubicBezTo>
                    <a:pt x="808" y="173"/>
                    <a:pt x="808" y="173"/>
                    <a:pt x="808" y="173"/>
                  </a:cubicBezTo>
                  <a:cubicBezTo>
                    <a:pt x="776" y="187"/>
                    <a:pt x="776" y="187"/>
                    <a:pt x="776" y="187"/>
                  </a:cubicBezTo>
                  <a:cubicBezTo>
                    <a:pt x="752" y="210"/>
                    <a:pt x="752" y="210"/>
                    <a:pt x="752" y="210"/>
                  </a:cubicBezTo>
                  <a:cubicBezTo>
                    <a:pt x="735" y="241"/>
                    <a:pt x="735" y="241"/>
                    <a:pt x="735" y="241"/>
                  </a:cubicBezTo>
                  <a:cubicBezTo>
                    <a:pt x="713" y="271"/>
                    <a:pt x="713" y="271"/>
                    <a:pt x="713" y="271"/>
                  </a:cubicBezTo>
                  <a:cubicBezTo>
                    <a:pt x="696" y="301"/>
                    <a:pt x="696" y="301"/>
                    <a:pt x="696" y="301"/>
                  </a:cubicBezTo>
                  <a:cubicBezTo>
                    <a:pt x="667" y="324"/>
                    <a:pt x="667" y="324"/>
                    <a:pt x="667" y="324"/>
                  </a:cubicBezTo>
                  <a:cubicBezTo>
                    <a:pt x="629" y="338"/>
                    <a:pt x="629" y="338"/>
                    <a:pt x="629" y="338"/>
                  </a:cubicBezTo>
                  <a:cubicBezTo>
                    <a:pt x="627" y="338"/>
                    <a:pt x="627" y="338"/>
                    <a:pt x="627" y="338"/>
                  </a:cubicBezTo>
                  <a:cubicBezTo>
                    <a:pt x="620" y="332"/>
                    <a:pt x="620" y="332"/>
                    <a:pt x="620" y="332"/>
                  </a:cubicBezTo>
                  <a:cubicBezTo>
                    <a:pt x="616" y="331"/>
                    <a:pt x="616" y="331"/>
                    <a:pt x="616" y="331"/>
                  </a:cubicBezTo>
                  <a:cubicBezTo>
                    <a:pt x="615" y="325"/>
                    <a:pt x="615" y="325"/>
                    <a:pt x="615" y="325"/>
                  </a:cubicBezTo>
                  <a:cubicBezTo>
                    <a:pt x="611" y="321"/>
                    <a:pt x="611" y="321"/>
                    <a:pt x="611" y="321"/>
                  </a:cubicBezTo>
                  <a:cubicBezTo>
                    <a:pt x="608" y="320"/>
                    <a:pt x="608" y="320"/>
                    <a:pt x="608" y="320"/>
                  </a:cubicBezTo>
                  <a:cubicBezTo>
                    <a:pt x="599" y="320"/>
                    <a:pt x="599" y="320"/>
                    <a:pt x="599" y="320"/>
                  </a:cubicBezTo>
                  <a:cubicBezTo>
                    <a:pt x="592" y="323"/>
                    <a:pt x="592" y="323"/>
                    <a:pt x="592" y="323"/>
                  </a:cubicBezTo>
                  <a:cubicBezTo>
                    <a:pt x="585" y="327"/>
                    <a:pt x="585" y="327"/>
                    <a:pt x="585" y="327"/>
                  </a:cubicBezTo>
                  <a:cubicBezTo>
                    <a:pt x="581" y="332"/>
                    <a:pt x="581" y="332"/>
                    <a:pt x="581" y="332"/>
                  </a:cubicBezTo>
                  <a:cubicBezTo>
                    <a:pt x="579" y="334"/>
                    <a:pt x="579" y="334"/>
                    <a:pt x="579" y="334"/>
                  </a:cubicBezTo>
                  <a:cubicBezTo>
                    <a:pt x="575" y="339"/>
                    <a:pt x="575" y="339"/>
                    <a:pt x="575" y="339"/>
                  </a:cubicBezTo>
                  <a:cubicBezTo>
                    <a:pt x="568" y="343"/>
                    <a:pt x="568" y="343"/>
                    <a:pt x="568" y="343"/>
                  </a:cubicBezTo>
                  <a:cubicBezTo>
                    <a:pt x="558" y="346"/>
                    <a:pt x="558" y="346"/>
                    <a:pt x="558" y="346"/>
                  </a:cubicBezTo>
                  <a:cubicBezTo>
                    <a:pt x="552" y="344"/>
                    <a:pt x="552" y="344"/>
                    <a:pt x="552" y="344"/>
                  </a:cubicBezTo>
                  <a:cubicBezTo>
                    <a:pt x="548" y="339"/>
                    <a:pt x="548" y="339"/>
                    <a:pt x="548" y="339"/>
                  </a:cubicBezTo>
                  <a:cubicBezTo>
                    <a:pt x="548" y="335"/>
                    <a:pt x="548" y="335"/>
                    <a:pt x="548" y="335"/>
                  </a:cubicBezTo>
                  <a:cubicBezTo>
                    <a:pt x="548" y="332"/>
                    <a:pt x="548" y="332"/>
                    <a:pt x="548" y="332"/>
                  </a:cubicBezTo>
                  <a:cubicBezTo>
                    <a:pt x="552" y="328"/>
                    <a:pt x="552" y="328"/>
                    <a:pt x="552" y="328"/>
                  </a:cubicBezTo>
                  <a:cubicBezTo>
                    <a:pt x="556" y="321"/>
                    <a:pt x="556" y="321"/>
                    <a:pt x="556" y="321"/>
                  </a:cubicBezTo>
                  <a:cubicBezTo>
                    <a:pt x="558" y="312"/>
                    <a:pt x="558" y="312"/>
                    <a:pt x="558" y="312"/>
                  </a:cubicBezTo>
                  <a:cubicBezTo>
                    <a:pt x="556" y="305"/>
                    <a:pt x="556" y="305"/>
                    <a:pt x="556" y="305"/>
                  </a:cubicBezTo>
                  <a:cubicBezTo>
                    <a:pt x="505" y="288"/>
                    <a:pt x="505" y="288"/>
                    <a:pt x="505" y="288"/>
                  </a:cubicBezTo>
                  <a:cubicBezTo>
                    <a:pt x="454" y="272"/>
                    <a:pt x="454" y="272"/>
                    <a:pt x="454" y="272"/>
                  </a:cubicBezTo>
                  <a:cubicBezTo>
                    <a:pt x="402" y="257"/>
                    <a:pt x="402" y="257"/>
                    <a:pt x="402" y="257"/>
                  </a:cubicBezTo>
                  <a:cubicBezTo>
                    <a:pt x="351" y="241"/>
                    <a:pt x="351" y="241"/>
                    <a:pt x="351" y="241"/>
                  </a:cubicBezTo>
                  <a:cubicBezTo>
                    <a:pt x="310" y="213"/>
                    <a:pt x="310" y="213"/>
                    <a:pt x="310" y="213"/>
                  </a:cubicBezTo>
                  <a:cubicBezTo>
                    <a:pt x="278" y="213"/>
                    <a:pt x="278" y="213"/>
                    <a:pt x="278" y="213"/>
                  </a:cubicBezTo>
                  <a:cubicBezTo>
                    <a:pt x="254" y="191"/>
                    <a:pt x="254" y="191"/>
                    <a:pt x="254" y="191"/>
                  </a:cubicBezTo>
                  <a:cubicBezTo>
                    <a:pt x="229" y="170"/>
                    <a:pt x="229" y="170"/>
                    <a:pt x="229" y="170"/>
                  </a:cubicBezTo>
                  <a:cubicBezTo>
                    <a:pt x="202" y="153"/>
                    <a:pt x="202" y="153"/>
                    <a:pt x="202" y="153"/>
                  </a:cubicBezTo>
                  <a:cubicBezTo>
                    <a:pt x="167" y="139"/>
                    <a:pt x="167" y="139"/>
                    <a:pt x="167" y="139"/>
                  </a:cubicBezTo>
                  <a:cubicBezTo>
                    <a:pt x="164" y="142"/>
                    <a:pt x="164" y="142"/>
                    <a:pt x="164" y="142"/>
                  </a:cubicBezTo>
                  <a:cubicBezTo>
                    <a:pt x="164" y="151"/>
                    <a:pt x="164" y="151"/>
                    <a:pt x="164" y="151"/>
                  </a:cubicBezTo>
                  <a:cubicBezTo>
                    <a:pt x="164" y="153"/>
                    <a:pt x="164" y="153"/>
                    <a:pt x="164" y="153"/>
                  </a:cubicBezTo>
                  <a:cubicBezTo>
                    <a:pt x="167" y="158"/>
                    <a:pt x="167" y="158"/>
                    <a:pt x="167" y="158"/>
                  </a:cubicBezTo>
                  <a:cubicBezTo>
                    <a:pt x="167" y="162"/>
                    <a:pt x="167" y="162"/>
                    <a:pt x="167" y="162"/>
                  </a:cubicBezTo>
                  <a:cubicBezTo>
                    <a:pt x="167" y="165"/>
                    <a:pt x="167" y="165"/>
                    <a:pt x="167" y="165"/>
                  </a:cubicBezTo>
                  <a:cubicBezTo>
                    <a:pt x="166" y="169"/>
                    <a:pt x="166" y="169"/>
                    <a:pt x="166" y="169"/>
                  </a:cubicBezTo>
                  <a:cubicBezTo>
                    <a:pt x="138" y="158"/>
                    <a:pt x="138" y="158"/>
                    <a:pt x="138" y="158"/>
                  </a:cubicBezTo>
                  <a:cubicBezTo>
                    <a:pt x="119" y="147"/>
                    <a:pt x="119" y="147"/>
                    <a:pt x="119" y="147"/>
                  </a:cubicBezTo>
                  <a:cubicBezTo>
                    <a:pt x="94" y="136"/>
                    <a:pt x="94" y="136"/>
                    <a:pt x="94" y="136"/>
                  </a:cubicBezTo>
                  <a:cubicBezTo>
                    <a:pt x="84" y="108"/>
                    <a:pt x="84" y="108"/>
                    <a:pt x="84" y="108"/>
                  </a:cubicBezTo>
                  <a:cubicBezTo>
                    <a:pt x="83" y="73"/>
                    <a:pt x="83" y="73"/>
                    <a:pt x="83" y="73"/>
                  </a:cubicBezTo>
                  <a:cubicBezTo>
                    <a:pt x="91" y="37"/>
                    <a:pt x="91" y="37"/>
                    <a:pt x="91" y="37"/>
                  </a:cubicBezTo>
                  <a:cubicBezTo>
                    <a:pt x="92" y="8"/>
                    <a:pt x="92" y="8"/>
                    <a:pt x="92" y="8"/>
                  </a:cubicBezTo>
                  <a:cubicBezTo>
                    <a:pt x="70" y="9"/>
                    <a:pt x="44" y="0"/>
                    <a:pt x="27" y="19"/>
                  </a:cubicBezTo>
                  <a:cubicBezTo>
                    <a:pt x="5" y="51"/>
                    <a:pt x="0" y="88"/>
                    <a:pt x="22" y="120"/>
                  </a:cubicBezTo>
                  <a:cubicBezTo>
                    <a:pt x="70" y="201"/>
                    <a:pt x="70" y="292"/>
                    <a:pt x="107" y="372"/>
                  </a:cubicBezTo>
                  <a:cubicBezTo>
                    <a:pt x="144" y="453"/>
                    <a:pt x="230" y="469"/>
                    <a:pt x="305" y="501"/>
                  </a:cubicBezTo>
                  <a:cubicBezTo>
                    <a:pt x="326" y="517"/>
                    <a:pt x="321" y="549"/>
                    <a:pt x="310" y="565"/>
                  </a:cubicBezTo>
                  <a:cubicBezTo>
                    <a:pt x="261" y="651"/>
                    <a:pt x="214" y="736"/>
                    <a:pt x="227" y="835"/>
                  </a:cubicBezTo>
                  <a:cubicBezTo>
                    <a:pt x="258" y="816"/>
                    <a:pt x="294" y="800"/>
                    <a:pt x="326" y="780"/>
                  </a:cubicBezTo>
                  <a:cubicBezTo>
                    <a:pt x="363" y="753"/>
                    <a:pt x="417" y="775"/>
                    <a:pt x="454" y="753"/>
                  </a:cubicBezTo>
                  <a:cubicBezTo>
                    <a:pt x="486" y="738"/>
                    <a:pt x="524" y="717"/>
                    <a:pt x="561" y="702"/>
                  </a:cubicBezTo>
                  <a:cubicBezTo>
                    <a:pt x="589" y="620"/>
                    <a:pt x="632" y="564"/>
                    <a:pt x="711" y="512"/>
                  </a:cubicBezTo>
                  <a:close/>
                </a:path>
              </a:pathLst>
            </a:custGeom>
            <a:grpFill/>
            <a:ln w="38100">
              <a:noFill/>
              <a:round/>
              <a:headEnd/>
              <a:tailEnd/>
            </a:ln>
          </p:spPr>
          <p:txBody>
            <a:bodyPr vert="horz" wrap="square" lIns="38576" tIns="19288" rIns="38576" bIns="19288" numCol="1" anchor="t" anchorCtr="0" compatLnSpc="1">
              <a:prstTxWarp prst="textNoShape">
                <a:avLst/>
              </a:prstTxWarp>
            </a:bodyPr>
            <a:lstStyle/>
            <a:p>
              <a:endParaRPr lang="en-NZ" sz="759"/>
            </a:p>
          </p:txBody>
        </p:sp>
        <p:sp>
          <p:nvSpPr>
            <p:cNvPr id="72" name="Freeform 45">
              <a:extLst>
                <a:ext uri="{FF2B5EF4-FFF2-40B4-BE49-F238E27FC236}">
                  <a16:creationId xmlns:a16="http://schemas.microsoft.com/office/drawing/2014/main" id="{3B2A9FC8-A05C-406B-A120-F5001CD1FC80}"/>
                </a:ext>
              </a:extLst>
            </p:cNvPr>
            <p:cNvSpPr>
              <a:spLocks/>
            </p:cNvSpPr>
            <p:nvPr/>
          </p:nvSpPr>
          <p:spPr bwMode="auto">
            <a:xfrm>
              <a:off x="-874209" y="3334948"/>
              <a:ext cx="358162" cy="437594"/>
            </a:xfrm>
            <a:custGeom>
              <a:avLst/>
              <a:gdLst>
                <a:gd name="T0" fmla="*/ 559 w 566"/>
                <a:gd name="T1" fmla="*/ 50 h 691"/>
                <a:gd name="T2" fmla="*/ 550 w 566"/>
                <a:gd name="T3" fmla="*/ 47 h 691"/>
                <a:gd name="T4" fmla="*/ 539 w 566"/>
                <a:gd name="T5" fmla="*/ 47 h 691"/>
                <a:gd name="T6" fmla="*/ 527 w 566"/>
                <a:gd name="T7" fmla="*/ 43 h 691"/>
                <a:gd name="T8" fmla="*/ 517 w 566"/>
                <a:gd name="T9" fmla="*/ 43 h 691"/>
                <a:gd name="T10" fmla="*/ 505 w 566"/>
                <a:gd name="T11" fmla="*/ 45 h 691"/>
                <a:gd name="T12" fmla="*/ 498 w 566"/>
                <a:gd name="T13" fmla="*/ 22 h 691"/>
                <a:gd name="T14" fmla="*/ 482 w 566"/>
                <a:gd name="T15" fmla="*/ 8 h 691"/>
                <a:gd name="T16" fmla="*/ 458 w 566"/>
                <a:gd name="T17" fmla="*/ 0 h 691"/>
                <a:gd name="T18" fmla="*/ 442 w 566"/>
                <a:gd name="T19" fmla="*/ 0 h 691"/>
                <a:gd name="T20" fmla="*/ 411 w 566"/>
                <a:gd name="T21" fmla="*/ 181 h 691"/>
                <a:gd name="T22" fmla="*/ 310 w 566"/>
                <a:gd name="T23" fmla="*/ 277 h 691"/>
                <a:gd name="T24" fmla="*/ 246 w 566"/>
                <a:gd name="T25" fmla="*/ 256 h 691"/>
                <a:gd name="T26" fmla="*/ 166 w 566"/>
                <a:gd name="T27" fmla="*/ 368 h 691"/>
                <a:gd name="T28" fmla="*/ 150 w 566"/>
                <a:gd name="T29" fmla="*/ 395 h 691"/>
                <a:gd name="T30" fmla="*/ 0 w 566"/>
                <a:gd name="T31" fmla="*/ 586 h 691"/>
                <a:gd name="T32" fmla="*/ 124 w 566"/>
                <a:gd name="T33" fmla="*/ 577 h 691"/>
                <a:gd name="T34" fmla="*/ 188 w 566"/>
                <a:gd name="T35" fmla="*/ 663 h 691"/>
                <a:gd name="T36" fmla="*/ 312 w 566"/>
                <a:gd name="T37" fmla="*/ 691 h 691"/>
                <a:gd name="T38" fmla="*/ 320 w 566"/>
                <a:gd name="T39" fmla="*/ 670 h 691"/>
                <a:gd name="T40" fmla="*/ 330 w 566"/>
                <a:gd name="T41" fmla="*/ 647 h 691"/>
                <a:gd name="T42" fmla="*/ 334 w 566"/>
                <a:gd name="T43" fmla="*/ 621 h 691"/>
                <a:gd name="T44" fmla="*/ 325 w 566"/>
                <a:gd name="T45" fmla="*/ 599 h 691"/>
                <a:gd name="T46" fmla="*/ 329 w 566"/>
                <a:gd name="T47" fmla="*/ 604 h 691"/>
                <a:gd name="T48" fmla="*/ 334 w 566"/>
                <a:gd name="T49" fmla="*/ 605 h 691"/>
                <a:gd name="T50" fmla="*/ 337 w 566"/>
                <a:gd name="T51" fmla="*/ 611 h 691"/>
                <a:gd name="T52" fmla="*/ 341 w 566"/>
                <a:gd name="T53" fmla="*/ 612 h 691"/>
                <a:gd name="T54" fmla="*/ 348 w 566"/>
                <a:gd name="T55" fmla="*/ 617 h 691"/>
                <a:gd name="T56" fmla="*/ 353 w 566"/>
                <a:gd name="T57" fmla="*/ 621 h 691"/>
                <a:gd name="T58" fmla="*/ 364 w 566"/>
                <a:gd name="T59" fmla="*/ 621 h 691"/>
                <a:gd name="T60" fmla="*/ 366 w 566"/>
                <a:gd name="T61" fmla="*/ 612 h 691"/>
                <a:gd name="T62" fmla="*/ 370 w 566"/>
                <a:gd name="T63" fmla="*/ 605 h 691"/>
                <a:gd name="T64" fmla="*/ 370 w 566"/>
                <a:gd name="T65" fmla="*/ 597 h 691"/>
                <a:gd name="T66" fmla="*/ 374 w 566"/>
                <a:gd name="T67" fmla="*/ 587 h 691"/>
                <a:gd name="T68" fmla="*/ 377 w 566"/>
                <a:gd name="T69" fmla="*/ 580 h 691"/>
                <a:gd name="T70" fmla="*/ 381 w 566"/>
                <a:gd name="T71" fmla="*/ 574 h 691"/>
                <a:gd name="T72" fmla="*/ 388 w 566"/>
                <a:gd name="T73" fmla="*/ 570 h 691"/>
                <a:gd name="T74" fmla="*/ 423 w 566"/>
                <a:gd name="T75" fmla="*/ 560 h 691"/>
                <a:gd name="T76" fmla="*/ 454 w 566"/>
                <a:gd name="T77" fmla="*/ 536 h 691"/>
                <a:gd name="T78" fmla="*/ 474 w 566"/>
                <a:gd name="T79" fmla="*/ 506 h 691"/>
                <a:gd name="T80" fmla="*/ 483 w 566"/>
                <a:gd name="T81" fmla="*/ 467 h 691"/>
                <a:gd name="T82" fmla="*/ 490 w 566"/>
                <a:gd name="T83" fmla="*/ 426 h 691"/>
                <a:gd name="T84" fmla="*/ 489 w 566"/>
                <a:gd name="T85" fmla="*/ 390 h 691"/>
                <a:gd name="T86" fmla="*/ 481 w 566"/>
                <a:gd name="T87" fmla="*/ 354 h 691"/>
                <a:gd name="T88" fmla="*/ 485 w 566"/>
                <a:gd name="T89" fmla="*/ 344 h 691"/>
                <a:gd name="T90" fmla="*/ 487 w 566"/>
                <a:gd name="T91" fmla="*/ 342 h 691"/>
                <a:gd name="T92" fmla="*/ 495 w 566"/>
                <a:gd name="T93" fmla="*/ 338 h 691"/>
                <a:gd name="T94" fmla="*/ 498 w 566"/>
                <a:gd name="T95" fmla="*/ 332 h 691"/>
                <a:gd name="T96" fmla="*/ 502 w 566"/>
                <a:gd name="T97" fmla="*/ 326 h 691"/>
                <a:gd name="T98" fmla="*/ 502 w 566"/>
                <a:gd name="T99" fmla="*/ 319 h 691"/>
                <a:gd name="T100" fmla="*/ 497 w 566"/>
                <a:gd name="T101" fmla="*/ 273 h 691"/>
                <a:gd name="T102" fmla="*/ 505 w 566"/>
                <a:gd name="T103" fmla="*/ 237 h 691"/>
                <a:gd name="T104" fmla="*/ 521 w 566"/>
                <a:gd name="T105" fmla="*/ 196 h 691"/>
                <a:gd name="T106" fmla="*/ 542 w 566"/>
                <a:gd name="T107" fmla="*/ 158 h 691"/>
                <a:gd name="T108" fmla="*/ 559 w 566"/>
                <a:gd name="T109" fmla="*/ 125 h 691"/>
                <a:gd name="T110" fmla="*/ 566 w 566"/>
                <a:gd name="T111" fmla="*/ 87 h 691"/>
                <a:gd name="T112" fmla="*/ 559 w 566"/>
                <a:gd name="T113" fmla="*/ 50 h 691"/>
                <a:gd name="T114" fmla="*/ 559 w 566"/>
                <a:gd name="T115" fmla="*/ 50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6" h="691">
                  <a:moveTo>
                    <a:pt x="559" y="50"/>
                  </a:moveTo>
                  <a:cubicBezTo>
                    <a:pt x="550" y="47"/>
                    <a:pt x="550" y="47"/>
                    <a:pt x="550" y="47"/>
                  </a:cubicBezTo>
                  <a:cubicBezTo>
                    <a:pt x="539" y="47"/>
                    <a:pt x="539" y="47"/>
                    <a:pt x="539" y="47"/>
                  </a:cubicBezTo>
                  <a:cubicBezTo>
                    <a:pt x="527" y="43"/>
                    <a:pt x="527" y="43"/>
                    <a:pt x="527" y="43"/>
                  </a:cubicBezTo>
                  <a:cubicBezTo>
                    <a:pt x="517" y="43"/>
                    <a:pt x="517" y="43"/>
                    <a:pt x="517" y="43"/>
                  </a:cubicBezTo>
                  <a:cubicBezTo>
                    <a:pt x="505" y="45"/>
                    <a:pt x="505" y="45"/>
                    <a:pt x="505" y="45"/>
                  </a:cubicBezTo>
                  <a:cubicBezTo>
                    <a:pt x="498" y="22"/>
                    <a:pt x="498" y="22"/>
                    <a:pt x="498" y="22"/>
                  </a:cubicBezTo>
                  <a:cubicBezTo>
                    <a:pt x="482" y="8"/>
                    <a:pt x="482" y="8"/>
                    <a:pt x="482" y="8"/>
                  </a:cubicBezTo>
                  <a:cubicBezTo>
                    <a:pt x="458" y="0"/>
                    <a:pt x="458" y="0"/>
                    <a:pt x="458" y="0"/>
                  </a:cubicBezTo>
                  <a:cubicBezTo>
                    <a:pt x="442" y="0"/>
                    <a:pt x="442" y="0"/>
                    <a:pt x="442" y="0"/>
                  </a:cubicBezTo>
                  <a:cubicBezTo>
                    <a:pt x="414" y="51"/>
                    <a:pt x="427" y="126"/>
                    <a:pt x="411" y="181"/>
                  </a:cubicBezTo>
                  <a:cubicBezTo>
                    <a:pt x="401" y="219"/>
                    <a:pt x="358" y="256"/>
                    <a:pt x="310" y="277"/>
                  </a:cubicBezTo>
                  <a:cubicBezTo>
                    <a:pt x="278" y="293"/>
                    <a:pt x="252" y="229"/>
                    <a:pt x="246" y="256"/>
                  </a:cubicBezTo>
                  <a:cubicBezTo>
                    <a:pt x="230" y="310"/>
                    <a:pt x="198" y="336"/>
                    <a:pt x="166" y="368"/>
                  </a:cubicBezTo>
                  <a:cubicBezTo>
                    <a:pt x="161" y="368"/>
                    <a:pt x="150" y="395"/>
                    <a:pt x="150" y="395"/>
                  </a:cubicBezTo>
                  <a:cubicBezTo>
                    <a:pt x="72" y="447"/>
                    <a:pt x="28" y="505"/>
                    <a:pt x="0" y="586"/>
                  </a:cubicBezTo>
                  <a:cubicBezTo>
                    <a:pt x="43" y="569"/>
                    <a:pt x="87" y="560"/>
                    <a:pt x="124" y="577"/>
                  </a:cubicBezTo>
                  <a:cubicBezTo>
                    <a:pt x="150" y="593"/>
                    <a:pt x="156" y="652"/>
                    <a:pt x="188" y="663"/>
                  </a:cubicBezTo>
                  <a:cubicBezTo>
                    <a:pt x="228" y="679"/>
                    <a:pt x="270" y="684"/>
                    <a:pt x="312" y="691"/>
                  </a:cubicBezTo>
                  <a:cubicBezTo>
                    <a:pt x="320" y="670"/>
                    <a:pt x="320" y="670"/>
                    <a:pt x="320" y="670"/>
                  </a:cubicBezTo>
                  <a:cubicBezTo>
                    <a:pt x="330" y="647"/>
                    <a:pt x="330" y="647"/>
                    <a:pt x="330" y="647"/>
                  </a:cubicBezTo>
                  <a:cubicBezTo>
                    <a:pt x="334" y="621"/>
                    <a:pt x="334" y="621"/>
                    <a:pt x="334" y="621"/>
                  </a:cubicBezTo>
                  <a:cubicBezTo>
                    <a:pt x="325" y="599"/>
                    <a:pt x="325" y="599"/>
                    <a:pt x="325" y="599"/>
                  </a:cubicBezTo>
                  <a:cubicBezTo>
                    <a:pt x="329" y="604"/>
                    <a:pt x="329" y="604"/>
                    <a:pt x="329" y="604"/>
                  </a:cubicBezTo>
                  <a:cubicBezTo>
                    <a:pt x="334" y="605"/>
                    <a:pt x="334" y="605"/>
                    <a:pt x="334" y="605"/>
                  </a:cubicBezTo>
                  <a:cubicBezTo>
                    <a:pt x="337" y="611"/>
                    <a:pt x="337" y="611"/>
                    <a:pt x="337" y="611"/>
                  </a:cubicBezTo>
                  <a:cubicBezTo>
                    <a:pt x="341" y="612"/>
                    <a:pt x="341" y="612"/>
                    <a:pt x="341" y="612"/>
                  </a:cubicBezTo>
                  <a:cubicBezTo>
                    <a:pt x="348" y="617"/>
                    <a:pt x="348" y="617"/>
                    <a:pt x="348" y="617"/>
                  </a:cubicBezTo>
                  <a:cubicBezTo>
                    <a:pt x="353" y="621"/>
                    <a:pt x="353" y="621"/>
                    <a:pt x="353" y="621"/>
                  </a:cubicBezTo>
                  <a:cubicBezTo>
                    <a:pt x="364" y="621"/>
                    <a:pt x="364" y="621"/>
                    <a:pt x="364" y="621"/>
                  </a:cubicBezTo>
                  <a:cubicBezTo>
                    <a:pt x="366" y="612"/>
                    <a:pt x="366" y="612"/>
                    <a:pt x="366" y="612"/>
                  </a:cubicBezTo>
                  <a:cubicBezTo>
                    <a:pt x="370" y="605"/>
                    <a:pt x="370" y="605"/>
                    <a:pt x="370" y="605"/>
                  </a:cubicBezTo>
                  <a:cubicBezTo>
                    <a:pt x="370" y="597"/>
                    <a:pt x="370" y="597"/>
                    <a:pt x="370" y="597"/>
                  </a:cubicBezTo>
                  <a:cubicBezTo>
                    <a:pt x="374" y="587"/>
                    <a:pt x="374" y="587"/>
                    <a:pt x="374" y="587"/>
                  </a:cubicBezTo>
                  <a:cubicBezTo>
                    <a:pt x="377" y="580"/>
                    <a:pt x="377" y="580"/>
                    <a:pt x="377" y="580"/>
                  </a:cubicBezTo>
                  <a:cubicBezTo>
                    <a:pt x="381" y="574"/>
                    <a:pt x="381" y="574"/>
                    <a:pt x="381" y="574"/>
                  </a:cubicBezTo>
                  <a:cubicBezTo>
                    <a:pt x="388" y="570"/>
                    <a:pt x="388" y="570"/>
                    <a:pt x="388" y="570"/>
                  </a:cubicBezTo>
                  <a:cubicBezTo>
                    <a:pt x="423" y="560"/>
                    <a:pt x="423" y="560"/>
                    <a:pt x="423" y="560"/>
                  </a:cubicBezTo>
                  <a:cubicBezTo>
                    <a:pt x="454" y="536"/>
                    <a:pt x="454" y="536"/>
                    <a:pt x="454" y="536"/>
                  </a:cubicBezTo>
                  <a:cubicBezTo>
                    <a:pt x="474" y="506"/>
                    <a:pt x="474" y="506"/>
                    <a:pt x="474" y="506"/>
                  </a:cubicBezTo>
                  <a:cubicBezTo>
                    <a:pt x="483" y="467"/>
                    <a:pt x="483" y="467"/>
                    <a:pt x="483" y="467"/>
                  </a:cubicBezTo>
                  <a:cubicBezTo>
                    <a:pt x="490" y="426"/>
                    <a:pt x="490" y="426"/>
                    <a:pt x="490" y="426"/>
                  </a:cubicBezTo>
                  <a:cubicBezTo>
                    <a:pt x="489" y="390"/>
                    <a:pt x="489" y="390"/>
                    <a:pt x="489" y="390"/>
                  </a:cubicBezTo>
                  <a:cubicBezTo>
                    <a:pt x="481" y="354"/>
                    <a:pt x="481" y="354"/>
                    <a:pt x="481" y="354"/>
                  </a:cubicBezTo>
                  <a:cubicBezTo>
                    <a:pt x="485" y="344"/>
                    <a:pt x="485" y="344"/>
                    <a:pt x="485" y="344"/>
                  </a:cubicBezTo>
                  <a:cubicBezTo>
                    <a:pt x="487" y="342"/>
                    <a:pt x="487" y="342"/>
                    <a:pt x="487" y="342"/>
                  </a:cubicBezTo>
                  <a:cubicBezTo>
                    <a:pt x="495" y="338"/>
                    <a:pt x="495" y="338"/>
                    <a:pt x="495" y="338"/>
                  </a:cubicBezTo>
                  <a:cubicBezTo>
                    <a:pt x="498" y="332"/>
                    <a:pt x="498" y="332"/>
                    <a:pt x="498" y="332"/>
                  </a:cubicBezTo>
                  <a:cubicBezTo>
                    <a:pt x="502" y="326"/>
                    <a:pt x="502" y="326"/>
                    <a:pt x="502" y="326"/>
                  </a:cubicBezTo>
                  <a:cubicBezTo>
                    <a:pt x="502" y="319"/>
                    <a:pt x="502" y="319"/>
                    <a:pt x="502" y="319"/>
                  </a:cubicBezTo>
                  <a:cubicBezTo>
                    <a:pt x="497" y="273"/>
                    <a:pt x="497" y="273"/>
                    <a:pt x="497" y="273"/>
                  </a:cubicBezTo>
                  <a:cubicBezTo>
                    <a:pt x="505" y="237"/>
                    <a:pt x="505" y="237"/>
                    <a:pt x="505" y="237"/>
                  </a:cubicBezTo>
                  <a:cubicBezTo>
                    <a:pt x="521" y="196"/>
                    <a:pt x="521" y="196"/>
                    <a:pt x="521" y="196"/>
                  </a:cubicBezTo>
                  <a:cubicBezTo>
                    <a:pt x="542" y="158"/>
                    <a:pt x="542" y="158"/>
                    <a:pt x="542" y="158"/>
                  </a:cubicBezTo>
                  <a:cubicBezTo>
                    <a:pt x="559" y="125"/>
                    <a:pt x="559" y="125"/>
                    <a:pt x="559" y="125"/>
                  </a:cubicBezTo>
                  <a:cubicBezTo>
                    <a:pt x="566" y="87"/>
                    <a:pt x="566" y="87"/>
                    <a:pt x="566" y="87"/>
                  </a:cubicBezTo>
                  <a:cubicBezTo>
                    <a:pt x="559" y="50"/>
                    <a:pt x="559" y="50"/>
                    <a:pt x="559" y="50"/>
                  </a:cubicBezTo>
                  <a:cubicBezTo>
                    <a:pt x="559" y="50"/>
                    <a:pt x="559" y="50"/>
                    <a:pt x="559" y="50"/>
                  </a:cubicBezTo>
                  <a:close/>
                </a:path>
              </a:pathLst>
            </a:custGeom>
            <a:grpFill/>
            <a:ln w="38100">
              <a:noFill/>
              <a:round/>
              <a:headEnd/>
              <a:tailEnd/>
            </a:ln>
          </p:spPr>
          <p:txBody>
            <a:bodyPr vert="horz" wrap="square" lIns="38576" tIns="19288" rIns="38576" bIns="19288" numCol="1" anchor="t" anchorCtr="0" compatLnSpc="1">
              <a:prstTxWarp prst="textNoShape">
                <a:avLst/>
              </a:prstTxWarp>
            </a:bodyPr>
            <a:lstStyle/>
            <a:p>
              <a:endParaRPr lang="en-NZ" sz="759"/>
            </a:p>
          </p:txBody>
        </p:sp>
        <p:grpSp>
          <p:nvGrpSpPr>
            <p:cNvPr id="73" name="Group 72">
              <a:extLst>
                <a:ext uri="{FF2B5EF4-FFF2-40B4-BE49-F238E27FC236}">
                  <a16:creationId xmlns:a16="http://schemas.microsoft.com/office/drawing/2014/main" id="{0C6F55D6-A131-4927-BBAC-AF3363B8A445}"/>
                </a:ext>
              </a:extLst>
            </p:cNvPr>
            <p:cNvGrpSpPr/>
            <p:nvPr/>
          </p:nvGrpSpPr>
          <p:grpSpPr>
            <a:xfrm>
              <a:off x="-1533488" y="2980397"/>
              <a:ext cx="509082" cy="953174"/>
              <a:chOff x="4375314" y="1692764"/>
              <a:chExt cx="1056687" cy="1978477"/>
            </a:xfrm>
            <a:grpFill/>
          </p:grpSpPr>
          <p:sp>
            <p:nvSpPr>
              <p:cNvPr id="99" name="Freeform 46">
                <a:extLst>
                  <a:ext uri="{FF2B5EF4-FFF2-40B4-BE49-F238E27FC236}">
                    <a16:creationId xmlns:a16="http://schemas.microsoft.com/office/drawing/2014/main" id="{F458198E-95BF-44FA-881F-7F31F8864213}"/>
                  </a:ext>
                </a:extLst>
              </p:cNvPr>
              <p:cNvSpPr>
                <a:spLocks/>
              </p:cNvSpPr>
              <p:nvPr/>
            </p:nvSpPr>
            <p:spPr bwMode="auto">
              <a:xfrm>
                <a:off x="4375314" y="1692764"/>
                <a:ext cx="1056687" cy="1978477"/>
              </a:xfrm>
              <a:custGeom>
                <a:avLst/>
                <a:gdLst>
                  <a:gd name="T0" fmla="*/ 644 w 804"/>
                  <a:gd name="T1" fmla="*/ 1334 h 1505"/>
                  <a:gd name="T2" fmla="*/ 788 w 804"/>
                  <a:gd name="T3" fmla="*/ 1009 h 1505"/>
                  <a:gd name="T4" fmla="*/ 585 w 804"/>
                  <a:gd name="T5" fmla="*/ 816 h 1505"/>
                  <a:gd name="T6" fmla="*/ 505 w 804"/>
                  <a:gd name="T7" fmla="*/ 464 h 1505"/>
                  <a:gd name="T8" fmla="*/ 570 w 804"/>
                  <a:gd name="T9" fmla="*/ 448 h 1505"/>
                  <a:gd name="T10" fmla="*/ 554 w 804"/>
                  <a:gd name="T11" fmla="*/ 385 h 1505"/>
                  <a:gd name="T12" fmla="*/ 537 w 804"/>
                  <a:gd name="T13" fmla="*/ 338 h 1505"/>
                  <a:gd name="T14" fmla="*/ 529 w 804"/>
                  <a:gd name="T15" fmla="*/ 284 h 1505"/>
                  <a:gd name="T16" fmla="*/ 538 w 804"/>
                  <a:gd name="T17" fmla="*/ 222 h 1505"/>
                  <a:gd name="T18" fmla="*/ 522 w 804"/>
                  <a:gd name="T19" fmla="*/ 202 h 1505"/>
                  <a:gd name="T20" fmla="*/ 504 w 804"/>
                  <a:gd name="T21" fmla="*/ 185 h 1505"/>
                  <a:gd name="T22" fmla="*/ 485 w 804"/>
                  <a:gd name="T23" fmla="*/ 181 h 1505"/>
                  <a:gd name="T24" fmla="*/ 474 w 804"/>
                  <a:gd name="T25" fmla="*/ 189 h 1505"/>
                  <a:gd name="T26" fmla="*/ 463 w 804"/>
                  <a:gd name="T27" fmla="*/ 195 h 1505"/>
                  <a:gd name="T28" fmla="*/ 451 w 804"/>
                  <a:gd name="T29" fmla="*/ 193 h 1505"/>
                  <a:gd name="T30" fmla="*/ 496 w 804"/>
                  <a:gd name="T31" fmla="*/ 145 h 1505"/>
                  <a:gd name="T32" fmla="*/ 484 w 804"/>
                  <a:gd name="T33" fmla="*/ 106 h 1505"/>
                  <a:gd name="T34" fmla="*/ 435 w 804"/>
                  <a:gd name="T35" fmla="*/ 130 h 1505"/>
                  <a:gd name="T36" fmla="*/ 399 w 804"/>
                  <a:gd name="T37" fmla="*/ 66 h 1505"/>
                  <a:gd name="T38" fmla="*/ 365 w 804"/>
                  <a:gd name="T39" fmla="*/ 22 h 1505"/>
                  <a:gd name="T40" fmla="*/ 323 w 804"/>
                  <a:gd name="T41" fmla="*/ 0 h 1505"/>
                  <a:gd name="T42" fmla="*/ 299 w 804"/>
                  <a:gd name="T43" fmla="*/ 19 h 1505"/>
                  <a:gd name="T44" fmla="*/ 312 w 804"/>
                  <a:gd name="T45" fmla="*/ 46 h 1505"/>
                  <a:gd name="T46" fmla="*/ 330 w 804"/>
                  <a:gd name="T47" fmla="*/ 70 h 1505"/>
                  <a:gd name="T48" fmla="*/ 349 w 804"/>
                  <a:gd name="T49" fmla="*/ 190 h 1505"/>
                  <a:gd name="T50" fmla="*/ 374 w 804"/>
                  <a:gd name="T51" fmla="*/ 321 h 1505"/>
                  <a:gd name="T52" fmla="*/ 375 w 804"/>
                  <a:gd name="T53" fmla="*/ 365 h 1505"/>
                  <a:gd name="T54" fmla="*/ 308 w 804"/>
                  <a:gd name="T55" fmla="*/ 361 h 1505"/>
                  <a:gd name="T56" fmla="*/ 284 w 804"/>
                  <a:gd name="T57" fmla="*/ 297 h 1505"/>
                  <a:gd name="T58" fmla="*/ 20 w 804"/>
                  <a:gd name="T59" fmla="*/ 404 h 1505"/>
                  <a:gd name="T60" fmla="*/ 52 w 804"/>
                  <a:gd name="T61" fmla="*/ 497 h 1505"/>
                  <a:gd name="T62" fmla="*/ 90 w 804"/>
                  <a:gd name="T63" fmla="*/ 671 h 1505"/>
                  <a:gd name="T64" fmla="*/ 119 w 804"/>
                  <a:gd name="T65" fmla="*/ 671 h 1505"/>
                  <a:gd name="T66" fmla="*/ 132 w 804"/>
                  <a:gd name="T67" fmla="*/ 681 h 1505"/>
                  <a:gd name="T68" fmla="*/ 125 w 804"/>
                  <a:gd name="T69" fmla="*/ 692 h 1505"/>
                  <a:gd name="T70" fmla="*/ 107 w 804"/>
                  <a:gd name="T71" fmla="*/ 688 h 1505"/>
                  <a:gd name="T72" fmla="*/ 92 w 804"/>
                  <a:gd name="T73" fmla="*/ 689 h 1505"/>
                  <a:gd name="T74" fmla="*/ 69 w 804"/>
                  <a:gd name="T75" fmla="*/ 715 h 1505"/>
                  <a:gd name="T76" fmla="*/ 60 w 804"/>
                  <a:gd name="T77" fmla="*/ 786 h 1505"/>
                  <a:gd name="T78" fmla="*/ 80 w 804"/>
                  <a:gd name="T79" fmla="*/ 783 h 1505"/>
                  <a:gd name="T80" fmla="*/ 93 w 804"/>
                  <a:gd name="T81" fmla="*/ 775 h 1505"/>
                  <a:gd name="T82" fmla="*/ 98 w 804"/>
                  <a:gd name="T83" fmla="*/ 782 h 1505"/>
                  <a:gd name="T84" fmla="*/ 82 w 804"/>
                  <a:gd name="T85" fmla="*/ 796 h 1505"/>
                  <a:gd name="T86" fmla="*/ 65 w 804"/>
                  <a:gd name="T87" fmla="*/ 812 h 1505"/>
                  <a:gd name="T88" fmla="*/ 60 w 804"/>
                  <a:gd name="T89" fmla="*/ 835 h 1505"/>
                  <a:gd name="T90" fmla="*/ 70 w 804"/>
                  <a:gd name="T91" fmla="*/ 838 h 1505"/>
                  <a:gd name="T92" fmla="*/ 84 w 804"/>
                  <a:gd name="T93" fmla="*/ 835 h 1505"/>
                  <a:gd name="T94" fmla="*/ 96 w 804"/>
                  <a:gd name="T95" fmla="*/ 830 h 1505"/>
                  <a:gd name="T96" fmla="*/ 100 w 804"/>
                  <a:gd name="T97" fmla="*/ 834 h 1505"/>
                  <a:gd name="T98" fmla="*/ 93 w 804"/>
                  <a:gd name="T99" fmla="*/ 834 h 1505"/>
                  <a:gd name="T100" fmla="*/ 93 w 804"/>
                  <a:gd name="T101" fmla="*/ 846 h 1505"/>
                  <a:gd name="T102" fmla="*/ 89 w 804"/>
                  <a:gd name="T103" fmla="*/ 852 h 1505"/>
                  <a:gd name="T104" fmla="*/ 78 w 804"/>
                  <a:gd name="T105" fmla="*/ 852 h 1505"/>
                  <a:gd name="T106" fmla="*/ 70 w 804"/>
                  <a:gd name="T107" fmla="*/ 846 h 1505"/>
                  <a:gd name="T108" fmla="*/ 53 w 804"/>
                  <a:gd name="T109" fmla="*/ 842 h 1505"/>
                  <a:gd name="T110" fmla="*/ 28 w 804"/>
                  <a:gd name="T111" fmla="*/ 931 h 1505"/>
                  <a:gd name="T112" fmla="*/ 6 w 804"/>
                  <a:gd name="T113" fmla="*/ 1021 h 1505"/>
                  <a:gd name="T114" fmla="*/ 9 w 804"/>
                  <a:gd name="T115" fmla="*/ 1118 h 1505"/>
                  <a:gd name="T116" fmla="*/ 85 w 804"/>
                  <a:gd name="T117" fmla="*/ 1175 h 1505"/>
                  <a:gd name="T118" fmla="*/ 163 w 804"/>
                  <a:gd name="T119" fmla="*/ 1131 h 1505"/>
                  <a:gd name="T120" fmla="*/ 414 w 804"/>
                  <a:gd name="T121" fmla="*/ 1051 h 1505"/>
                  <a:gd name="T122" fmla="*/ 414 w 804"/>
                  <a:gd name="T123" fmla="*/ 1457 h 1505"/>
                  <a:gd name="T124" fmla="*/ 521 w 804"/>
                  <a:gd name="T125" fmla="*/ 1462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4" h="1505">
                    <a:moveTo>
                      <a:pt x="605" y="1381"/>
                    </a:moveTo>
                    <a:cubicBezTo>
                      <a:pt x="619" y="1368"/>
                      <a:pt x="632" y="1353"/>
                      <a:pt x="644" y="1334"/>
                    </a:cubicBezTo>
                    <a:cubicBezTo>
                      <a:pt x="659" y="1310"/>
                      <a:pt x="680" y="1293"/>
                      <a:pt x="705" y="1277"/>
                    </a:cubicBezTo>
                    <a:cubicBezTo>
                      <a:pt x="692" y="1178"/>
                      <a:pt x="739" y="1094"/>
                      <a:pt x="788" y="1009"/>
                    </a:cubicBezTo>
                    <a:cubicBezTo>
                      <a:pt x="799" y="993"/>
                      <a:pt x="804" y="960"/>
                      <a:pt x="783" y="944"/>
                    </a:cubicBezTo>
                    <a:cubicBezTo>
                      <a:pt x="708" y="912"/>
                      <a:pt x="623" y="896"/>
                      <a:pt x="585" y="816"/>
                    </a:cubicBezTo>
                    <a:cubicBezTo>
                      <a:pt x="548" y="736"/>
                      <a:pt x="548" y="645"/>
                      <a:pt x="500" y="565"/>
                    </a:cubicBezTo>
                    <a:cubicBezTo>
                      <a:pt x="478" y="533"/>
                      <a:pt x="484" y="496"/>
                      <a:pt x="505" y="464"/>
                    </a:cubicBezTo>
                    <a:cubicBezTo>
                      <a:pt x="522" y="445"/>
                      <a:pt x="548" y="454"/>
                      <a:pt x="570" y="453"/>
                    </a:cubicBezTo>
                    <a:cubicBezTo>
                      <a:pt x="570" y="448"/>
                      <a:pt x="570" y="448"/>
                      <a:pt x="570" y="448"/>
                    </a:cubicBezTo>
                    <a:cubicBezTo>
                      <a:pt x="568" y="417"/>
                      <a:pt x="568" y="417"/>
                      <a:pt x="568" y="417"/>
                    </a:cubicBezTo>
                    <a:cubicBezTo>
                      <a:pt x="554" y="385"/>
                      <a:pt x="554" y="385"/>
                      <a:pt x="554" y="385"/>
                    </a:cubicBezTo>
                    <a:cubicBezTo>
                      <a:pt x="528" y="365"/>
                      <a:pt x="528" y="365"/>
                      <a:pt x="528" y="365"/>
                    </a:cubicBezTo>
                    <a:cubicBezTo>
                      <a:pt x="537" y="338"/>
                      <a:pt x="537" y="338"/>
                      <a:pt x="537" y="338"/>
                    </a:cubicBezTo>
                    <a:cubicBezTo>
                      <a:pt x="537" y="313"/>
                      <a:pt x="537" y="313"/>
                      <a:pt x="537" y="313"/>
                    </a:cubicBezTo>
                    <a:cubicBezTo>
                      <a:pt x="529" y="284"/>
                      <a:pt x="529" y="284"/>
                      <a:pt x="529" y="284"/>
                    </a:cubicBezTo>
                    <a:cubicBezTo>
                      <a:pt x="528" y="254"/>
                      <a:pt x="528" y="254"/>
                      <a:pt x="528" y="254"/>
                    </a:cubicBezTo>
                    <a:cubicBezTo>
                      <a:pt x="538" y="222"/>
                      <a:pt x="538" y="222"/>
                      <a:pt x="538" y="222"/>
                    </a:cubicBezTo>
                    <a:cubicBezTo>
                      <a:pt x="534" y="214"/>
                      <a:pt x="534" y="214"/>
                      <a:pt x="534" y="214"/>
                    </a:cubicBezTo>
                    <a:cubicBezTo>
                      <a:pt x="522" y="202"/>
                      <a:pt x="522" y="202"/>
                      <a:pt x="522" y="202"/>
                    </a:cubicBezTo>
                    <a:cubicBezTo>
                      <a:pt x="516" y="191"/>
                      <a:pt x="516" y="191"/>
                      <a:pt x="516" y="191"/>
                    </a:cubicBezTo>
                    <a:cubicBezTo>
                      <a:pt x="504" y="185"/>
                      <a:pt x="504" y="185"/>
                      <a:pt x="504" y="185"/>
                    </a:cubicBezTo>
                    <a:cubicBezTo>
                      <a:pt x="489" y="177"/>
                      <a:pt x="489" y="177"/>
                      <a:pt x="489" y="177"/>
                    </a:cubicBezTo>
                    <a:cubicBezTo>
                      <a:pt x="485" y="181"/>
                      <a:pt x="485" y="181"/>
                      <a:pt x="485" y="181"/>
                    </a:cubicBezTo>
                    <a:cubicBezTo>
                      <a:pt x="481" y="186"/>
                      <a:pt x="481" y="186"/>
                      <a:pt x="481" y="186"/>
                    </a:cubicBezTo>
                    <a:cubicBezTo>
                      <a:pt x="474" y="189"/>
                      <a:pt x="474" y="189"/>
                      <a:pt x="474" y="189"/>
                    </a:cubicBezTo>
                    <a:cubicBezTo>
                      <a:pt x="470" y="195"/>
                      <a:pt x="470" y="195"/>
                      <a:pt x="470" y="195"/>
                    </a:cubicBezTo>
                    <a:cubicBezTo>
                      <a:pt x="463" y="195"/>
                      <a:pt x="463" y="195"/>
                      <a:pt x="463" y="195"/>
                    </a:cubicBezTo>
                    <a:cubicBezTo>
                      <a:pt x="461" y="195"/>
                      <a:pt x="461" y="195"/>
                      <a:pt x="461" y="195"/>
                    </a:cubicBezTo>
                    <a:cubicBezTo>
                      <a:pt x="451" y="193"/>
                      <a:pt x="451" y="193"/>
                      <a:pt x="451" y="193"/>
                    </a:cubicBezTo>
                    <a:cubicBezTo>
                      <a:pt x="478" y="170"/>
                      <a:pt x="478" y="170"/>
                      <a:pt x="478" y="170"/>
                    </a:cubicBezTo>
                    <a:cubicBezTo>
                      <a:pt x="496" y="145"/>
                      <a:pt x="496" y="145"/>
                      <a:pt x="496" y="145"/>
                    </a:cubicBezTo>
                    <a:cubicBezTo>
                      <a:pt x="506" y="106"/>
                      <a:pt x="506" y="106"/>
                      <a:pt x="506" y="106"/>
                    </a:cubicBezTo>
                    <a:cubicBezTo>
                      <a:pt x="484" y="106"/>
                      <a:pt x="484" y="106"/>
                      <a:pt x="484" y="106"/>
                    </a:cubicBezTo>
                    <a:cubicBezTo>
                      <a:pt x="458" y="118"/>
                      <a:pt x="458" y="118"/>
                      <a:pt x="458" y="118"/>
                    </a:cubicBezTo>
                    <a:cubicBezTo>
                      <a:pt x="435" y="130"/>
                      <a:pt x="435" y="130"/>
                      <a:pt x="435" y="130"/>
                    </a:cubicBezTo>
                    <a:cubicBezTo>
                      <a:pt x="417" y="97"/>
                      <a:pt x="417" y="97"/>
                      <a:pt x="417" y="97"/>
                    </a:cubicBezTo>
                    <a:cubicBezTo>
                      <a:pt x="399" y="66"/>
                      <a:pt x="399" y="66"/>
                      <a:pt x="399" y="66"/>
                    </a:cubicBezTo>
                    <a:cubicBezTo>
                      <a:pt x="387" y="26"/>
                      <a:pt x="387" y="26"/>
                      <a:pt x="387" y="26"/>
                    </a:cubicBezTo>
                    <a:cubicBezTo>
                      <a:pt x="365" y="22"/>
                      <a:pt x="365" y="22"/>
                      <a:pt x="365" y="22"/>
                    </a:cubicBezTo>
                    <a:cubicBezTo>
                      <a:pt x="346" y="11"/>
                      <a:pt x="346" y="11"/>
                      <a:pt x="346" y="11"/>
                    </a:cubicBezTo>
                    <a:cubicBezTo>
                      <a:pt x="323" y="0"/>
                      <a:pt x="323" y="0"/>
                      <a:pt x="323" y="0"/>
                    </a:cubicBezTo>
                    <a:cubicBezTo>
                      <a:pt x="298" y="0"/>
                      <a:pt x="298" y="0"/>
                      <a:pt x="298" y="0"/>
                    </a:cubicBezTo>
                    <a:cubicBezTo>
                      <a:pt x="299" y="19"/>
                      <a:pt x="299" y="19"/>
                      <a:pt x="299" y="19"/>
                    </a:cubicBezTo>
                    <a:cubicBezTo>
                      <a:pt x="303" y="35"/>
                      <a:pt x="303" y="35"/>
                      <a:pt x="303" y="35"/>
                    </a:cubicBezTo>
                    <a:cubicBezTo>
                      <a:pt x="312" y="46"/>
                      <a:pt x="312" y="46"/>
                      <a:pt x="312" y="46"/>
                    </a:cubicBezTo>
                    <a:cubicBezTo>
                      <a:pt x="324" y="57"/>
                      <a:pt x="324" y="57"/>
                      <a:pt x="324" y="57"/>
                    </a:cubicBezTo>
                    <a:cubicBezTo>
                      <a:pt x="330" y="70"/>
                      <a:pt x="330" y="70"/>
                      <a:pt x="330" y="70"/>
                    </a:cubicBezTo>
                    <a:cubicBezTo>
                      <a:pt x="338" y="126"/>
                      <a:pt x="338" y="126"/>
                      <a:pt x="338" y="126"/>
                    </a:cubicBezTo>
                    <a:cubicBezTo>
                      <a:pt x="349" y="190"/>
                      <a:pt x="349" y="190"/>
                      <a:pt x="349" y="190"/>
                    </a:cubicBezTo>
                    <a:cubicBezTo>
                      <a:pt x="358" y="256"/>
                      <a:pt x="358" y="256"/>
                      <a:pt x="358" y="256"/>
                    </a:cubicBezTo>
                    <a:cubicBezTo>
                      <a:pt x="374" y="321"/>
                      <a:pt x="374" y="321"/>
                      <a:pt x="374" y="321"/>
                    </a:cubicBezTo>
                    <a:cubicBezTo>
                      <a:pt x="398" y="376"/>
                      <a:pt x="398" y="376"/>
                      <a:pt x="398" y="376"/>
                    </a:cubicBezTo>
                    <a:cubicBezTo>
                      <a:pt x="375" y="365"/>
                      <a:pt x="375" y="365"/>
                      <a:pt x="375" y="365"/>
                    </a:cubicBezTo>
                    <a:cubicBezTo>
                      <a:pt x="343" y="362"/>
                      <a:pt x="343" y="362"/>
                      <a:pt x="343" y="362"/>
                    </a:cubicBezTo>
                    <a:cubicBezTo>
                      <a:pt x="308" y="361"/>
                      <a:pt x="308" y="361"/>
                      <a:pt x="308" y="361"/>
                    </a:cubicBezTo>
                    <a:cubicBezTo>
                      <a:pt x="292" y="328"/>
                      <a:pt x="292" y="328"/>
                      <a:pt x="292" y="328"/>
                    </a:cubicBezTo>
                    <a:cubicBezTo>
                      <a:pt x="284" y="297"/>
                      <a:pt x="284" y="297"/>
                      <a:pt x="284" y="297"/>
                    </a:cubicBezTo>
                    <a:cubicBezTo>
                      <a:pt x="243" y="312"/>
                      <a:pt x="209" y="348"/>
                      <a:pt x="168" y="362"/>
                    </a:cubicBezTo>
                    <a:cubicBezTo>
                      <a:pt x="117" y="380"/>
                      <a:pt x="69" y="393"/>
                      <a:pt x="20" y="404"/>
                    </a:cubicBezTo>
                    <a:cubicBezTo>
                      <a:pt x="24" y="410"/>
                      <a:pt x="24" y="410"/>
                      <a:pt x="24" y="410"/>
                    </a:cubicBezTo>
                    <a:cubicBezTo>
                      <a:pt x="52" y="497"/>
                      <a:pt x="52" y="497"/>
                      <a:pt x="52" y="497"/>
                    </a:cubicBezTo>
                    <a:cubicBezTo>
                      <a:pt x="74" y="583"/>
                      <a:pt x="74" y="583"/>
                      <a:pt x="74" y="583"/>
                    </a:cubicBezTo>
                    <a:cubicBezTo>
                      <a:pt x="90" y="671"/>
                      <a:pt x="90" y="671"/>
                      <a:pt x="90" y="671"/>
                    </a:cubicBezTo>
                    <a:cubicBezTo>
                      <a:pt x="107" y="671"/>
                      <a:pt x="107" y="671"/>
                      <a:pt x="107" y="671"/>
                    </a:cubicBezTo>
                    <a:cubicBezTo>
                      <a:pt x="119" y="671"/>
                      <a:pt x="119" y="671"/>
                      <a:pt x="119" y="671"/>
                    </a:cubicBezTo>
                    <a:cubicBezTo>
                      <a:pt x="125" y="672"/>
                      <a:pt x="125" y="672"/>
                      <a:pt x="125" y="672"/>
                    </a:cubicBezTo>
                    <a:cubicBezTo>
                      <a:pt x="132" y="681"/>
                      <a:pt x="132" y="681"/>
                      <a:pt x="132" y="681"/>
                    </a:cubicBezTo>
                    <a:cubicBezTo>
                      <a:pt x="137" y="692"/>
                      <a:pt x="137" y="692"/>
                      <a:pt x="137" y="692"/>
                    </a:cubicBezTo>
                    <a:cubicBezTo>
                      <a:pt x="125" y="692"/>
                      <a:pt x="125" y="692"/>
                      <a:pt x="125" y="692"/>
                    </a:cubicBezTo>
                    <a:cubicBezTo>
                      <a:pt x="115" y="693"/>
                      <a:pt x="115" y="693"/>
                      <a:pt x="115" y="693"/>
                    </a:cubicBezTo>
                    <a:cubicBezTo>
                      <a:pt x="107" y="688"/>
                      <a:pt x="107" y="688"/>
                      <a:pt x="107" y="688"/>
                    </a:cubicBezTo>
                    <a:cubicBezTo>
                      <a:pt x="98" y="689"/>
                      <a:pt x="98" y="689"/>
                      <a:pt x="98" y="689"/>
                    </a:cubicBezTo>
                    <a:cubicBezTo>
                      <a:pt x="92" y="689"/>
                      <a:pt x="92" y="689"/>
                      <a:pt x="92" y="689"/>
                    </a:cubicBezTo>
                    <a:cubicBezTo>
                      <a:pt x="80" y="685"/>
                      <a:pt x="80" y="685"/>
                      <a:pt x="80" y="685"/>
                    </a:cubicBezTo>
                    <a:cubicBezTo>
                      <a:pt x="69" y="715"/>
                      <a:pt x="69" y="715"/>
                      <a:pt x="69" y="715"/>
                    </a:cubicBezTo>
                    <a:cubicBezTo>
                      <a:pt x="64" y="748"/>
                      <a:pt x="64" y="748"/>
                      <a:pt x="64" y="748"/>
                    </a:cubicBezTo>
                    <a:cubicBezTo>
                      <a:pt x="60" y="786"/>
                      <a:pt x="60" y="786"/>
                      <a:pt x="60" y="786"/>
                    </a:cubicBezTo>
                    <a:cubicBezTo>
                      <a:pt x="72" y="783"/>
                      <a:pt x="72" y="783"/>
                      <a:pt x="72" y="783"/>
                    </a:cubicBezTo>
                    <a:cubicBezTo>
                      <a:pt x="80" y="783"/>
                      <a:pt x="80" y="783"/>
                      <a:pt x="80" y="783"/>
                    </a:cubicBezTo>
                    <a:cubicBezTo>
                      <a:pt x="86" y="778"/>
                      <a:pt x="86" y="778"/>
                      <a:pt x="86" y="778"/>
                    </a:cubicBezTo>
                    <a:cubicBezTo>
                      <a:pt x="93" y="775"/>
                      <a:pt x="93" y="775"/>
                      <a:pt x="93" y="775"/>
                    </a:cubicBezTo>
                    <a:cubicBezTo>
                      <a:pt x="105" y="775"/>
                      <a:pt x="105" y="775"/>
                      <a:pt x="105" y="775"/>
                    </a:cubicBezTo>
                    <a:cubicBezTo>
                      <a:pt x="98" y="782"/>
                      <a:pt x="98" y="782"/>
                      <a:pt x="98" y="782"/>
                    </a:cubicBezTo>
                    <a:cubicBezTo>
                      <a:pt x="92" y="788"/>
                      <a:pt x="92" y="788"/>
                      <a:pt x="92" y="788"/>
                    </a:cubicBezTo>
                    <a:cubicBezTo>
                      <a:pt x="82" y="796"/>
                      <a:pt x="82" y="796"/>
                      <a:pt x="82" y="796"/>
                    </a:cubicBezTo>
                    <a:cubicBezTo>
                      <a:pt x="72" y="806"/>
                      <a:pt x="72" y="806"/>
                      <a:pt x="72" y="806"/>
                    </a:cubicBezTo>
                    <a:cubicBezTo>
                      <a:pt x="65" y="812"/>
                      <a:pt x="65" y="812"/>
                      <a:pt x="65" y="812"/>
                    </a:cubicBezTo>
                    <a:cubicBezTo>
                      <a:pt x="61" y="819"/>
                      <a:pt x="61" y="819"/>
                      <a:pt x="61" y="819"/>
                    </a:cubicBezTo>
                    <a:cubicBezTo>
                      <a:pt x="60" y="835"/>
                      <a:pt x="60" y="835"/>
                      <a:pt x="60" y="835"/>
                    </a:cubicBezTo>
                    <a:cubicBezTo>
                      <a:pt x="61" y="838"/>
                      <a:pt x="61" y="838"/>
                      <a:pt x="61" y="838"/>
                    </a:cubicBezTo>
                    <a:cubicBezTo>
                      <a:pt x="70" y="838"/>
                      <a:pt x="70" y="838"/>
                      <a:pt x="70" y="838"/>
                    </a:cubicBezTo>
                    <a:cubicBezTo>
                      <a:pt x="77" y="836"/>
                      <a:pt x="77" y="836"/>
                      <a:pt x="77" y="836"/>
                    </a:cubicBezTo>
                    <a:cubicBezTo>
                      <a:pt x="84" y="835"/>
                      <a:pt x="84" y="835"/>
                      <a:pt x="84" y="835"/>
                    </a:cubicBezTo>
                    <a:cubicBezTo>
                      <a:pt x="89" y="834"/>
                      <a:pt x="89" y="834"/>
                      <a:pt x="89" y="834"/>
                    </a:cubicBezTo>
                    <a:cubicBezTo>
                      <a:pt x="96" y="830"/>
                      <a:pt x="96" y="830"/>
                      <a:pt x="96" y="830"/>
                    </a:cubicBezTo>
                    <a:cubicBezTo>
                      <a:pt x="100" y="830"/>
                      <a:pt x="100" y="830"/>
                      <a:pt x="100" y="830"/>
                    </a:cubicBezTo>
                    <a:cubicBezTo>
                      <a:pt x="100" y="834"/>
                      <a:pt x="100" y="834"/>
                      <a:pt x="100" y="834"/>
                    </a:cubicBezTo>
                    <a:cubicBezTo>
                      <a:pt x="96" y="834"/>
                      <a:pt x="96" y="834"/>
                      <a:pt x="96" y="834"/>
                    </a:cubicBezTo>
                    <a:cubicBezTo>
                      <a:pt x="93" y="834"/>
                      <a:pt x="93" y="834"/>
                      <a:pt x="93" y="834"/>
                    </a:cubicBezTo>
                    <a:cubicBezTo>
                      <a:pt x="93" y="836"/>
                      <a:pt x="93" y="836"/>
                      <a:pt x="93" y="836"/>
                    </a:cubicBezTo>
                    <a:cubicBezTo>
                      <a:pt x="93" y="846"/>
                      <a:pt x="93" y="846"/>
                      <a:pt x="93" y="846"/>
                    </a:cubicBezTo>
                    <a:cubicBezTo>
                      <a:pt x="93" y="848"/>
                      <a:pt x="93" y="848"/>
                      <a:pt x="93" y="848"/>
                    </a:cubicBezTo>
                    <a:cubicBezTo>
                      <a:pt x="89" y="852"/>
                      <a:pt x="89" y="852"/>
                      <a:pt x="89" y="852"/>
                    </a:cubicBezTo>
                    <a:cubicBezTo>
                      <a:pt x="85" y="852"/>
                      <a:pt x="85" y="852"/>
                      <a:pt x="85" y="852"/>
                    </a:cubicBezTo>
                    <a:cubicBezTo>
                      <a:pt x="78" y="852"/>
                      <a:pt x="78" y="852"/>
                      <a:pt x="78" y="852"/>
                    </a:cubicBezTo>
                    <a:cubicBezTo>
                      <a:pt x="73" y="848"/>
                      <a:pt x="73" y="848"/>
                      <a:pt x="73" y="848"/>
                    </a:cubicBezTo>
                    <a:cubicBezTo>
                      <a:pt x="70" y="846"/>
                      <a:pt x="70" y="846"/>
                      <a:pt x="70" y="846"/>
                    </a:cubicBezTo>
                    <a:cubicBezTo>
                      <a:pt x="61" y="842"/>
                      <a:pt x="61" y="842"/>
                      <a:pt x="61" y="842"/>
                    </a:cubicBezTo>
                    <a:cubicBezTo>
                      <a:pt x="53" y="842"/>
                      <a:pt x="53" y="842"/>
                      <a:pt x="53" y="842"/>
                    </a:cubicBezTo>
                    <a:cubicBezTo>
                      <a:pt x="45" y="890"/>
                      <a:pt x="45" y="890"/>
                      <a:pt x="45" y="890"/>
                    </a:cubicBezTo>
                    <a:cubicBezTo>
                      <a:pt x="28" y="931"/>
                      <a:pt x="28" y="931"/>
                      <a:pt x="28" y="931"/>
                    </a:cubicBezTo>
                    <a:cubicBezTo>
                      <a:pt x="16" y="976"/>
                      <a:pt x="16" y="976"/>
                      <a:pt x="16" y="976"/>
                    </a:cubicBezTo>
                    <a:cubicBezTo>
                      <a:pt x="6" y="1021"/>
                      <a:pt x="6" y="1021"/>
                      <a:pt x="6" y="1021"/>
                    </a:cubicBezTo>
                    <a:cubicBezTo>
                      <a:pt x="8" y="1070"/>
                      <a:pt x="8" y="1070"/>
                      <a:pt x="8" y="1070"/>
                    </a:cubicBezTo>
                    <a:cubicBezTo>
                      <a:pt x="9" y="1118"/>
                      <a:pt x="9" y="1118"/>
                      <a:pt x="9" y="1118"/>
                    </a:cubicBezTo>
                    <a:cubicBezTo>
                      <a:pt x="0" y="1165"/>
                      <a:pt x="0" y="1165"/>
                      <a:pt x="0" y="1165"/>
                    </a:cubicBezTo>
                    <a:cubicBezTo>
                      <a:pt x="29" y="1171"/>
                      <a:pt x="61" y="1178"/>
                      <a:pt x="85" y="1175"/>
                    </a:cubicBezTo>
                    <a:cubicBezTo>
                      <a:pt x="96" y="1174"/>
                      <a:pt x="105" y="1171"/>
                      <a:pt x="115" y="1169"/>
                    </a:cubicBezTo>
                    <a:cubicBezTo>
                      <a:pt x="131" y="1163"/>
                      <a:pt x="152" y="1131"/>
                      <a:pt x="163" y="1131"/>
                    </a:cubicBezTo>
                    <a:cubicBezTo>
                      <a:pt x="254" y="1126"/>
                      <a:pt x="302" y="1083"/>
                      <a:pt x="377" y="1041"/>
                    </a:cubicBezTo>
                    <a:cubicBezTo>
                      <a:pt x="393" y="1035"/>
                      <a:pt x="414" y="1041"/>
                      <a:pt x="414" y="1051"/>
                    </a:cubicBezTo>
                    <a:cubicBezTo>
                      <a:pt x="441" y="1121"/>
                      <a:pt x="339" y="1179"/>
                      <a:pt x="377" y="1238"/>
                    </a:cubicBezTo>
                    <a:cubicBezTo>
                      <a:pt x="430" y="1308"/>
                      <a:pt x="377" y="1388"/>
                      <a:pt x="414" y="1457"/>
                    </a:cubicBezTo>
                    <a:cubicBezTo>
                      <a:pt x="425" y="1484"/>
                      <a:pt x="462" y="1505"/>
                      <a:pt x="494" y="1484"/>
                    </a:cubicBezTo>
                    <a:cubicBezTo>
                      <a:pt x="500" y="1484"/>
                      <a:pt x="510" y="1468"/>
                      <a:pt x="521" y="1462"/>
                    </a:cubicBezTo>
                    <a:cubicBezTo>
                      <a:pt x="546" y="1429"/>
                      <a:pt x="577" y="1409"/>
                      <a:pt x="605" y="1381"/>
                    </a:cubicBezTo>
                  </a:path>
                </a:pathLst>
              </a:custGeom>
              <a:grpFill/>
              <a:ln w="38100">
                <a:noFill/>
                <a:round/>
                <a:headEnd/>
                <a:tailEnd/>
              </a:ln>
            </p:spPr>
            <p:txBody>
              <a:bodyPr vert="horz" wrap="square" lIns="38576" tIns="19288" rIns="38576" bIns="19288" numCol="1" anchor="t" anchorCtr="0" compatLnSpc="1">
                <a:prstTxWarp prst="textNoShape">
                  <a:avLst/>
                </a:prstTxWarp>
              </a:bodyPr>
              <a:lstStyle/>
              <a:p>
                <a:endParaRPr lang="en-NZ" sz="759"/>
              </a:p>
            </p:txBody>
          </p:sp>
          <p:sp>
            <p:nvSpPr>
              <p:cNvPr id="100" name="Freeform 47">
                <a:extLst>
                  <a:ext uri="{FF2B5EF4-FFF2-40B4-BE49-F238E27FC236}">
                    <a16:creationId xmlns:a16="http://schemas.microsoft.com/office/drawing/2014/main" id="{5792FDB1-DC11-4C9D-A98D-2C3A3A218321}"/>
                  </a:ext>
                </a:extLst>
              </p:cNvPr>
              <p:cNvSpPr>
                <a:spLocks/>
              </p:cNvSpPr>
              <p:nvPr/>
            </p:nvSpPr>
            <p:spPr bwMode="auto">
              <a:xfrm>
                <a:off x="5012324" y="1761711"/>
                <a:ext cx="67449" cy="47963"/>
              </a:xfrm>
              <a:custGeom>
                <a:avLst/>
                <a:gdLst>
                  <a:gd name="T0" fmla="*/ 16 w 45"/>
                  <a:gd name="T1" fmla="*/ 2 h 32"/>
                  <a:gd name="T2" fmla="*/ 25 w 45"/>
                  <a:gd name="T3" fmla="*/ 0 h 32"/>
                  <a:gd name="T4" fmla="*/ 35 w 45"/>
                  <a:gd name="T5" fmla="*/ 4 h 32"/>
                  <a:gd name="T6" fmla="*/ 41 w 45"/>
                  <a:gd name="T7" fmla="*/ 9 h 32"/>
                  <a:gd name="T8" fmla="*/ 45 w 45"/>
                  <a:gd name="T9" fmla="*/ 15 h 32"/>
                  <a:gd name="T10" fmla="*/ 45 w 45"/>
                  <a:gd name="T11" fmla="*/ 24 h 32"/>
                  <a:gd name="T12" fmla="*/ 39 w 45"/>
                  <a:gd name="T13" fmla="*/ 32 h 32"/>
                  <a:gd name="T14" fmla="*/ 28 w 45"/>
                  <a:gd name="T15" fmla="*/ 32 h 32"/>
                  <a:gd name="T16" fmla="*/ 21 w 45"/>
                  <a:gd name="T17" fmla="*/ 32 h 32"/>
                  <a:gd name="T18" fmla="*/ 10 w 45"/>
                  <a:gd name="T19" fmla="*/ 26 h 32"/>
                  <a:gd name="T20" fmla="*/ 4 w 45"/>
                  <a:gd name="T21" fmla="*/ 24 h 32"/>
                  <a:gd name="T22" fmla="*/ 0 w 45"/>
                  <a:gd name="T23" fmla="*/ 15 h 32"/>
                  <a:gd name="T24" fmla="*/ 0 w 45"/>
                  <a:gd name="T25" fmla="*/ 6 h 32"/>
                  <a:gd name="T26" fmla="*/ 10 w 45"/>
                  <a:gd name="T27" fmla="*/ 2 h 32"/>
                  <a:gd name="T28" fmla="*/ 16 w 45"/>
                  <a:gd name="T29" fmla="*/ 2 h 32"/>
                  <a:gd name="T30" fmla="*/ 16 w 45"/>
                  <a:gd name="T31" fmla="*/ 2 h 32"/>
                  <a:gd name="T32" fmla="*/ 16 w 45"/>
                  <a:gd name="T33" fmla="*/ 2 h 32"/>
                  <a:gd name="T34" fmla="*/ 16 w 45"/>
                  <a:gd name="T35" fmla="*/ 2 h 32"/>
                  <a:gd name="T36" fmla="*/ 16 w 45"/>
                  <a:gd name="T3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32">
                    <a:moveTo>
                      <a:pt x="16" y="2"/>
                    </a:moveTo>
                    <a:lnTo>
                      <a:pt x="25" y="0"/>
                    </a:lnTo>
                    <a:lnTo>
                      <a:pt x="35" y="4"/>
                    </a:lnTo>
                    <a:lnTo>
                      <a:pt x="41" y="9"/>
                    </a:lnTo>
                    <a:lnTo>
                      <a:pt x="45" y="15"/>
                    </a:lnTo>
                    <a:lnTo>
                      <a:pt x="45" y="24"/>
                    </a:lnTo>
                    <a:lnTo>
                      <a:pt x="39" y="32"/>
                    </a:lnTo>
                    <a:lnTo>
                      <a:pt x="28" y="32"/>
                    </a:lnTo>
                    <a:lnTo>
                      <a:pt x="21" y="32"/>
                    </a:lnTo>
                    <a:lnTo>
                      <a:pt x="10" y="26"/>
                    </a:lnTo>
                    <a:lnTo>
                      <a:pt x="4" y="24"/>
                    </a:lnTo>
                    <a:lnTo>
                      <a:pt x="0" y="15"/>
                    </a:lnTo>
                    <a:lnTo>
                      <a:pt x="0" y="6"/>
                    </a:lnTo>
                    <a:lnTo>
                      <a:pt x="10" y="2"/>
                    </a:lnTo>
                    <a:lnTo>
                      <a:pt x="16" y="2"/>
                    </a:lnTo>
                    <a:lnTo>
                      <a:pt x="16" y="2"/>
                    </a:lnTo>
                    <a:lnTo>
                      <a:pt x="16" y="2"/>
                    </a:lnTo>
                    <a:lnTo>
                      <a:pt x="16" y="2"/>
                    </a:lnTo>
                    <a:lnTo>
                      <a:pt x="16" y="2"/>
                    </a:lnTo>
                    <a:close/>
                  </a:path>
                </a:pathLst>
              </a:custGeom>
              <a:grpFill/>
              <a:ln w="38100">
                <a:noFill/>
                <a:round/>
                <a:headEnd/>
                <a:tailEnd/>
              </a:ln>
            </p:spPr>
            <p:txBody>
              <a:bodyPr vert="horz" wrap="square" lIns="38576" tIns="19288" rIns="38576" bIns="19288" numCol="1" anchor="t" anchorCtr="0" compatLnSpc="1">
                <a:prstTxWarp prst="textNoShape">
                  <a:avLst/>
                </a:prstTxWarp>
              </a:bodyPr>
              <a:lstStyle/>
              <a:p>
                <a:endParaRPr lang="en-NZ" sz="759"/>
              </a:p>
            </p:txBody>
          </p:sp>
        </p:grpSp>
        <p:grpSp>
          <p:nvGrpSpPr>
            <p:cNvPr id="74" name="Group 73">
              <a:extLst>
                <a:ext uri="{FF2B5EF4-FFF2-40B4-BE49-F238E27FC236}">
                  <a16:creationId xmlns:a16="http://schemas.microsoft.com/office/drawing/2014/main" id="{9BB76BE5-D017-4723-B5F8-CD804BF97F17}"/>
                </a:ext>
              </a:extLst>
            </p:cNvPr>
            <p:cNvGrpSpPr/>
            <p:nvPr/>
          </p:nvGrpSpPr>
          <p:grpSpPr>
            <a:xfrm>
              <a:off x="-1704626" y="2835254"/>
              <a:ext cx="420985" cy="401488"/>
              <a:chOff x="-5775325" y="1174751"/>
              <a:chExt cx="925513" cy="882650"/>
            </a:xfrm>
            <a:grpFill/>
          </p:grpSpPr>
          <p:sp>
            <p:nvSpPr>
              <p:cNvPr id="91" name="Freeform 48">
                <a:extLst>
                  <a:ext uri="{FF2B5EF4-FFF2-40B4-BE49-F238E27FC236}">
                    <a16:creationId xmlns:a16="http://schemas.microsoft.com/office/drawing/2014/main" id="{60B52916-C840-45EE-8101-0C15E5D5F46D}"/>
                  </a:ext>
                </a:extLst>
              </p:cNvPr>
              <p:cNvSpPr>
                <a:spLocks/>
              </p:cNvSpPr>
              <p:nvPr/>
            </p:nvSpPr>
            <p:spPr bwMode="auto">
              <a:xfrm>
                <a:off x="-5775325" y="1174751"/>
                <a:ext cx="776288" cy="882650"/>
              </a:xfrm>
              <a:custGeom>
                <a:avLst/>
                <a:gdLst>
                  <a:gd name="T0" fmla="*/ 531 w 558"/>
                  <a:gd name="T1" fmla="*/ 462 h 634"/>
                  <a:gd name="T2" fmla="*/ 480 w 558"/>
                  <a:gd name="T3" fmla="*/ 444 h 634"/>
                  <a:gd name="T4" fmla="*/ 468 w 558"/>
                  <a:gd name="T5" fmla="*/ 438 h 634"/>
                  <a:gd name="T6" fmla="*/ 448 w 558"/>
                  <a:gd name="T7" fmla="*/ 446 h 634"/>
                  <a:gd name="T8" fmla="*/ 409 w 558"/>
                  <a:gd name="T9" fmla="*/ 432 h 634"/>
                  <a:gd name="T10" fmla="*/ 309 w 558"/>
                  <a:gd name="T11" fmla="*/ 418 h 634"/>
                  <a:gd name="T12" fmla="*/ 307 w 558"/>
                  <a:gd name="T13" fmla="*/ 391 h 634"/>
                  <a:gd name="T14" fmla="*/ 346 w 558"/>
                  <a:gd name="T15" fmla="*/ 387 h 634"/>
                  <a:gd name="T16" fmla="*/ 348 w 558"/>
                  <a:gd name="T17" fmla="*/ 348 h 634"/>
                  <a:gd name="T18" fmla="*/ 365 w 558"/>
                  <a:gd name="T19" fmla="*/ 312 h 634"/>
                  <a:gd name="T20" fmla="*/ 386 w 558"/>
                  <a:gd name="T21" fmla="*/ 271 h 634"/>
                  <a:gd name="T22" fmla="*/ 361 w 558"/>
                  <a:gd name="T23" fmla="*/ 283 h 634"/>
                  <a:gd name="T24" fmla="*/ 321 w 558"/>
                  <a:gd name="T25" fmla="*/ 213 h 634"/>
                  <a:gd name="T26" fmla="*/ 348 w 558"/>
                  <a:gd name="T27" fmla="*/ 220 h 634"/>
                  <a:gd name="T28" fmla="*/ 350 w 558"/>
                  <a:gd name="T29" fmla="*/ 201 h 634"/>
                  <a:gd name="T30" fmla="*/ 361 w 558"/>
                  <a:gd name="T31" fmla="*/ 183 h 634"/>
                  <a:gd name="T32" fmla="*/ 388 w 558"/>
                  <a:gd name="T33" fmla="*/ 167 h 634"/>
                  <a:gd name="T34" fmla="*/ 369 w 558"/>
                  <a:gd name="T35" fmla="*/ 148 h 634"/>
                  <a:gd name="T36" fmla="*/ 364 w 558"/>
                  <a:gd name="T37" fmla="*/ 133 h 634"/>
                  <a:gd name="T38" fmla="*/ 374 w 558"/>
                  <a:gd name="T39" fmla="*/ 118 h 634"/>
                  <a:gd name="T40" fmla="*/ 259 w 558"/>
                  <a:gd name="T41" fmla="*/ 0 h 634"/>
                  <a:gd name="T42" fmla="*/ 29 w 558"/>
                  <a:gd name="T43" fmla="*/ 129 h 634"/>
                  <a:gd name="T44" fmla="*/ 67 w 558"/>
                  <a:gd name="T45" fmla="*/ 183 h 634"/>
                  <a:gd name="T46" fmla="*/ 90 w 558"/>
                  <a:gd name="T47" fmla="*/ 168 h 634"/>
                  <a:gd name="T48" fmla="*/ 69 w 558"/>
                  <a:gd name="T49" fmla="*/ 82 h 634"/>
                  <a:gd name="T50" fmla="*/ 88 w 558"/>
                  <a:gd name="T51" fmla="*/ 105 h 634"/>
                  <a:gd name="T52" fmla="*/ 112 w 558"/>
                  <a:gd name="T53" fmla="*/ 100 h 634"/>
                  <a:gd name="T54" fmla="*/ 104 w 558"/>
                  <a:gd name="T55" fmla="*/ 68 h 634"/>
                  <a:gd name="T56" fmla="*/ 150 w 558"/>
                  <a:gd name="T57" fmla="*/ 69 h 634"/>
                  <a:gd name="T58" fmla="*/ 154 w 558"/>
                  <a:gd name="T59" fmla="*/ 98 h 634"/>
                  <a:gd name="T60" fmla="*/ 136 w 558"/>
                  <a:gd name="T61" fmla="*/ 128 h 634"/>
                  <a:gd name="T62" fmla="*/ 163 w 558"/>
                  <a:gd name="T63" fmla="*/ 132 h 634"/>
                  <a:gd name="T64" fmla="*/ 186 w 558"/>
                  <a:gd name="T65" fmla="*/ 136 h 634"/>
                  <a:gd name="T66" fmla="*/ 148 w 558"/>
                  <a:gd name="T67" fmla="*/ 144 h 634"/>
                  <a:gd name="T68" fmla="*/ 131 w 558"/>
                  <a:gd name="T69" fmla="*/ 167 h 634"/>
                  <a:gd name="T70" fmla="*/ 164 w 558"/>
                  <a:gd name="T71" fmla="*/ 184 h 634"/>
                  <a:gd name="T72" fmla="*/ 188 w 558"/>
                  <a:gd name="T73" fmla="*/ 217 h 634"/>
                  <a:gd name="T74" fmla="*/ 179 w 558"/>
                  <a:gd name="T75" fmla="*/ 259 h 634"/>
                  <a:gd name="T76" fmla="*/ 116 w 558"/>
                  <a:gd name="T77" fmla="*/ 211 h 634"/>
                  <a:gd name="T78" fmla="*/ 87 w 558"/>
                  <a:gd name="T79" fmla="*/ 245 h 634"/>
                  <a:gd name="T80" fmla="*/ 203 w 558"/>
                  <a:gd name="T81" fmla="*/ 452 h 634"/>
                  <a:gd name="T82" fmla="*/ 293 w 558"/>
                  <a:gd name="T83" fmla="*/ 491 h 634"/>
                  <a:gd name="T84" fmla="*/ 322 w 558"/>
                  <a:gd name="T85" fmla="*/ 476 h 634"/>
                  <a:gd name="T86" fmla="*/ 353 w 558"/>
                  <a:gd name="T87" fmla="*/ 517 h 634"/>
                  <a:gd name="T88" fmla="*/ 329 w 558"/>
                  <a:gd name="T89" fmla="*/ 558 h 634"/>
                  <a:gd name="T90" fmla="*/ 310 w 558"/>
                  <a:gd name="T91" fmla="*/ 561 h 634"/>
                  <a:gd name="T92" fmla="*/ 289 w 558"/>
                  <a:gd name="T93" fmla="*/ 531 h 634"/>
                  <a:gd name="T94" fmla="*/ 261 w 558"/>
                  <a:gd name="T95" fmla="*/ 574 h 634"/>
                  <a:gd name="T96" fmla="*/ 441 w 558"/>
                  <a:gd name="T97" fmla="*/ 593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8" h="634">
                    <a:moveTo>
                      <a:pt x="558" y="527"/>
                    </a:moveTo>
                    <a:cubicBezTo>
                      <a:pt x="558" y="523"/>
                      <a:pt x="558" y="523"/>
                      <a:pt x="558" y="523"/>
                    </a:cubicBezTo>
                    <a:cubicBezTo>
                      <a:pt x="545" y="492"/>
                      <a:pt x="545" y="492"/>
                      <a:pt x="545" y="492"/>
                    </a:cubicBezTo>
                    <a:cubicBezTo>
                      <a:pt x="531" y="462"/>
                      <a:pt x="531" y="462"/>
                      <a:pt x="531" y="462"/>
                    </a:cubicBezTo>
                    <a:cubicBezTo>
                      <a:pt x="480" y="463"/>
                      <a:pt x="480" y="463"/>
                      <a:pt x="480" y="463"/>
                    </a:cubicBezTo>
                    <a:cubicBezTo>
                      <a:pt x="480" y="460"/>
                      <a:pt x="480" y="460"/>
                      <a:pt x="480" y="460"/>
                    </a:cubicBezTo>
                    <a:cubicBezTo>
                      <a:pt x="480" y="454"/>
                      <a:pt x="480" y="454"/>
                      <a:pt x="480" y="454"/>
                    </a:cubicBezTo>
                    <a:cubicBezTo>
                      <a:pt x="480" y="444"/>
                      <a:pt x="480" y="444"/>
                      <a:pt x="480" y="444"/>
                    </a:cubicBezTo>
                    <a:cubicBezTo>
                      <a:pt x="480" y="442"/>
                      <a:pt x="480" y="442"/>
                      <a:pt x="480" y="442"/>
                    </a:cubicBezTo>
                    <a:cubicBezTo>
                      <a:pt x="477" y="438"/>
                      <a:pt x="477" y="438"/>
                      <a:pt x="477" y="438"/>
                    </a:cubicBezTo>
                    <a:cubicBezTo>
                      <a:pt x="473" y="438"/>
                      <a:pt x="473" y="438"/>
                      <a:pt x="473" y="438"/>
                    </a:cubicBezTo>
                    <a:cubicBezTo>
                      <a:pt x="468" y="438"/>
                      <a:pt x="468" y="438"/>
                      <a:pt x="468" y="438"/>
                    </a:cubicBezTo>
                    <a:cubicBezTo>
                      <a:pt x="465" y="434"/>
                      <a:pt x="465" y="434"/>
                      <a:pt x="465" y="434"/>
                    </a:cubicBezTo>
                    <a:cubicBezTo>
                      <a:pt x="459" y="434"/>
                      <a:pt x="459" y="434"/>
                      <a:pt x="459" y="434"/>
                    </a:cubicBezTo>
                    <a:cubicBezTo>
                      <a:pt x="455" y="439"/>
                      <a:pt x="455" y="439"/>
                      <a:pt x="455" y="439"/>
                    </a:cubicBezTo>
                    <a:cubicBezTo>
                      <a:pt x="448" y="446"/>
                      <a:pt x="448" y="446"/>
                      <a:pt x="448" y="446"/>
                    </a:cubicBezTo>
                    <a:cubicBezTo>
                      <a:pt x="439" y="450"/>
                      <a:pt x="439" y="450"/>
                      <a:pt x="439" y="450"/>
                    </a:cubicBezTo>
                    <a:cubicBezTo>
                      <a:pt x="432" y="455"/>
                      <a:pt x="432" y="455"/>
                      <a:pt x="432" y="455"/>
                    </a:cubicBezTo>
                    <a:cubicBezTo>
                      <a:pt x="425" y="455"/>
                      <a:pt x="425" y="455"/>
                      <a:pt x="425" y="455"/>
                    </a:cubicBezTo>
                    <a:cubicBezTo>
                      <a:pt x="409" y="432"/>
                      <a:pt x="409" y="432"/>
                      <a:pt x="409" y="432"/>
                    </a:cubicBezTo>
                    <a:cubicBezTo>
                      <a:pt x="388" y="422"/>
                      <a:pt x="388" y="422"/>
                      <a:pt x="388" y="422"/>
                    </a:cubicBezTo>
                    <a:cubicBezTo>
                      <a:pt x="361" y="423"/>
                      <a:pt x="361" y="423"/>
                      <a:pt x="361" y="423"/>
                    </a:cubicBezTo>
                    <a:cubicBezTo>
                      <a:pt x="332" y="419"/>
                      <a:pt x="332" y="419"/>
                      <a:pt x="332" y="419"/>
                    </a:cubicBezTo>
                    <a:cubicBezTo>
                      <a:pt x="309" y="418"/>
                      <a:pt x="309" y="418"/>
                      <a:pt x="309" y="418"/>
                    </a:cubicBezTo>
                    <a:cubicBezTo>
                      <a:pt x="290" y="407"/>
                      <a:pt x="290" y="407"/>
                      <a:pt x="290" y="407"/>
                    </a:cubicBezTo>
                    <a:cubicBezTo>
                      <a:pt x="297" y="398"/>
                      <a:pt x="297" y="398"/>
                      <a:pt x="297" y="398"/>
                    </a:cubicBezTo>
                    <a:cubicBezTo>
                      <a:pt x="301" y="395"/>
                      <a:pt x="301" y="395"/>
                      <a:pt x="301" y="395"/>
                    </a:cubicBezTo>
                    <a:cubicBezTo>
                      <a:pt x="307" y="391"/>
                      <a:pt x="307" y="391"/>
                      <a:pt x="307" y="391"/>
                    </a:cubicBezTo>
                    <a:cubicBezTo>
                      <a:pt x="320" y="391"/>
                      <a:pt x="320" y="391"/>
                      <a:pt x="320" y="391"/>
                    </a:cubicBezTo>
                    <a:cubicBezTo>
                      <a:pt x="326" y="390"/>
                      <a:pt x="326" y="390"/>
                      <a:pt x="326" y="390"/>
                    </a:cubicBezTo>
                    <a:cubicBezTo>
                      <a:pt x="336" y="390"/>
                      <a:pt x="336" y="390"/>
                      <a:pt x="336" y="390"/>
                    </a:cubicBezTo>
                    <a:cubicBezTo>
                      <a:pt x="346" y="387"/>
                      <a:pt x="346" y="387"/>
                      <a:pt x="346" y="387"/>
                    </a:cubicBezTo>
                    <a:cubicBezTo>
                      <a:pt x="346" y="378"/>
                      <a:pt x="346" y="378"/>
                      <a:pt x="346" y="378"/>
                    </a:cubicBezTo>
                    <a:cubicBezTo>
                      <a:pt x="348" y="367"/>
                      <a:pt x="348" y="367"/>
                      <a:pt x="348" y="367"/>
                    </a:cubicBezTo>
                    <a:cubicBezTo>
                      <a:pt x="348" y="355"/>
                      <a:pt x="348" y="355"/>
                      <a:pt x="348" y="355"/>
                    </a:cubicBezTo>
                    <a:cubicBezTo>
                      <a:pt x="348" y="348"/>
                      <a:pt x="348" y="348"/>
                      <a:pt x="348" y="348"/>
                    </a:cubicBezTo>
                    <a:cubicBezTo>
                      <a:pt x="345" y="338"/>
                      <a:pt x="345" y="338"/>
                      <a:pt x="345" y="338"/>
                    </a:cubicBezTo>
                    <a:cubicBezTo>
                      <a:pt x="336" y="335"/>
                      <a:pt x="336" y="335"/>
                      <a:pt x="336" y="335"/>
                    </a:cubicBezTo>
                    <a:cubicBezTo>
                      <a:pt x="352" y="324"/>
                      <a:pt x="352" y="324"/>
                      <a:pt x="352" y="324"/>
                    </a:cubicBezTo>
                    <a:cubicBezTo>
                      <a:pt x="365" y="312"/>
                      <a:pt x="365" y="312"/>
                      <a:pt x="365" y="312"/>
                    </a:cubicBezTo>
                    <a:cubicBezTo>
                      <a:pt x="376" y="304"/>
                      <a:pt x="376" y="304"/>
                      <a:pt x="376" y="304"/>
                    </a:cubicBezTo>
                    <a:cubicBezTo>
                      <a:pt x="386" y="288"/>
                      <a:pt x="386" y="288"/>
                      <a:pt x="386" y="288"/>
                    </a:cubicBezTo>
                    <a:cubicBezTo>
                      <a:pt x="393" y="272"/>
                      <a:pt x="393" y="272"/>
                      <a:pt x="393" y="272"/>
                    </a:cubicBezTo>
                    <a:cubicBezTo>
                      <a:pt x="386" y="271"/>
                      <a:pt x="386" y="271"/>
                      <a:pt x="386" y="271"/>
                    </a:cubicBezTo>
                    <a:cubicBezTo>
                      <a:pt x="380" y="271"/>
                      <a:pt x="380" y="271"/>
                      <a:pt x="380" y="271"/>
                    </a:cubicBezTo>
                    <a:cubicBezTo>
                      <a:pt x="374" y="273"/>
                      <a:pt x="374" y="273"/>
                      <a:pt x="374" y="273"/>
                    </a:cubicBezTo>
                    <a:cubicBezTo>
                      <a:pt x="368" y="277"/>
                      <a:pt x="368" y="277"/>
                      <a:pt x="368" y="277"/>
                    </a:cubicBezTo>
                    <a:cubicBezTo>
                      <a:pt x="361" y="283"/>
                      <a:pt x="361" y="283"/>
                      <a:pt x="361" y="283"/>
                    </a:cubicBezTo>
                    <a:cubicBezTo>
                      <a:pt x="350" y="285"/>
                      <a:pt x="350" y="285"/>
                      <a:pt x="350" y="285"/>
                    </a:cubicBezTo>
                    <a:cubicBezTo>
                      <a:pt x="342" y="260"/>
                      <a:pt x="342" y="260"/>
                      <a:pt x="342" y="260"/>
                    </a:cubicBezTo>
                    <a:cubicBezTo>
                      <a:pt x="333" y="233"/>
                      <a:pt x="333" y="233"/>
                      <a:pt x="333" y="233"/>
                    </a:cubicBezTo>
                    <a:cubicBezTo>
                      <a:pt x="321" y="213"/>
                      <a:pt x="321" y="213"/>
                      <a:pt x="321" y="213"/>
                    </a:cubicBezTo>
                    <a:cubicBezTo>
                      <a:pt x="330" y="213"/>
                      <a:pt x="330" y="213"/>
                      <a:pt x="330" y="213"/>
                    </a:cubicBezTo>
                    <a:cubicBezTo>
                      <a:pt x="337" y="213"/>
                      <a:pt x="337" y="213"/>
                      <a:pt x="337" y="213"/>
                    </a:cubicBezTo>
                    <a:cubicBezTo>
                      <a:pt x="341" y="215"/>
                      <a:pt x="341" y="215"/>
                      <a:pt x="341" y="215"/>
                    </a:cubicBezTo>
                    <a:cubicBezTo>
                      <a:pt x="348" y="220"/>
                      <a:pt x="348" y="220"/>
                      <a:pt x="348" y="220"/>
                    </a:cubicBezTo>
                    <a:cubicBezTo>
                      <a:pt x="354" y="219"/>
                      <a:pt x="354" y="219"/>
                      <a:pt x="354" y="219"/>
                    </a:cubicBezTo>
                    <a:cubicBezTo>
                      <a:pt x="354" y="212"/>
                      <a:pt x="354" y="212"/>
                      <a:pt x="354" y="212"/>
                    </a:cubicBezTo>
                    <a:cubicBezTo>
                      <a:pt x="354" y="208"/>
                      <a:pt x="354" y="208"/>
                      <a:pt x="354" y="208"/>
                    </a:cubicBezTo>
                    <a:cubicBezTo>
                      <a:pt x="350" y="201"/>
                      <a:pt x="350" y="201"/>
                      <a:pt x="350" y="201"/>
                    </a:cubicBezTo>
                    <a:cubicBezTo>
                      <a:pt x="349" y="197"/>
                      <a:pt x="349" y="197"/>
                      <a:pt x="349" y="197"/>
                    </a:cubicBezTo>
                    <a:cubicBezTo>
                      <a:pt x="348" y="191"/>
                      <a:pt x="348" y="191"/>
                      <a:pt x="348" y="191"/>
                    </a:cubicBezTo>
                    <a:cubicBezTo>
                      <a:pt x="346" y="183"/>
                      <a:pt x="346" y="183"/>
                      <a:pt x="346" y="183"/>
                    </a:cubicBezTo>
                    <a:cubicBezTo>
                      <a:pt x="361" y="183"/>
                      <a:pt x="361" y="183"/>
                      <a:pt x="361" y="183"/>
                    </a:cubicBezTo>
                    <a:cubicBezTo>
                      <a:pt x="369" y="183"/>
                      <a:pt x="369" y="183"/>
                      <a:pt x="369" y="183"/>
                    </a:cubicBezTo>
                    <a:cubicBezTo>
                      <a:pt x="376" y="177"/>
                      <a:pt x="376" y="177"/>
                      <a:pt x="376" y="177"/>
                    </a:cubicBezTo>
                    <a:cubicBezTo>
                      <a:pt x="388" y="177"/>
                      <a:pt x="388" y="177"/>
                      <a:pt x="388" y="177"/>
                    </a:cubicBezTo>
                    <a:cubicBezTo>
                      <a:pt x="388" y="167"/>
                      <a:pt x="388" y="167"/>
                      <a:pt x="388" y="167"/>
                    </a:cubicBezTo>
                    <a:cubicBezTo>
                      <a:pt x="382" y="161"/>
                      <a:pt x="382" y="161"/>
                      <a:pt x="382" y="161"/>
                    </a:cubicBezTo>
                    <a:cubicBezTo>
                      <a:pt x="380" y="154"/>
                      <a:pt x="380" y="154"/>
                      <a:pt x="380" y="154"/>
                    </a:cubicBezTo>
                    <a:cubicBezTo>
                      <a:pt x="372" y="153"/>
                      <a:pt x="372" y="153"/>
                      <a:pt x="372" y="153"/>
                    </a:cubicBezTo>
                    <a:cubicBezTo>
                      <a:pt x="369" y="148"/>
                      <a:pt x="369" y="148"/>
                      <a:pt x="369" y="148"/>
                    </a:cubicBezTo>
                    <a:cubicBezTo>
                      <a:pt x="364" y="144"/>
                      <a:pt x="364" y="144"/>
                      <a:pt x="364" y="144"/>
                    </a:cubicBezTo>
                    <a:cubicBezTo>
                      <a:pt x="357" y="142"/>
                      <a:pt x="357" y="142"/>
                      <a:pt x="357" y="142"/>
                    </a:cubicBezTo>
                    <a:cubicBezTo>
                      <a:pt x="360" y="137"/>
                      <a:pt x="360" y="137"/>
                      <a:pt x="360" y="137"/>
                    </a:cubicBezTo>
                    <a:cubicBezTo>
                      <a:pt x="364" y="133"/>
                      <a:pt x="364" y="133"/>
                      <a:pt x="364" y="133"/>
                    </a:cubicBezTo>
                    <a:cubicBezTo>
                      <a:pt x="368" y="130"/>
                      <a:pt x="368" y="130"/>
                      <a:pt x="368" y="130"/>
                    </a:cubicBezTo>
                    <a:cubicBezTo>
                      <a:pt x="370" y="130"/>
                      <a:pt x="370" y="130"/>
                      <a:pt x="370" y="130"/>
                    </a:cubicBezTo>
                    <a:cubicBezTo>
                      <a:pt x="374" y="125"/>
                      <a:pt x="374" y="125"/>
                      <a:pt x="374" y="125"/>
                    </a:cubicBezTo>
                    <a:cubicBezTo>
                      <a:pt x="374" y="118"/>
                      <a:pt x="374" y="118"/>
                      <a:pt x="374" y="118"/>
                    </a:cubicBezTo>
                    <a:cubicBezTo>
                      <a:pt x="374" y="112"/>
                      <a:pt x="374" y="112"/>
                      <a:pt x="374" y="112"/>
                    </a:cubicBezTo>
                    <a:cubicBezTo>
                      <a:pt x="317" y="69"/>
                      <a:pt x="317" y="69"/>
                      <a:pt x="317" y="69"/>
                    </a:cubicBezTo>
                    <a:cubicBezTo>
                      <a:pt x="271" y="18"/>
                      <a:pt x="271" y="18"/>
                      <a:pt x="271" y="18"/>
                    </a:cubicBezTo>
                    <a:cubicBezTo>
                      <a:pt x="259" y="0"/>
                      <a:pt x="259" y="0"/>
                      <a:pt x="259" y="0"/>
                    </a:cubicBezTo>
                    <a:cubicBezTo>
                      <a:pt x="188" y="9"/>
                      <a:pt x="118" y="2"/>
                      <a:pt x="56" y="37"/>
                    </a:cubicBezTo>
                    <a:cubicBezTo>
                      <a:pt x="37" y="49"/>
                      <a:pt x="20" y="66"/>
                      <a:pt x="0" y="80"/>
                    </a:cubicBezTo>
                    <a:cubicBezTo>
                      <a:pt x="17" y="100"/>
                      <a:pt x="17" y="100"/>
                      <a:pt x="17" y="100"/>
                    </a:cubicBezTo>
                    <a:cubicBezTo>
                      <a:pt x="29" y="129"/>
                      <a:pt x="29" y="129"/>
                      <a:pt x="29" y="129"/>
                    </a:cubicBezTo>
                    <a:cubicBezTo>
                      <a:pt x="41" y="159"/>
                      <a:pt x="41" y="159"/>
                      <a:pt x="41" y="159"/>
                    </a:cubicBezTo>
                    <a:cubicBezTo>
                      <a:pt x="53" y="188"/>
                      <a:pt x="53" y="188"/>
                      <a:pt x="53" y="188"/>
                    </a:cubicBezTo>
                    <a:cubicBezTo>
                      <a:pt x="60" y="187"/>
                      <a:pt x="60" y="187"/>
                      <a:pt x="60" y="187"/>
                    </a:cubicBezTo>
                    <a:cubicBezTo>
                      <a:pt x="67" y="183"/>
                      <a:pt x="67" y="183"/>
                      <a:pt x="67" y="183"/>
                    </a:cubicBezTo>
                    <a:cubicBezTo>
                      <a:pt x="72" y="180"/>
                      <a:pt x="72" y="180"/>
                      <a:pt x="72" y="180"/>
                    </a:cubicBezTo>
                    <a:cubicBezTo>
                      <a:pt x="79" y="176"/>
                      <a:pt x="79" y="176"/>
                      <a:pt x="79" y="176"/>
                    </a:cubicBezTo>
                    <a:cubicBezTo>
                      <a:pt x="83" y="171"/>
                      <a:pt x="83" y="171"/>
                      <a:pt x="83" y="171"/>
                    </a:cubicBezTo>
                    <a:cubicBezTo>
                      <a:pt x="90" y="168"/>
                      <a:pt x="90" y="168"/>
                      <a:pt x="90" y="168"/>
                    </a:cubicBezTo>
                    <a:cubicBezTo>
                      <a:pt x="84" y="134"/>
                      <a:pt x="84" y="134"/>
                      <a:pt x="84" y="134"/>
                    </a:cubicBezTo>
                    <a:cubicBezTo>
                      <a:pt x="73" y="105"/>
                      <a:pt x="73" y="105"/>
                      <a:pt x="73" y="105"/>
                    </a:cubicBezTo>
                    <a:cubicBezTo>
                      <a:pt x="61" y="81"/>
                      <a:pt x="61" y="81"/>
                      <a:pt x="61" y="81"/>
                    </a:cubicBezTo>
                    <a:cubicBezTo>
                      <a:pt x="69" y="82"/>
                      <a:pt x="69" y="82"/>
                      <a:pt x="69" y="82"/>
                    </a:cubicBezTo>
                    <a:cubicBezTo>
                      <a:pt x="73" y="86"/>
                      <a:pt x="73" y="86"/>
                      <a:pt x="73" y="86"/>
                    </a:cubicBezTo>
                    <a:cubicBezTo>
                      <a:pt x="76" y="94"/>
                      <a:pt x="76" y="94"/>
                      <a:pt x="76" y="94"/>
                    </a:cubicBezTo>
                    <a:cubicBezTo>
                      <a:pt x="83" y="98"/>
                      <a:pt x="83" y="98"/>
                      <a:pt x="83" y="98"/>
                    </a:cubicBezTo>
                    <a:cubicBezTo>
                      <a:pt x="88" y="105"/>
                      <a:pt x="88" y="105"/>
                      <a:pt x="88" y="105"/>
                    </a:cubicBezTo>
                    <a:cubicBezTo>
                      <a:pt x="95" y="109"/>
                      <a:pt x="95" y="109"/>
                      <a:pt x="95" y="109"/>
                    </a:cubicBezTo>
                    <a:cubicBezTo>
                      <a:pt x="104" y="110"/>
                      <a:pt x="104" y="110"/>
                      <a:pt x="104" y="110"/>
                    </a:cubicBezTo>
                    <a:cubicBezTo>
                      <a:pt x="112" y="110"/>
                      <a:pt x="112" y="110"/>
                      <a:pt x="112" y="110"/>
                    </a:cubicBezTo>
                    <a:cubicBezTo>
                      <a:pt x="112" y="100"/>
                      <a:pt x="112" y="100"/>
                      <a:pt x="112" y="100"/>
                    </a:cubicBezTo>
                    <a:cubicBezTo>
                      <a:pt x="112" y="88"/>
                      <a:pt x="112" y="88"/>
                      <a:pt x="112" y="88"/>
                    </a:cubicBezTo>
                    <a:cubicBezTo>
                      <a:pt x="110" y="81"/>
                      <a:pt x="110" y="81"/>
                      <a:pt x="110" y="81"/>
                    </a:cubicBezTo>
                    <a:cubicBezTo>
                      <a:pt x="106" y="74"/>
                      <a:pt x="106" y="74"/>
                      <a:pt x="106" y="74"/>
                    </a:cubicBezTo>
                    <a:cubicBezTo>
                      <a:pt x="104" y="68"/>
                      <a:pt x="104" y="68"/>
                      <a:pt x="104" y="68"/>
                    </a:cubicBezTo>
                    <a:cubicBezTo>
                      <a:pt x="110" y="64"/>
                      <a:pt x="110" y="64"/>
                      <a:pt x="110" y="64"/>
                    </a:cubicBezTo>
                    <a:cubicBezTo>
                      <a:pt x="111" y="57"/>
                      <a:pt x="111" y="57"/>
                      <a:pt x="111" y="57"/>
                    </a:cubicBezTo>
                    <a:cubicBezTo>
                      <a:pt x="132" y="62"/>
                      <a:pt x="132" y="62"/>
                      <a:pt x="132" y="62"/>
                    </a:cubicBezTo>
                    <a:cubicBezTo>
                      <a:pt x="150" y="69"/>
                      <a:pt x="150" y="69"/>
                      <a:pt x="150" y="69"/>
                    </a:cubicBezTo>
                    <a:cubicBezTo>
                      <a:pt x="174" y="77"/>
                      <a:pt x="174" y="77"/>
                      <a:pt x="174" y="77"/>
                    </a:cubicBezTo>
                    <a:cubicBezTo>
                      <a:pt x="168" y="84"/>
                      <a:pt x="168" y="84"/>
                      <a:pt x="168" y="84"/>
                    </a:cubicBezTo>
                    <a:cubicBezTo>
                      <a:pt x="162" y="92"/>
                      <a:pt x="162" y="92"/>
                      <a:pt x="162" y="92"/>
                    </a:cubicBezTo>
                    <a:cubicBezTo>
                      <a:pt x="154" y="98"/>
                      <a:pt x="154" y="98"/>
                      <a:pt x="154" y="98"/>
                    </a:cubicBezTo>
                    <a:cubicBezTo>
                      <a:pt x="151" y="102"/>
                      <a:pt x="151" y="102"/>
                      <a:pt x="151" y="102"/>
                    </a:cubicBezTo>
                    <a:cubicBezTo>
                      <a:pt x="144" y="110"/>
                      <a:pt x="144" y="110"/>
                      <a:pt x="144" y="110"/>
                    </a:cubicBezTo>
                    <a:cubicBezTo>
                      <a:pt x="140" y="118"/>
                      <a:pt x="140" y="118"/>
                      <a:pt x="140" y="118"/>
                    </a:cubicBezTo>
                    <a:cubicBezTo>
                      <a:pt x="136" y="128"/>
                      <a:pt x="136" y="128"/>
                      <a:pt x="136" y="128"/>
                    </a:cubicBezTo>
                    <a:cubicBezTo>
                      <a:pt x="140" y="137"/>
                      <a:pt x="140" y="137"/>
                      <a:pt x="140" y="137"/>
                    </a:cubicBezTo>
                    <a:cubicBezTo>
                      <a:pt x="148" y="137"/>
                      <a:pt x="148" y="137"/>
                      <a:pt x="148" y="137"/>
                    </a:cubicBezTo>
                    <a:cubicBezTo>
                      <a:pt x="155" y="137"/>
                      <a:pt x="155" y="137"/>
                      <a:pt x="155" y="137"/>
                    </a:cubicBezTo>
                    <a:cubicBezTo>
                      <a:pt x="163" y="132"/>
                      <a:pt x="163" y="132"/>
                      <a:pt x="163" y="132"/>
                    </a:cubicBezTo>
                    <a:cubicBezTo>
                      <a:pt x="170" y="132"/>
                      <a:pt x="170" y="132"/>
                      <a:pt x="170" y="132"/>
                    </a:cubicBezTo>
                    <a:cubicBezTo>
                      <a:pt x="178" y="132"/>
                      <a:pt x="178" y="132"/>
                      <a:pt x="178" y="132"/>
                    </a:cubicBezTo>
                    <a:cubicBezTo>
                      <a:pt x="182" y="132"/>
                      <a:pt x="182" y="132"/>
                      <a:pt x="182" y="132"/>
                    </a:cubicBezTo>
                    <a:cubicBezTo>
                      <a:pt x="186" y="136"/>
                      <a:pt x="186" y="136"/>
                      <a:pt x="186" y="136"/>
                    </a:cubicBezTo>
                    <a:cubicBezTo>
                      <a:pt x="178" y="136"/>
                      <a:pt x="178" y="136"/>
                      <a:pt x="178" y="136"/>
                    </a:cubicBezTo>
                    <a:cubicBezTo>
                      <a:pt x="166" y="138"/>
                      <a:pt x="166" y="138"/>
                      <a:pt x="166" y="138"/>
                    </a:cubicBezTo>
                    <a:cubicBezTo>
                      <a:pt x="155" y="138"/>
                      <a:pt x="155" y="138"/>
                      <a:pt x="155" y="138"/>
                    </a:cubicBezTo>
                    <a:cubicBezTo>
                      <a:pt x="148" y="144"/>
                      <a:pt x="148" y="144"/>
                      <a:pt x="148" y="144"/>
                    </a:cubicBezTo>
                    <a:cubicBezTo>
                      <a:pt x="136" y="149"/>
                      <a:pt x="136" y="149"/>
                      <a:pt x="136" y="149"/>
                    </a:cubicBezTo>
                    <a:cubicBezTo>
                      <a:pt x="130" y="150"/>
                      <a:pt x="130" y="150"/>
                      <a:pt x="130" y="150"/>
                    </a:cubicBezTo>
                    <a:cubicBezTo>
                      <a:pt x="126" y="160"/>
                      <a:pt x="126" y="160"/>
                      <a:pt x="126" y="160"/>
                    </a:cubicBezTo>
                    <a:cubicBezTo>
                      <a:pt x="131" y="167"/>
                      <a:pt x="131" y="167"/>
                      <a:pt x="131" y="167"/>
                    </a:cubicBezTo>
                    <a:cubicBezTo>
                      <a:pt x="135" y="173"/>
                      <a:pt x="135" y="173"/>
                      <a:pt x="135" y="173"/>
                    </a:cubicBezTo>
                    <a:cubicBezTo>
                      <a:pt x="142" y="180"/>
                      <a:pt x="142" y="180"/>
                      <a:pt x="142" y="180"/>
                    </a:cubicBezTo>
                    <a:cubicBezTo>
                      <a:pt x="154" y="184"/>
                      <a:pt x="154" y="184"/>
                      <a:pt x="154" y="184"/>
                    </a:cubicBezTo>
                    <a:cubicBezTo>
                      <a:pt x="164" y="184"/>
                      <a:pt x="164" y="184"/>
                      <a:pt x="164" y="184"/>
                    </a:cubicBezTo>
                    <a:cubicBezTo>
                      <a:pt x="172" y="188"/>
                      <a:pt x="172" y="188"/>
                      <a:pt x="172" y="188"/>
                    </a:cubicBezTo>
                    <a:cubicBezTo>
                      <a:pt x="179" y="188"/>
                      <a:pt x="179" y="188"/>
                      <a:pt x="179" y="188"/>
                    </a:cubicBezTo>
                    <a:cubicBezTo>
                      <a:pt x="188" y="188"/>
                      <a:pt x="188" y="188"/>
                      <a:pt x="188" y="188"/>
                    </a:cubicBezTo>
                    <a:cubicBezTo>
                      <a:pt x="188" y="217"/>
                      <a:pt x="188" y="217"/>
                      <a:pt x="188" y="217"/>
                    </a:cubicBezTo>
                    <a:cubicBezTo>
                      <a:pt x="191" y="243"/>
                      <a:pt x="191" y="243"/>
                      <a:pt x="191" y="243"/>
                    </a:cubicBezTo>
                    <a:cubicBezTo>
                      <a:pt x="192" y="265"/>
                      <a:pt x="192" y="265"/>
                      <a:pt x="192" y="265"/>
                    </a:cubicBezTo>
                    <a:cubicBezTo>
                      <a:pt x="186" y="283"/>
                      <a:pt x="186" y="283"/>
                      <a:pt x="186" y="283"/>
                    </a:cubicBezTo>
                    <a:cubicBezTo>
                      <a:pt x="179" y="259"/>
                      <a:pt x="179" y="259"/>
                      <a:pt x="179" y="259"/>
                    </a:cubicBezTo>
                    <a:cubicBezTo>
                      <a:pt x="162" y="239"/>
                      <a:pt x="162" y="239"/>
                      <a:pt x="162" y="239"/>
                    </a:cubicBezTo>
                    <a:cubicBezTo>
                      <a:pt x="143" y="225"/>
                      <a:pt x="143" y="225"/>
                      <a:pt x="143" y="225"/>
                    </a:cubicBezTo>
                    <a:cubicBezTo>
                      <a:pt x="127" y="208"/>
                      <a:pt x="127" y="208"/>
                      <a:pt x="127" y="208"/>
                    </a:cubicBezTo>
                    <a:cubicBezTo>
                      <a:pt x="116" y="211"/>
                      <a:pt x="116" y="211"/>
                      <a:pt x="116" y="211"/>
                    </a:cubicBezTo>
                    <a:cubicBezTo>
                      <a:pt x="107" y="220"/>
                      <a:pt x="107" y="220"/>
                      <a:pt x="107" y="220"/>
                    </a:cubicBezTo>
                    <a:cubicBezTo>
                      <a:pt x="98" y="227"/>
                      <a:pt x="98" y="227"/>
                      <a:pt x="98" y="227"/>
                    </a:cubicBezTo>
                    <a:cubicBezTo>
                      <a:pt x="92" y="233"/>
                      <a:pt x="92" y="233"/>
                      <a:pt x="92" y="233"/>
                    </a:cubicBezTo>
                    <a:cubicBezTo>
                      <a:pt x="87" y="245"/>
                      <a:pt x="87" y="245"/>
                      <a:pt x="87" y="245"/>
                    </a:cubicBezTo>
                    <a:cubicBezTo>
                      <a:pt x="123" y="289"/>
                      <a:pt x="123" y="289"/>
                      <a:pt x="123" y="289"/>
                    </a:cubicBezTo>
                    <a:cubicBezTo>
                      <a:pt x="151" y="343"/>
                      <a:pt x="151" y="343"/>
                      <a:pt x="151" y="343"/>
                    </a:cubicBezTo>
                    <a:cubicBezTo>
                      <a:pt x="174" y="399"/>
                      <a:pt x="174" y="399"/>
                      <a:pt x="174" y="399"/>
                    </a:cubicBezTo>
                    <a:cubicBezTo>
                      <a:pt x="203" y="452"/>
                      <a:pt x="203" y="452"/>
                      <a:pt x="203" y="452"/>
                    </a:cubicBezTo>
                    <a:cubicBezTo>
                      <a:pt x="230" y="509"/>
                      <a:pt x="230" y="509"/>
                      <a:pt x="230" y="509"/>
                    </a:cubicBezTo>
                    <a:cubicBezTo>
                      <a:pt x="282" y="507"/>
                      <a:pt x="282" y="507"/>
                      <a:pt x="282" y="507"/>
                    </a:cubicBezTo>
                    <a:cubicBezTo>
                      <a:pt x="289" y="500"/>
                      <a:pt x="289" y="500"/>
                      <a:pt x="289" y="500"/>
                    </a:cubicBezTo>
                    <a:cubicBezTo>
                      <a:pt x="293" y="491"/>
                      <a:pt x="293" y="491"/>
                      <a:pt x="293" y="491"/>
                    </a:cubicBezTo>
                    <a:cubicBezTo>
                      <a:pt x="297" y="484"/>
                      <a:pt x="297" y="484"/>
                      <a:pt x="297" y="484"/>
                    </a:cubicBezTo>
                    <a:cubicBezTo>
                      <a:pt x="298" y="472"/>
                      <a:pt x="298" y="472"/>
                      <a:pt x="298" y="472"/>
                    </a:cubicBezTo>
                    <a:cubicBezTo>
                      <a:pt x="307" y="468"/>
                      <a:pt x="307" y="468"/>
                      <a:pt x="307" y="468"/>
                    </a:cubicBezTo>
                    <a:cubicBezTo>
                      <a:pt x="322" y="476"/>
                      <a:pt x="322" y="476"/>
                      <a:pt x="322" y="476"/>
                    </a:cubicBezTo>
                    <a:cubicBezTo>
                      <a:pt x="333" y="483"/>
                      <a:pt x="333" y="483"/>
                      <a:pt x="333" y="483"/>
                    </a:cubicBezTo>
                    <a:cubicBezTo>
                      <a:pt x="340" y="490"/>
                      <a:pt x="340" y="490"/>
                      <a:pt x="340" y="490"/>
                    </a:cubicBezTo>
                    <a:cubicBezTo>
                      <a:pt x="349" y="500"/>
                      <a:pt x="349" y="500"/>
                      <a:pt x="349" y="500"/>
                    </a:cubicBezTo>
                    <a:cubicBezTo>
                      <a:pt x="353" y="517"/>
                      <a:pt x="353" y="517"/>
                      <a:pt x="353" y="517"/>
                    </a:cubicBezTo>
                    <a:cubicBezTo>
                      <a:pt x="350" y="527"/>
                      <a:pt x="350" y="527"/>
                      <a:pt x="350" y="527"/>
                    </a:cubicBezTo>
                    <a:cubicBezTo>
                      <a:pt x="342" y="539"/>
                      <a:pt x="342" y="539"/>
                      <a:pt x="342" y="539"/>
                    </a:cubicBezTo>
                    <a:cubicBezTo>
                      <a:pt x="330" y="546"/>
                      <a:pt x="330" y="546"/>
                      <a:pt x="330" y="546"/>
                    </a:cubicBezTo>
                    <a:cubicBezTo>
                      <a:pt x="329" y="558"/>
                      <a:pt x="329" y="558"/>
                      <a:pt x="329" y="558"/>
                    </a:cubicBezTo>
                    <a:cubicBezTo>
                      <a:pt x="320" y="565"/>
                      <a:pt x="320" y="565"/>
                      <a:pt x="320" y="565"/>
                    </a:cubicBezTo>
                    <a:cubicBezTo>
                      <a:pt x="320" y="577"/>
                      <a:pt x="320" y="577"/>
                      <a:pt x="320" y="577"/>
                    </a:cubicBezTo>
                    <a:cubicBezTo>
                      <a:pt x="313" y="570"/>
                      <a:pt x="313" y="570"/>
                      <a:pt x="313" y="570"/>
                    </a:cubicBezTo>
                    <a:cubicBezTo>
                      <a:pt x="310" y="561"/>
                      <a:pt x="310" y="561"/>
                      <a:pt x="310" y="561"/>
                    </a:cubicBezTo>
                    <a:cubicBezTo>
                      <a:pt x="306" y="554"/>
                      <a:pt x="306" y="554"/>
                      <a:pt x="306" y="554"/>
                    </a:cubicBezTo>
                    <a:cubicBezTo>
                      <a:pt x="301" y="547"/>
                      <a:pt x="301" y="547"/>
                      <a:pt x="301" y="547"/>
                    </a:cubicBezTo>
                    <a:cubicBezTo>
                      <a:pt x="298" y="541"/>
                      <a:pt x="298" y="541"/>
                      <a:pt x="298" y="541"/>
                    </a:cubicBezTo>
                    <a:cubicBezTo>
                      <a:pt x="289" y="531"/>
                      <a:pt x="289" y="531"/>
                      <a:pt x="289" y="531"/>
                    </a:cubicBezTo>
                    <a:cubicBezTo>
                      <a:pt x="282" y="530"/>
                      <a:pt x="282" y="530"/>
                      <a:pt x="282" y="530"/>
                    </a:cubicBezTo>
                    <a:cubicBezTo>
                      <a:pt x="265" y="542"/>
                      <a:pt x="265" y="542"/>
                      <a:pt x="265" y="542"/>
                    </a:cubicBezTo>
                    <a:cubicBezTo>
                      <a:pt x="258" y="555"/>
                      <a:pt x="258" y="555"/>
                      <a:pt x="258" y="555"/>
                    </a:cubicBezTo>
                    <a:cubicBezTo>
                      <a:pt x="261" y="574"/>
                      <a:pt x="261" y="574"/>
                      <a:pt x="261" y="574"/>
                    </a:cubicBezTo>
                    <a:cubicBezTo>
                      <a:pt x="273" y="595"/>
                      <a:pt x="273" y="595"/>
                      <a:pt x="273" y="595"/>
                    </a:cubicBezTo>
                    <a:cubicBezTo>
                      <a:pt x="285" y="618"/>
                      <a:pt x="285" y="618"/>
                      <a:pt x="285" y="618"/>
                    </a:cubicBezTo>
                    <a:cubicBezTo>
                      <a:pt x="293" y="634"/>
                      <a:pt x="293" y="634"/>
                      <a:pt x="293" y="634"/>
                    </a:cubicBezTo>
                    <a:cubicBezTo>
                      <a:pt x="342" y="623"/>
                      <a:pt x="390" y="610"/>
                      <a:pt x="441" y="593"/>
                    </a:cubicBezTo>
                    <a:cubicBezTo>
                      <a:pt x="483" y="578"/>
                      <a:pt x="516" y="542"/>
                      <a:pt x="558" y="527"/>
                    </a:cubicBezTo>
                    <a:close/>
                  </a:path>
                </a:pathLst>
              </a:custGeom>
              <a:grpFill/>
              <a:ln w="38100">
                <a:noFill/>
                <a:round/>
                <a:headEnd/>
                <a:tailEnd/>
              </a:ln>
            </p:spPr>
            <p:txBody>
              <a:bodyPr vert="horz" wrap="square" lIns="38576" tIns="19288" rIns="38576" bIns="19288" numCol="1" anchor="t" anchorCtr="0" compatLnSpc="1">
                <a:prstTxWarp prst="textNoShape">
                  <a:avLst/>
                </a:prstTxWarp>
              </a:bodyPr>
              <a:lstStyle/>
              <a:p>
                <a:endParaRPr lang="en-NZ" sz="759"/>
              </a:p>
            </p:txBody>
          </p:sp>
          <p:sp>
            <p:nvSpPr>
              <p:cNvPr id="92" name="Freeform 49">
                <a:extLst>
                  <a:ext uri="{FF2B5EF4-FFF2-40B4-BE49-F238E27FC236}">
                    <a16:creationId xmlns:a16="http://schemas.microsoft.com/office/drawing/2014/main" id="{AA308897-1D12-48F0-A002-1A2A1444EDA9}"/>
                  </a:ext>
                </a:extLst>
              </p:cNvPr>
              <p:cNvSpPr>
                <a:spLocks/>
              </p:cNvSpPr>
              <p:nvPr/>
            </p:nvSpPr>
            <p:spPr bwMode="auto">
              <a:xfrm>
                <a:off x="-5016500" y="1174751"/>
                <a:ext cx="166688" cy="209550"/>
              </a:xfrm>
              <a:custGeom>
                <a:avLst/>
                <a:gdLst>
                  <a:gd name="T0" fmla="*/ 39 w 105"/>
                  <a:gd name="T1" fmla="*/ 0 h 132"/>
                  <a:gd name="T2" fmla="*/ 70 w 105"/>
                  <a:gd name="T3" fmla="*/ 24 h 132"/>
                  <a:gd name="T4" fmla="*/ 88 w 105"/>
                  <a:gd name="T5" fmla="*/ 58 h 132"/>
                  <a:gd name="T6" fmla="*/ 105 w 105"/>
                  <a:gd name="T7" fmla="*/ 97 h 132"/>
                  <a:gd name="T8" fmla="*/ 105 w 105"/>
                  <a:gd name="T9" fmla="*/ 132 h 132"/>
                  <a:gd name="T10" fmla="*/ 92 w 105"/>
                  <a:gd name="T11" fmla="*/ 132 h 132"/>
                  <a:gd name="T12" fmla="*/ 65 w 105"/>
                  <a:gd name="T13" fmla="*/ 109 h 132"/>
                  <a:gd name="T14" fmla="*/ 34 w 105"/>
                  <a:gd name="T15" fmla="*/ 88 h 132"/>
                  <a:gd name="T16" fmla="*/ 0 w 105"/>
                  <a:gd name="T17" fmla="*/ 70 h 132"/>
                  <a:gd name="T18" fmla="*/ 8 w 105"/>
                  <a:gd name="T19" fmla="*/ 43 h 132"/>
                  <a:gd name="T20" fmla="*/ 25 w 105"/>
                  <a:gd name="T21" fmla="*/ 23 h 132"/>
                  <a:gd name="T22" fmla="*/ 39 w 105"/>
                  <a:gd name="T23" fmla="*/ 0 h 132"/>
                  <a:gd name="T24" fmla="*/ 39 w 105"/>
                  <a:gd name="T25" fmla="*/ 0 h 132"/>
                  <a:gd name="T26" fmla="*/ 39 w 105"/>
                  <a:gd name="T27" fmla="*/ 0 h 132"/>
                  <a:gd name="T28" fmla="*/ 39 w 105"/>
                  <a:gd name="T29" fmla="*/ 0 h 132"/>
                  <a:gd name="T30" fmla="*/ 39 w 105"/>
                  <a:gd name="T3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132">
                    <a:moveTo>
                      <a:pt x="39" y="0"/>
                    </a:moveTo>
                    <a:lnTo>
                      <a:pt x="70" y="24"/>
                    </a:lnTo>
                    <a:lnTo>
                      <a:pt x="88" y="58"/>
                    </a:lnTo>
                    <a:lnTo>
                      <a:pt x="105" y="97"/>
                    </a:lnTo>
                    <a:lnTo>
                      <a:pt x="105" y="132"/>
                    </a:lnTo>
                    <a:lnTo>
                      <a:pt x="92" y="132"/>
                    </a:lnTo>
                    <a:lnTo>
                      <a:pt x="65" y="109"/>
                    </a:lnTo>
                    <a:lnTo>
                      <a:pt x="34" y="88"/>
                    </a:lnTo>
                    <a:lnTo>
                      <a:pt x="0" y="70"/>
                    </a:lnTo>
                    <a:lnTo>
                      <a:pt x="8" y="43"/>
                    </a:lnTo>
                    <a:lnTo>
                      <a:pt x="25" y="23"/>
                    </a:lnTo>
                    <a:lnTo>
                      <a:pt x="39" y="0"/>
                    </a:lnTo>
                    <a:lnTo>
                      <a:pt x="39" y="0"/>
                    </a:lnTo>
                    <a:lnTo>
                      <a:pt x="39" y="0"/>
                    </a:lnTo>
                    <a:lnTo>
                      <a:pt x="39" y="0"/>
                    </a:lnTo>
                    <a:lnTo>
                      <a:pt x="39" y="0"/>
                    </a:lnTo>
                    <a:close/>
                  </a:path>
                </a:pathLst>
              </a:custGeom>
              <a:grpFill/>
              <a:ln w="38100">
                <a:noFill/>
                <a:round/>
                <a:headEnd/>
                <a:tailEnd/>
              </a:ln>
            </p:spPr>
            <p:txBody>
              <a:bodyPr vert="horz" wrap="square" lIns="38576" tIns="19288" rIns="38576" bIns="19288" numCol="1" anchor="t" anchorCtr="0" compatLnSpc="1">
                <a:prstTxWarp prst="textNoShape">
                  <a:avLst/>
                </a:prstTxWarp>
              </a:bodyPr>
              <a:lstStyle/>
              <a:p>
                <a:endParaRPr lang="en-NZ" sz="759"/>
              </a:p>
            </p:txBody>
          </p:sp>
          <p:sp>
            <p:nvSpPr>
              <p:cNvPr id="93" name="Freeform 50">
                <a:extLst>
                  <a:ext uri="{FF2B5EF4-FFF2-40B4-BE49-F238E27FC236}">
                    <a16:creationId xmlns:a16="http://schemas.microsoft.com/office/drawing/2014/main" id="{98F983B7-628B-4470-8E32-EF71AF31F3D2}"/>
                  </a:ext>
                </a:extLst>
              </p:cNvPr>
              <p:cNvSpPr>
                <a:spLocks/>
              </p:cNvSpPr>
              <p:nvPr/>
            </p:nvSpPr>
            <p:spPr bwMode="auto">
              <a:xfrm>
                <a:off x="-5149850" y="1262063"/>
                <a:ext cx="58738" cy="50800"/>
              </a:xfrm>
              <a:custGeom>
                <a:avLst/>
                <a:gdLst>
                  <a:gd name="T0" fmla="*/ 15 w 37"/>
                  <a:gd name="T1" fmla="*/ 2 h 32"/>
                  <a:gd name="T2" fmla="*/ 25 w 37"/>
                  <a:gd name="T3" fmla="*/ 0 h 32"/>
                  <a:gd name="T4" fmla="*/ 31 w 37"/>
                  <a:gd name="T5" fmla="*/ 0 h 32"/>
                  <a:gd name="T6" fmla="*/ 35 w 37"/>
                  <a:gd name="T7" fmla="*/ 2 h 32"/>
                  <a:gd name="T8" fmla="*/ 37 w 37"/>
                  <a:gd name="T9" fmla="*/ 12 h 32"/>
                  <a:gd name="T10" fmla="*/ 35 w 37"/>
                  <a:gd name="T11" fmla="*/ 24 h 32"/>
                  <a:gd name="T12" fmla="*/ 33 w 37"/>
                  <a:gd name="T13" fmla="*/ 32 h 32"/>
                  <a:gd name="T14" fmla="*/ 27 w 37"/>
                  <a:gd name="T15" fmla="*/ 30 h 32"/>
                  <a:gd name="T16" fmla="*/ 17 w 37"/>
                  <a:gd name="T17" fmla="*/ 30 h 32"/>
                  <a:gd name="T18" fmla="*/ 11 w 37"/>
                  <a:gd name="T19" fmla="*/ 25 h 32"/>
                  <a:gd name="T20" fmla="*/ 6 w 37"/>
                  <a:gd name="T21" fmla="*/ 21 h 32"/>
                  <a:gd name="T22" fmla="*/ 0 w 37"/>
                  <a:gd name="T23" fmla="*/ 15 h 32"/>
                  <a:gd name="T24" fmla="*/ 0 w 37"/>
                  <a:gd name="T25" fmla="*/ 4 h 32"/>
                  <a:gd name="T26" fmla="*/ 6 w 37"/>
                  <a:gd name="T27" fmla="*/ 2 h 32"/>
                  <a:gd name="T28" fmla="*/ 15 w 37"/>
                  <a:gd name="T29" fmla="*/ 2 h 32"/>
                  <a:gd name="T30" fmla="*/ 15 w 37"/>
                  <a:gd name="T31" fmla="*/ 2 h 32"/>
                  <a:gd name="T32" fmla="*/ 15 w 37"/>
                  <a:gd name="T33" fmla="*/ 2 h 32"/>
                  <a:gd name="T34" fmla="*/ 15 w 37"/>
                  <a:gd name="T35" fmla="*/ 2 h 32"/>
                  <a:gd name="T36" fmla="*/ 15 w 37"/>
                  <a:gd name="T3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32">
                    <a:moveTo>
                      <a:pt x="15" y="2"/>
                    </a:moveTo>
                    <a:lnTo>
                      <a:pt x="25" y="0"/>
                    </a:lnTo>
                    <a:lnTo>
                      <a:pt x="31" y="0"/>
                    </a:lnTo>
                    <a:lnTo>
                      <a:pt x="35" y="2"/>
                    </a:lnTo>
                    <a:lnTo>
                      <a:pt x="37" y="12"/>
                    </a:lnTo>
                    <a:lnTo>
                      <a:pt x="35" y="24"/>
                    </a:lnTo>
                    <a:lnTo>
                      <a:pt x="33" y="32"/>
                    </a:lnTo>
                    <a:lnTo>
                      <a:pt x="27" y="30"/>
                    </a:lnTo>
                    <a:lnTo>
                      <a:pt x="17" y="30"/>
                    </a:lnTo>
                    <a:lnTo>
                      <a:pt x="11" y="25"/>
                    </a:lnTo>
                    <a:lnTo>
                      <a:pt x="6" y="21"/>
                    </a:lnTo>
                    <a:lnTo>
                      <a:pt x="0" y="15"/>
                    </a:lnTo>
                    <a:lnTo>
                      <a:pt x="0" y="4"/>
                    </a:lnTo>
                    <a:lnTo>
                      <a:pt x="6" y="2"/>
                    </a:lnTo>
                    <a:lnTo>
                      <a:pt x="15" y="2"/>
                    </a:lnTo>
                    <a:lnTo>
                      <a:pt x="15" y="2"/>
                    </a:lnTo>
                    <a:lnTo>
                      <a:pt x="15" y="2"/>
                    </a:lnTo>
                    <a:lnTo>
                      <a:pt x="15" y="2"/>
                    </a:lnTo>
                    <a:lnTo>
                      <a:pt x="15" y="2"/>
                    </a:lnTo>
                    <a:close/>
                  </a:path>
                </a:pathLst>
              </a:custGeom>
              <a:grpFill/>
              <a:ln w="38100">
                <a:noFill/>
                <a:round/>
                <a:headEnd/>
                <a:tailEnd/>
              </a:ln>
            </p:spPr>
            <p:txBody>
              <a:bodyPr vert="horz" wrap="square" lIns="38576" tIns="19288" rIns="38576" bIns="19288" numCol="1" anchor="t" anchorCtr="0" compatLnSpc="1">
                <a:prstTxWarp prst="textNoShape">
                  <a:avLst/>
                </a:prstTxWarp>
              </a:bodyPr>
              <a:lstStyle/>
              <a:p>
                <a:endParaRPr lang="en-NZ" sz="759"/>
              </a:p>
            </p:txBody>
          </p:sp>
          <p:sp>
            <p:nvSpPr>
              <p:cNvPr id="94" name="Freeform 51">
                <a:extLst>
                  <a:ext uri="{FF2B5EF4-FFF2-40B4-BE49-F238E27FC236}">
                    <a16:creationId xmlns:a16="http://schemas.microsoft.com/office/drawing/2014/main" id="{8C14DD97-9911-4C31-B33E-A2697C01EFAB}"/>
                  </a:ext>
                </a:extLst>
              </p:cNvPr>
              <p:cNvSpPr>
                <a:spLocks/>
              </p:cNvSpPr>
              <p:nvPr/>
            </p:nvSpPr>
            <p:spPr bwMode="auto">
              <a:xfrm>
                <a:off x="-5272088" y="1433513"/>
                <a:ext cx="58738" cy="46038"/>
              </a:xfrm>
              <a:custGeom>
                <a:avLst/>
                <a:gdLst>
                  <a:gd name="T0" fmla="*/ 6 w 37"/>
                  <a:gd name="T1" fmla="*/ 0 h 29"/>
                  <a:gd name="T2" fmla="*/ 16 w 37"/>
                  <a:gd name="T3" fmla="*/ 0 h 29"/>
                  <a:gd name="T4" fmla="*/ 25 w 37"/>
                  <a:gd name="T5" fmla="*/ 4 h 29"/>
                  <a:gd name="T6" fmla="*/ 31 w 37"/>
                  <a:gd name="T7" fmla="*/ 6 h 29"/>
                  <a:gd name="T8" fmla="*/ 37 w 37"/>
                  <a:gd name="T9" fmla="*/ 12 h 29"/>
                  <a:gd name="T10" fmla="*/ 34 w 37"/>
                  <a:gd name="T11" fmla="*/ 23 h 29"/>
                  <a:gd name="T12" fmla="*/ 31 w 37"/>
                  <a:gd name="T13" fmla="*/ 24 h 29"/>
                  <a:gd name="T14" fmla="*/ 25 w 37"/>
                  <a:gd name="T15" fmla="*/ 29 h 29"/>
                  <a:gd name="T16" fmla="*/ 16 w 37"/>
                  <a:gd name="T17" fmla="*/ 29 h 29"/>
                  <a:gd name="T18" fmla="*/ 8 w 37"/>
                  <a:gd name="T19" fmla="*/ 24 h 29"/>
                  <a:gd name="T20" fmla="*/ 6 w 37"/>
                  <a:gd name="T21" fmla="*/ 23 h 29"/>
                  <a:gd name="T22" fmla="*/ 0 w 37"/>
                  <a:gd name="T23" fmla="*/ 14 h 29"/>
                  <a:gd name="T24" fmla="*/ 0 w 37"/>
                  <a:gd name="T25" fmla="*/ 4 h 29"/>
                  <a:gd name="T26" fmla="*/ 6 w 37"/>
                  <a:gd name="T27" fmla="*/ 0 h 29"/>
                  <a:gd name="T28" fmla="*/ 6 w 37"/>
                  <a:gd name="T29" fmla="*/ 0 h 29"/>
                  <a:gd name="T30" fmla="*/ 6 w 37"/>
                  <a:gd name="T31" fmla="*/ 0 h 29"/>
                  <a:gd name="T32" fmla="*/ 6 w 37"/>
                  <a:gd name="T33" fmla="*/ 0 h 29"/>
                  <a:gd name="T34" fmla="*/ 6 w 37"/>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9">
                    <a:moveTo>
                      <a:pt x="6" y="0"/>
                    </a:moveTo>
                    <a:lnTo>
                      <a:pt x="16" y="0"/>
                    </a:lnTo>
                    <a:lnTo>
                      <a:pt x="25" y="4"/>
                    </a:lnTo>
                    <a:lnTo>
                      <a:pt x="31" y="6"/>
                    </a:lnTo>
                    <a:lnTo>
                      <a:pt x="37" y="12"/>
                    </a:lnTo>
                    <a:lnTo>
                      <a:pt x="34" y="23"/>
                    </a:lnTo>
                    <a:lnTo>
                      <a:pt x="31" y="24"/>
                    </a:lnTo>
                    <a:lnTo>
                      <a:pt x="25" y="29"/>
                    </a:lnTo>
                    <a:lnTo>
                      <a:pt x="16" y="29"/>
                    </a:lnTo>
                    <a:lnTo>
                      <a:pt x="8" y="24"/>
                    </a:lnTo>
                    <a:lnTo>
                      <a:pt x="6" y="23"/>
                    </a:lnTo>
                    <a:lnTo>
                      <a:pt x="0" y="14"/>
                    </a:lnTo>
                    <a:lnTo>
                      <a:pt x="0" y="4"/>
                    </a:lnTo>
                    <a:lnTo>
                      <a:pt x="6" y="0"/>
                    </a:lnTo>
                    <a:lnTo>
                      <a:pt x="6" y="0"/>
                    </a:lnTo>
                    <a:lnTo>
                      <a:pt x="6" y="0"/>
                    </a:lnTo>
                    <a:lnTo>
                      <a:pt x="6" y="0"/>
                    </a:lnTo>
                    <a:lnTo>
                      <a:pt x="6" y="0"/>
                    </a:lnTo>
                    <a:close/>
                  </a:path>
                </a:pathLst>
              </a:custGeom>
              <a:grpFill/>
              <a:ln w="38100">
                <a:noFill/>
                <a:round/>
                <a:headEnd/>
                <a:tailEnd/>
              </a:ln>
            </p:spPr>
            <p:txBody>
              <a:bodyPr vert="horz" wrap="square" lIns="38576" tIns="19288" rIns="38576" bIns="19288" numCol="1" anchor="t" anchorCtr="0" compatLnSpc="1">
                <a:prstTxWarp prst="textNoShape">
                  <a:avLst/>
                </a:prstTxWarp>
              </a:bodyPr>
              <a:lstStyle/>
              <a:p>
                <a:endParaRPr lang="en-NZ" sz="759"/>
              </a:p>
            </p:txBody>
          </p:sp>
          <p:sp>
            <p:nvSpPr>
              <p:cNvPr id="95" name="Freeform 52">
                <a:extLst>
                  <a:ext uri="{FF2B5EF4-FFF2-40B4-BE49-F238E27FC236}">
                    <a16:creationId xmlns:a16="http://schemas.microsoft.com/office/drawing/2014/main" id="{FF923B74-CD38-4870-A6C6-2102063AC117}"/>
                  </a:ext>
                </a:extLst>
              </p:cNvPr>
              <p:cNvSpPr>
                <a:spLocks/>
              </p:cNvSpPr>
              <p:nvPr/>
            </p:nvSpPr>
            <p:spPr bwMode="auto">
              <a:xfrm>
                <a:off x="-5230813" y="1666876"/>
                <a:ext cx="49213" cy="36513"/>
              </a:xfrm>
              <a:custGeom>
                <a:avLst/>
                <a:gdLst>
                  <a:gd name="T0" fmla="*/ 0 w 31"/>
                  <a:gd name="T1" fmla="*/ 2 h 23"/>
                  <a:gd name="T2" fmla="*/ 31 w 31"/>
                  <a:gd name="T3" fmla="*/ 0 h 23"/>
                  <a:gd name="T4" fmla="*/ 31 w 31"/>
                  <a:gd name="T5" fmla="*/ 8 h 23"/>
                  <a:gd name="T6" fmla="*/ 31 w 31"/>
                  <a:gd name="T7" fmla="*/ 14 h 23"/>
                  <a:gd name="T8" fmla="*/ 27 w 31"/>
                  <a:gd name="T9" fmla="*/ 17 h 23"/>
                  <a:gd name="T10" fmla="*/ 25 w 31"/>
                  <a:gd name="T11" fmla="*/ 18 h 23"/>
                  <a:gd name="T12" fmla="*/ 20 w 31"/>
                  <a:gd name="T13" fmla="*/ 23 h 23"/>
                  <a:gd name="T14" fmla="*/ 11 w 31"/>
                  <a:gd name="T15" fmla="*/ 18 h 23"/>
                  <a:gd name="T16" fmla="*/ 5 w 31"/>
                  <a:gd name="T17" fmla="*/ 18 h 23"/>
                  <a:gd name="T18" fmla="*/ 0 w 31"/>
                  <a:gd name="T19" fmla="*/ 11 h 23"/>
                  <a:gd name="T20" fmla="*/ 0 w 31"/>
                  <a:gd name="T21" fmla="*/ 2 h 23"/>
                  <a:gd name="T22" fmla="*/ 0 w 31"/>
                  <a:gd name="T23" fmla="*/ 2 h 23"/>
                  <a:gd name="T24" fmla="*/ 0 w 31"/>
                  <a:gd name="T25" fmla="*/ 2 h 23"/>
                  <a:gd name="T26" fmla="*/ 0 w 31"/>
                  <a:gd name="T27" fmla="*/ 2 h 23"/>
                  <a:gd name="T28" fmla="*/ 0 w 31"/>
                  <a:gd name="T29"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23">
                    <a:moveTo>
                      <a:pt x="0" y="2"/>
                    </a:moveTo>
                    <a:lnTo>
                      <a:pt x="31" y="0"/>
                    </a:lnTo>
                    <a:lnTo>
                      <a:pt x="31" y="8"/>
                    </a:lnTo>
                    <a:lnTo>
                      <a:pt x="31" y="14"/>
                    </a:lnTo>
                    <a:lnTo>
                      <a:pt x="27" y="17"/>
                    </a:lnTo>
                    <a:lnTo>
                      <a:pt x="25" y="18"/>
                    </a:lnTo>
                    <a:lnTo>
                      <a:pt x="20" y="23"/>
                    </a:lnTo>
                    <a:lnTo>
                      <a:pt x="11" y="18"/>
                    </a:lnTo>
                    <a:lnTo>
                      <a:pt x="5" y="18"/>
                    </a:lnTo>
                    <a:lnTo>
                      <a:pt x="0" y="11"/>
                    </a:lnTo>
                    <a:lnTo>
                      <a:pt x="0" y="2"/>
                    </a:lnTo>
                    <a:lnTo>
                      <a:pt x="0" y="2"/>
                    </a:lnTo>
                    <a:lnTo>
                      <a:pt x="0" y="2"/>
                    </a:lnTo>
                    <a:lnTo>
                      <a:pt x="0" y="2"/>
                    </a:lnTo>
                    <a:lnTo>
                      <a:pt x="0" y="2"/>
                    </a:lnTo>
                    <a:close/>
                  </a:path>
                </a:pathLst>
              </a:custGeom>
              <a:grpFill/>
              <a:ln w="38100">
                <a:noFill/>
                <a:round/>
                <a:headEnd/>
                <a:tailEnd/>
              </a:ln>
            </p:spPr>
            <p:txBody>
              <a:bodyPr vert="horz" wrap="square" lIns="38576" tIns="19288" rIns="38576" bIns="19288" numCol="1" anchor="t" anchorCtr="0" compatLnSpc="1">
                <a:prstTxWarp prst="textNoShape">
                  <a:avLst/>
                </a:prstTxWarp>
              </a:bodyPr>
              <a:lstStyle/>
              <a:p>
                <a:endParaRPr lang="en-NZ" sz="759"/>
              </a:p>
            </p:txBody>
          </p:sp>
          <p:sp>
            <p:nvSpPr>
              <p:cNvPr id="96" name="Freeform 53">
                <a:extLst>
                  <a:ext uri="{FF2B5EF4-FFF2-40B4-BE49-F238E27FC236}">
                    <a16:creationId xmlns:a16="http://schemas.microsoft.com/office/drawing/2014/main" id="{5D061395-E0E6-4A50-82B1-E3D191459342}"/>
                  </a:ext>
                </a:extLst>
              </p:cNvPr>
              <p:cNvSpPr>
                <a:spLocks/>
              </p:cNvSpPr>
              <p:nvPr/>
            </p:nvSpPr>
            <p:spPr bwMode="auto">
              <a:xfrm>
                <a:off x="-5181600" y="1689101"/>
                <a:ext cx="142875" cy="58738"/>
              </a:xfrm>
              <a:custGeom>
                <a:avLst/>
                <a:gdLst>
                  <a:gd name="T0" fmla="*/ 65 w 90"/>
                  <a:gd name="T1" fmla="*/ 0 h 37"/>
                  <a:gd name="T2" fmla="*/ 90 w 90"/>
                  <a:gd name="T3" fmla="*/ 4 h 37"/>
                  <a:gd name="T4" fmla="*/ 81 w 90"/>
                  <a:gd name="T5" fmla="*/ 21 h 37"/>
                  <a:gd name="T6" fmla="*/ 65 w 90"/>
                  <a:gd name="T7" fmla="*/ 31 h 37"/>
                  <a:gd name="T8" fmla="*/ 42 w 90"/>
                  <a:gd name="T9" fmla="*/ 37 h 37"/>
                  <a:gd name="T10" fmla="*/ 21 w 90"/>
                  <a:gd name="T11" fmla="*/ 37 h 37"/>
                  <a:gd name="T12" fmla="*/ 0 w 90"/>
                  <a:gd name="T13" fmla="*/ 29 h 37"/>
                  <a:gd name="T14" fmla="*/ 15 w 90"/>
                  <a:gd name="T15" fmla="*/ 12 h 37"/>
                  <a:gd name="T16" fmla="*/ 39 w 90"/>
                  <a:gd name="T17" fmla="*/ 3 h 37"/>
                  <a:gd name="T18" fmla="*/ 65 w 90"/>
                  <a:gd name="T19" fmla="*/ 0 h 37"/>
                  <a:gd name="T20" fmla="*/ 65 w 90"/>
                  <a:gd name="T21" fmla="*/ 0 h 37"/>
                  <a:gd name="T22" fmla="*/ 65 w 90"/>
                  <a:gd name="T23" fmla="*/ 0 h 37"/>
                  <a:gd name="T24" fmla="*/ 65 w 90"/>
                  <a:gd name="T25" fmla="*/ 0 h 37"/>
                  <a:gd name="T26" fmla="*/ 65 w 90"/>
                  <a:gd name="T2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37">
                    <a:moveTo>
                      <a:pt x="65" y="0"/>
                    </a:moveTo>
                    <a:lnTo>
                      <a:pt x="90" y="4"/>
                    </a:lnTo>
                    <a:lnTo>
                      <a:pt x="81" y="21"/>
                    </a:lnTo>
                    <a:lnTo>
                      <a:pt x="65" y="31"/>
                    </a:lnTo>
                    <a:lnTo>
                      <a:pt x="42" y="37"/>
                    </a:lnTo>
                    <a:lnTo>
                      <a:pt x="21" y="37"/>
                    </a:lnTo>
                    <a:lnTo>
                      <a:pt x="0" y="29"/>
                    </a:lnTo>
                    <a:lnTo>
                      <a:pt x="15" y="12"/>
                    </a:lnTo>
                    <a:lnTo>
                      <a:pt x="39" y="3"/>
                    </a:lnTo>
                    <a:lnTo>
                      <a:pt x="65" y="0"/>
                    </a:lnTo>
                    <a:lnTo>
                      <a:pt x="65" y="0"/>
                    </a:lnTo>
                    <a:lnTo>
                      <a:pt x="65" y="0"/>
                    </a:lnTo>
                    <a:lnTo>
                      <a:pt x="65" y="0"/>
                    </a:lnTo>
                    <a:lnTo>
                      <a:pt x="65" y="0"/>
                    </a:lnTo>
                    <a:close/>
                  </a:path>
                </a:pathLst>
              </a:custGeom>
              <a:grpFill/>
              <a:ln w="38100">
                <a:noFill/>
                <a:round/>
                <a:headEnd/>
                <a:tailEnd/>
              </a:ln>
            </p:spPr>
            <p:txBody>
              <a:bodyPr vert="horz" wrap="square" lIns="38576" tIns="19288" rIns="38576" bIns="19288" numCol="1" anchor="t" anchorCtr="0" compatLnSpc="1">
                <a:prstTxWarp prst="textNoShape">
                  <a:avLst/>
                </a:prstTxWarp>
              </a:bodyPr>
              <a:lstStyle/>
              <a:p>
                <a:endParaRPr lang="en-NZ" sz="759"/>
              </a:p>
            </p:txBody>
          </p:sp>
          <p:sp>
            <p:nvSpPr>
              <p:cNvPr id="97" name="Freeform 54">
                <a:extLst>
                  <a:ext uri="{FF2B5EF4-FFF2-40B4-BE49-F238E27FC236}">
                    <a16:creationId xmlns:a16="http://schemas.microsoft.com/office/drawing/2014/main" id="{77278B08-63D1-4CD9-9932-4CEAC8B60CAF}"/>
                  </a:ext>
                </a:extLst>
              </p:cNvPr>
              <p:cNvSpPr>
                <a:spLocks/>
              </p:cNvSpPr>
              <p:nvPr/>
            </p:nvSpPr>
            <p:spPr bwMode="auto">
              <a:xfrm>
                <a:off x="-5262563" y="1706563"/>
                <a:ext cx="31750" cy="31750"/>
              </a:xfrm>
              <a:custGeom>
                <a:avLst/>
                <a:gdLst>
                  <a:gd name="T0" fmla="*/ 8 w 20"/>
                  <a:gd name="T1" fmla="*/ 0 h 20"/>
                  <a:gd name="T2" fmla="*/ 12 w 20"/>
                  <a:gd name="T3" fmla="*/ 0 h 20"/>
                  <a:gd name="T4" fmla="*/ 16 w 20"/>
                  <a:gd name="T5" fmla="*/ 0 h 20"/>
                  <a:gd name="T6" fmla="*/ 19 w 20"/>
                  <a:gd name="T7" fmla="*/ 6 h 20"/>
                  <a:gd name="T8" fmla="*/ 20 w 20"/>
                  <a:gd name="T9" fmla="*/ 8 h 20"/>
                  <a:gd name="T10" fmla="*/ 20 w 20"/>
                  <a:gd name="T11" fmla="*/ 18 h 20"/>
                  <a:gd name="T12" fmla="*/ 16 w 20"/>
                  <a:gd name="T13" fmla="*/ 20 h 20"/>
                  <a:gd name="T14" fmla="*/ 10 w 20"/>
                  <a:gd name="T15" fmla="*/ 20 h 20"/>
                  <a:gd name="T16" fmla="*/ 4 w 20"/>
                  <a:gd name="T17" fmla="*/ 18 h 20"/>
                  <a:gd name="T18" fmla="*/ 2 w 20"/>
                  <a:gd name="T19" fmla="*/ 16 h 20"/>
                  <a:gd name="T20" fmla="*/ 0 w 20"/>
                  <a:gd name="T21" fmla="*/ 10 h 20"/>
                  <a:gd name="T22" fmla="*/ 0 w 20"/>
                  <a:gd name="T23" fmla="*/ 0 h 20"/>
                  <a:gd name="T24" fmla="*/ 8 w 20"/>
                  <a:gd name="T25" fmla="*/ 0 h 20"/>
                  <a:gd name="T26" fmla="*/ 8 w 20"/>
                  <a:gd name="T27" fmla="*/ 0 h 20"/>
                  <a:gd name="T28" fmla="*/ 8 w 20"/>
                  <a:gd name="T29" fmla="*/ 0 h 20"/>
                  <a:gd name="T30" fmla="*/ 8 w 20"/>
                  <a:gd name="T31" fmla="*/ 0 h 20"/>
                  <a:gd name="T32" fmla="*/ 8 w 20"/>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0">
                    <a:moveTo>
                      <a:pt x="8" y="0"/>
                    </a:moveTo>
                    <a:lnTo>
                      <a:pt x="12" y="0"/>
                    </a:lnTo>
                    <a:lnTo>
                      <a:pt x="16" y="0"/>
                    </a:lnTo>
                    <a:lnTo>
                      <a:pt x="19" y="6"/>
                    </a:lnTo>
                    <a:lnTo>
                      <a:pt x="20" y="8"/>
                    </a:lnTo>
                    <a:lnTo>
                      <a:pt x="20" y="18"/>
                    </a:lnTo>
                    <a:lnTo>
                      <a:pt x="16" y="20"/>
                    </a:lnTo>
                    <a:lnTo>
                      <a:pt x="10" y="20"/>
                    </a:lnTo>
                    <a:lnTo>
                      <a:pt x="4" y="18"/>
                    </a:lnTo>
                    <a:lnTo>
                      <a:pt x="2" y="16"/>
                    </a:lnTo>
                    <a:lnTo>
                      <a:pt x="0" y="10"/>
                    </a:lnTo>
                    <a:lnTo>
                      <a:pt x="0" y="0"/>
                    </a:lnTo>
                    <a:lnTo>
                      <a:pt x="8" y="0"/>
                    </a:lnTo>
                    <a:lnTo>
                      <a:pt x="8" y="0"/>
                    </a:lnTo>
                    <a:lnTo>
                      <a:pt x="8" y="0"/>
                    </a:lnTo>
                    <a:lnTo>
                      <a:pt x="8" y="0"/>
                    </a:lnTo>
                    <a:lnTo>
                      <a:pt x="8" y="0"/>
                    </a:lnTo>
                    <a:close/>
                  </a:path>
                </a:pathLst>
              </a:custGeom>
              <a:grpFill/>
              <a:ln w="38100">
                <a:noFill/>
                <a:round/>
                <a:headEnd/>
                <a:tailEnd/>
              </a:ln>
            </p:spPr>
            <p:txBody>
              <a:bodyPr vert="horz" wrap="square" lIns="38576" tIns="19288" rIns="38576" bIns="19288" numCol="1" anchor="t" anchorCtr="0" compatLnSpc="1">
                <a:prstTxWarp prst="textNoShape">
                  <a:avLst/>
                </a:prstTxWarp>
              </a:bodyPr>
              <a:lstStyle/>
              <a:p>
                <a:endParaRPr lang="en-NZ" sz="759"/>
              </a:p>
            </p:txBody>
          </p:sp>
          <p:sp>
            <p:nvSpPr>
              <p:cNvPr id="98" name="Freeform 55">
                <a:extLst>
                  <a:ext uri="{FF2B5EF4-FFF2-40B4-BE49-F238E27FC236}">
                    <a16:creationId xmlns:a16="http://schemas.microsoft.com/office/drawing/2014/main" id="{F64C9EAD-EC62-4C5D-AD25-0556D3454134}"/>
                  </a:ext>
                </a:extLst>
              </p:cNvPr>
              <p:cNvSpPr>
                <a:spLocks/>
              </p:cNvSpPr>
              <p:nvPr/>
            </p:nvSpPr>
            <p:spPr bwMode="auto">
              <a:xfrm>
                <a:off x="-5086350" y="1757363"/>
                <a:ext cx="60325" cy="46038"/>
              </a:xfrm>
              <a:custGeom>
                <a:avLst/>
                <a:gdLst>
                  <a:gd name="T0" fmla="*/ 14 w 38"/>
                  <a:gd name="T1" fmla="*/ 0 h 29"/>
                  <a:gd name="T2" fmla="*/ 21 w 38"/>
                  <a:gd name="T3" fmla="*/ 0 h 29"/>
                  <a:gd name="T4" fmla="*/ 29 w 38"/>
                  <a:gd name="T5" fmla="*/ 4 h 29"/>
                  <a:gd name="T6" fmla="*/ 34 w 38"/>
                  <a:gd name="T7" fmla="*/ 4 h 29"/>
                  <a:gd name="T8" fmla="*/ 38 w 38"/>
                  <a:gd name="T9" fmla="*/ 11 h 29"/>
                  <a:gd name="T10" fmla="*/ 38 w 38"/>
                  <a:gd name="T11" fmla="*/ 18 h 29"/>
                  <a:gd name="T12" fmla="*/ 31 w 38"/>
                  <a:gd name="T13" fmla="*/ 21 h 29"/>
                  <a:gd name="T14" fmla="*/ 29 w 38"/>
                  <a:gd name="T15" fmla="*/ 25 h 29"/>
                  <a:gd name="T16" fmla="*/ 29 w 38"/>
                  <a:gd name="T17" fmla="*/ 29 h 29"/>
                  <a:gd name="T18" fmla="*/ 21 w 38"/>
                  <a:gd name="T19" fmla="*/ 29 h 29"/>
                  <a:gd name="T20" fmla="*/ 12 w 38"/>
                  <a:gd name="T21" fmla="*/ 27 h 29"/>
                  <a:gd name="T22" fmla="*/ 10 w 38"/>
                  <a:gd name="T23" fmla="*/ 21 h 29"/>
                  <a:gd name="T24" fmla="*/ 3 w 38"/>
                  <a:gd name="T25" fmla="*/ 17 h 29"/>
                  <a:gd name="T26" fmla="*/ 0 w 38"/>
                  <a:gd name="T27" fmla="*/ 11 h 29"/>
                  <a:gd name="T28" fmla="*/ 3 w 38"/>
                  <a:gd name="T29" fmla="*/ 6 h 29"/>
                  <a:gd name="T30" fmla="*/ 10 w 38"/>
                  <a:gd name="T31" fmla="*/ 4 h 29"/>
                  <a:gd name="T32" fmla="*/ 14 w 38"/>
                  <a:gd name="T33" fmla="*/ 0 h 29"/>
                  <a:gd name="T34" fmla="*/ 14 w 38"/>
                  <a:gd name="T35" fmla="*/ 0 h 29"/>
                  <a:gd name="T36" fmla="*/ 14 w 38"/>
                  <a:gd name="T37" fmla="*/ 0 h 29"/>
                  <a:gd name="T38" fmla="*/ 14 w 38"/>
                  <a:gd name="T39" fmla="*/ 0 h 29"/>
                  <a:gd name="T40" fmla="*/ 14 w 38"/>
                  <a:gd name="T4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29">
                    <a:moveTo>
                      <a:pt x="14" y="0"/>
                    </a:moveTo>
                    <a:lnTo>
                      <a:pt x="21" y="0"/>
                    </a:lnTo>
                    <a:lnTo>
                      <a:pt x="29" y="4"/>
                    </a:lnTo>
                    <a:lnTo>
                      <a:pt x="34" y="4"/>
                    </a:lnTo>
                    <a:lnTo>
                      <a:pt x="38" y="11"/>
                    </a:lnTo>
                    <a:lnTo>
                      <a:pt x="38" y="18"/>
                    </a:lnTo>
                    <a:lnTo>
                      <a:pt x="31" y="21"/>
                    </a:lnTo>
                    <a:lnTo>
                      <a:pt x="29" y="25"/>
                    </a:lnTo>
                    <a:lnTo>
                      <a:pt x="29" y="29"/>
                    </a:lnTo>
                    <a:lnTo>
                      <a:pt x="21" y="29"/>
                    </a:lnTo>
                    <a:lnTo>
                      <a:pt x="12" y="27"/>
                    </a:lnTo>
                    <a:lnTo>
                      <a:pt x="10" y="21"/>
                    </a:lnTo>
                    <a:lnTo>
                      <a:pt x="3" y="17"/>
                    </a:lnTo>
                    <a:lnTo>
                      <a:pt x="0" y="11"/>
                    </a:lnTo>
                    <a:lnTo>
                      <a:pt x="3" y="6"/>
                    </a:lnTo>
                    <a:lnTo>
                      <a:pt x="10" y="4"/>
                    </a:lnTo>
                    <a:lnTo>
                      <a:pt x="14" y="0"/>
                    </a:lnTo>
                    <a:lnTo>
                      <a:pt x="14" y="0"/>
                    </a:lnTo>
                    <a:lnTo>
                      <a:pt x="14" y="0"/>
                    </a:lnTo>
                    <a:lnTo>
                      <a:pt x="14" y="0"/>
                    </a:lnTo>
                    <a:lnTo>
                      <a:pt x="14" y="0"/>
                    </a:lnTo>
                    <a:close/>
                  </a:path>
                </a:pathLst>
              </a:custGeom>
              <a:grpFill/>
              <a:ln w="38100">
                <a:noFill/>
                <a:round/>
                <a:headEnd/>
                <a:tailEnd/>
              </a:ln>
            </p:spPr>
            <p:txBody>
              <a:bodyPr vert="horz" wrap="square" lIns="38576" tIns="19288" rIns="38576" bIns="19288" numCol="1" anchor="t" anchorCtr="0" compatLnSpc="1">
                <a:prstTxWarp prst="textNoShape">
                  <a:avLst/>
                </a:prstTxWarp>
              </a:bodyPr>
              <a:lstStyle/>
              <a:p>
                <a:endParaRPr lang="en-NZ" sz="759"/>
              </a:p>
            </p:txBody>
          </p:sp>
        </p:grpSp>
        <p:sp>
          <p:nvSpPr>
            <p:cNvPr id="75" name="Freeform 56">
              <a:extLst>
                <a:ext uri="{FF2B5EF4-FFF2-40B4-BE49-F238E27FC236}">
                  <a16:creationId xmlns:a16="http://schemas.microsoft.com/office/drawing/2014/main" id="{EF48AD09-911E-4EB2-B91F-C49ABC495C1D}"/>
                </a:ext>
              </a:extLst>
            </p:cNvPr>
            <p:cNvSpPr>
              <a:spLocks/>
            </p:cNvSpPr>
            <p:nvPr/>
          </p:nvSpPr>
          <p:spPr bwMode="auto">
            <a:xfrm>
              <a:off x="-2964693" y="5460094"/>
              <a:ext cx="640504" cy="816697"/>
            </a:xfrm>
            <a:custGeom>
              <a:avLst/>
              <a:gdLst>
                <a:gd name="T0" fmla="*/ 490 w 1012"/>
                <a:gd name="T1" fmla="*/ 272 h 1291"/>
                <a:gd name="T2" fmla="*/ 507 w 1012"/>
                <a:gd name="T3" fmla="*/ 0 h 1291"/>
                <a:gd name="T4" fmla="*/ 183 w 1012"/>
                <a:gd name="T5" fmla="*/ 250 h 1291"/>
                <a:gd name="T6" fmla="*/ 18 w 1012"/>
                <a:gd name="T7" fmla="*/ 314 h 1291"/>
                <a:gd name="T8" fmla="*/ 18 w 1012"/>
                <a:gd name="T9" fmla="*/ 531 h 1291"/>
                <a:gd name="T10" fmla="*/ 216 w 1012"/>
                <a:gd name="T11" fmla="*/ 674 h 1291"/>
                <a:gd name="T12" fmla="*/ 326 w 1012"/>
                <a:gd name="T13" fmla="*/ 668 h 1291"/>
                <a:gd name="T14" fmla="*/ 337 w 1012"/>
                <a:gd name="T15" fmla="*/ 822 h 1291"/>
                <a:gd name="T16" fmla="*/ 401 w 1012"/>
                <a:gd name="T17" fmla="*/ 1291 h 1291"/>
                <a:gd name="T18" fmla="*/ 442 w 1012"/>
                <a:gd name="T19" fmla="*/ 1280 h 1291"/>
                <a:gd name="T20" fmla="*/ 470 w 1012"/>
                <a:gd name="T21" fmla="*/ 1247 h 1291"/>
                <a:gd name="T22" fmla="*/ 501 w 1012"/>
                <a:gd name="T23" fmla="*/ 1253 h 1291"/>
                <a:gd name="T24" fmla="*/ 533 w 1012"/>
                <a:gd name="T25" fmla="*/ 1230 h 1291"/>
                <a:gd name="T26" fmla="*/ 547 w 1012"/>
                <a:gd name="T27" fmla="*/ 1216 h 1291"/>
                <a:gd name="T28" fmla="*/ 543 w 1012"/>
                <a:gd name="T29" fmla="*/ 1212 h 1291"/>
                <a:gd name="T30" fmla="*/ 537 w 1012"/>
                <a:gd name="T31" fmla="*/ 1209 h 1291"/>
                <a:gd name="T32" fmla="*/ 533 w 1012"/>
                <a:gd name="T33" fmla="*/ 1204 h 1291"/>
                <a:gd name="T34" fmla="*/ 555 w 1012"/>
                <a:gd name="T35" fmla="*/ 1193 h 1291"/>
                <a:gd name="T36" fmla="*/ 576 w 1012"/>
                <a:gd name="T37" fmla="*/ 1183 h 1291"/>
                <a:gd name="T38" fmla="*/ 574 w 1012"/>
                <a:gd name="T39" fmla="*/ 1172 h 1291"/>
                <a:gd name="T40" fmla="*/ 570 w 1012"/>
                <a:gd name="T41" fmla="*/ 1163 h 1291"/>
                <a:gd name="T42" fmla="*/ 617 w 1012"/>
                <a:gd name="T43" fmla="*/ 1120 h 1291"/>
                <a:gd name="T44" fmla="*/ 707 w 1012"/>
                <a:gd name="T45" fmla="*/ 1051 h 1291"/>
                <a:gd name="T46" fmla="*/ 728 w 1012"/>
                <a:gd name="T47" fmla="*/ 973 h 1291"/>
                <a:gd name="T48" fmla="*/ 786 w 1012"/>
                <a:gd name="T49" fmla="*/ 936 h 1291"/>
                <a:gd name="T50" fmla="*/ 839 w 1012"/>
                <a:gd name="T51" fmla="*/ 935 h 1291"/>
                <a:gd name="T52" fmla="*/ 841 w 1012"/>
                <a:gd name="T53" fmla="*/ 926 h 1291"/>
                <a:gd name="T54" fmla="*/ 849 w 1012"/>
                <a:gd name="T55" fmla="*/ 918 h 1291"/>
                <a:gd name="T56" fmla="*/ 860 w 1012"/>
                <a:gd name="T57" fmla="*/ 918 h 1291"/>
                <a:gd name="T58" fmla="*/ 870 w 1012"/>
                <a:gd name="T59" fmla="*/ 920 h 1291"/>
                <a:gd name="T60" fmla="*/ 882 w 1012"/>
                <a:gd name="T61" fmla="*/ 920 h 1291"/>
                <a:gd name="T62" fmla="*/ 878 w 1012"/>
                <a:gd name="T63" fmla="*/ 898 h 1291"/>
                <a:gd name="T64" fmla="*/ 872 w 1012"/>
                <a:gd name="T65" fmla="*/ 881 h 1291"/>
                <a:gd name="T66" fmla="*/ 861 w 1012"/>
                <a:gd name="T67" fmla="*/ 871 h 1291"/>
                <a:gd name="T68" fmla="*/ 852 w 1012"/>
                <a:gd name="T69" fmla="*/ 877 h 1291"/>
                <a:gd name="T70" fmla="*/ 845 w 1012"/>
                <a:gd name="T71" fmla="*/ 884 h 1291"/>
                <a:gd name="T72" fmla="*/ 839 w 1012"/>
                <a:gd name="T73" fmla="*/ 884 h 1291"/>
                <a:gd name="T74" fmla="*/ 852 w 1012"/>
                <a:gd name="T75" fmla="*/ 867 h 1291"/>
                <a:gd name="T76" fmla="*/ 860 w 1012"/>
                <a:gd name="T77" fmla="*/ 847 h 1291"/>
                <a:gd name="T78" fmla="*/ 852 w 1012"/>
                <a:gd name="T79" fmla="*/ 844 h 1291"/>
                <a:gd name="T80" fmla="*/ 839 w 1012"/>
                <a:gd name="T81" fmla="*/ 844 h 1291"/>
                <a:gd name="T82" fmla="*/ 832 w 1012"/>
                <a:gd name="T83" fmla="*/ 844 h 1291"/>
                <a:gd name="T84" fmla="*/ 875 w 1012"/>
                <a:gd name="T85" fmla="*/ 760 h 1291"/>
                <a:gd name="T86" fmla="*/ 915 w 1012"/>
                <a:gd name="T87" fmla="*/ 671 h 1291"/>
                <a:gd name="T88" fmla="*/ 904 w 1012"/>
                <a:gd name="T89" fmla="*/ 659 h 1291"/>
                <a:gd name="T90" fmla="*/ 898 w 1012"/>
                <a:gd name="T91" fmla="*/ 645 h 1291"/>
                <a:gd name="T92" fmla="*/ 912 w 1012"/>
                <a:gd name="T93" fmla="*/ 617 h 1291"/>
                <a:gd name="T94" fmla="*/ 936 w 1012"/>
                <a:gd name="T95" fmla="*/ 582 h 1291"/>
                <a:gd name="T96" fmla="*/ 960 w 1012"/>
                <a:gd name="T97" fmla="*/ 528 h 1291"/>
                <a:gd name="T98" fmla="*/ 1003 w 1012"/>
                <a:gd name="T99" fmla="*/ 484 h 1291"/>
                <a:gd name="T100" fmla="*/ 804 w 1012"/>
                <a:gd name="T101" fmla="*/ 470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12" h="1291">
                  <a:moveTo>
                    <a:pt x="677" y="443"/>
                  </a:moveTo>
                  <a:cubicBezTo>
                    <a:pt x="633" y="360"/>
                    <a:pt x="578" y="305"/>
                    <a:pt x="490" y="272"/>
                  </a:cubicBezTo>
                  <a:cubicBezTo>
                    <a:pt x="408" y="239"/>
                    <a:pt x="457" y="119"/>
                    <a:pt x="490" y="53"/>
                  </a:cubicBezTo>
                  <a:cubicBezTo>
                    <a:pt x="499" y="36"/>
                    <a:pt x="504" y="18"/>
                    <a:pt x="507" y="0"/>
                  </a:cubicBezTo>
                  <a:cubicBezTo>
                    <a:pt x="435" y="50"/>
                    <a:pt x="352" y="83"/>
                    <a:pt x="265" y="108"/>
                  </a:cubicBezTo>
                  <a:cubicBezTo>
                    <a:pt x="227" y="124"/>
                    <a:pt x="227" y="212"/>
                    <a:pt x="183" y="250"/>
                  </a:cubicBezTo>
                  <a:cubicBezTo>
                    <a:pt x="172" y="256"/>
                    <a:pt x="155" y="245"/>
                    <a:pt x="144" y="250"/>
                  </a:cubicBezTo>
                  <a:cubicBezTo>
                    <a:pt x="109" y="289"/>
                    <a:pt x="63" y="297"/>
                    <a:pt x="18" y="314"/>
                  </a:cubicBezTo>
                  <a:cubicBezTo>
                    <a:pt x="11" y="378"/>
                    <a:pt x="0" y="444"/>
                    <a:pt x="1" y="492"/>
                  </a:cubicBezTo>
                  <a:cubicBezTo>
                    <a:pt x="1" y="498"/>
                    <a:pt x="12" y="514"/>
                    <a:pt x="18" y="531"/>
                  </a:cubicBezTo>
                  <a:cubicBezTo>
                    <a:pt x="45" y="558"/>
                    <a:pt x="40" y="608"/>
                    <a:pt x="51" y="641"/>
                  </a:cubicBezTo>
                  <a:cubicBezTo>
                    <a:pt x="78" y="707"/>
                    <a:pt x="166" y="646"/>
                    <a:pt x="216" y="674"/>
                  </a:cubicBezTo>
                  <a:cubicBezTo>
                    <a:pt x="243" y="690"/>
                    <a:pt x="265" y="718"/>
                    <a:pt x="298" y="701"/>
                  </a:cubicBezTo>
                  <a:cubicBezTo>
                    <a:pt x="309" y="701"/>
                    <a:pt x="315" y="685"/>
                    <a:pt x="326" y="668"/>
                  </a:cubicBezTo>
                  <a:cubicBezTo>
                    <a:pt x="337" y="652"/>
                    <a:pt x="370" y="663"/>
                    <a:pt x="381" y="685"/>
                  </a:cubicBezTo>
                  <a:cubicBezTo>
                    <a:pt x="392" y="740"/>
                    <a:pt x="353" y="778"/>
                    <a:pt x="337" y="822"/>
                  </a:cubicBezTo>
                  <a:cubicBezTo>
                    <a:pt x="320" y="866"/>
                    <a:pt x="320" y="915"/>
                    <a:pt x="337" y="948"/>
                  </a:cubicBezTo>
                  <a:cubicBezTo>
                    <a:pt x="392" y="1062"/>
                    <a:pt x="393" y="1176"/>
                    <a:pt x="401" y="1291"/>
                  </a:cubicBezTo>
                  <a:cubicBezTo>
                    <a:pt x="418" y="1291"/>
                    <a:pt x="418" y="1291"/>
                    <a:pt x="418" y="1291"/>
                  </a:cubicBezTo>
                  <a:cubicBezTo>
                    <a:pt x="442" y="1280"/>
                    <a:pt x="442" y="1280"/>
                    <a:pt x="442" y="1280"/>
                  </a:cubicBezTo>
                  <a:cubicBezTo>
                    <a:pt x="459" y="1267"/>
                    <a:pt x="459" y="1267"/>
                    <a:pt x="459" y="1267"/>
                  </a:cubicBezTo>
                  <a:cubicBezTo>
                    <a:pt x="470" y="1247"/>
                    <a:pt x="470" y="1247"/>
                    <a:pt x="470" y="1247"/>
                  </a:cubicBezTo>
                  <a:cubicBezTo>
                    <a:pt x="486" y="1258"/>
                    <a:pt x="486" y="1258"/>
                    <a:pt x="486" y="1258"/>
                  </a:cubicBezTo>
                  <a:cubicBezTo>
                    <a:pt x="501" y="1253"/>
                    <a:pt x="501" y="1253"/>
                    <a:pt x="501" y="1253"/>
                  </a:cubicBezTo>
                  <a:cubicBezTo>
                    <a:pt x="517" y="1242"/>
                    <a:pt x="517" y="1242"/>
                    <a:pt x="517" y="1242"/>
                  </a:cubicBezTo>
                  <a:cubicBezTo>
                    <a:pt x="533" y="1230"/>
                    <a:pt x="533" y="1230"/>
                    <a:pt x="533" y="1230"/>
                  </a:cubicBezTo>
                  <a:cubicBezTo>
                    <a:pt x="547" y="1222"/>
                    <a:pt x="547" y="1222"/>
                    <a:pt x="547" y="1222"/>
                  </a:cubicBezTo>
                  <a:cubicBezTo>
                    <a:pt x="547" y="1216"/>
                    <a:pt x="547" y="1216"/>
                    <a:pt x="547" y="1216"/>
                  </a:cubicBezTo>
                  <a:cubicBezTo>
                    <a:pt x="547" y="1212"/>
                    <a:pt x="547" y="1212"/>
                    <a:pt x="547" y="1212"/>
                  </a:cubicBezTo>
                  <a:cubicBezTo>
                    <a:pt x="543" y="1212"/>
                    <a:pt x="543" y="1212"/>
                    <a:pt x="543" y="1212"/>
                  </a:cubicBezTo>
                  <a:cubicBezTo>
                    <a:pt x="539" y="1209"/>
                    <a:pt x="539" y="1209"/>
                    <a:pt x="539" y="1209"/>
                  </a:cubicBezTo>
                  <a:cubicBezTo>
                    <a:pt x="537" y="1209"/>
                    <a:pt x="537" y="1209"/>
                    <a:pt x="537" y="1209"/>
                  </a:cubicBezTo>
                  <a:cubicBezTo>
                    <a:pt x="533" y="1205"/>
                    <a:pt x="533" y="1205"/>
                    <a:pt x="533" y="1205"/>
                  </a:cubicBezTo>
                  <a:cubicBezTo>
                    <a:pt x="533" y="1204"/>
                    <a:pt x="533" y="1204"/>
                    <a:pt x="533" y="1204"/>
                  </a:cubicBezTo>
                  <a:cubicBezTo>
                    <a:pt x="543" y="1200"/>
                    <a:pt x="543" y="1200"/>
                    <a:pt x="543" y="1200"/>
                  </a:cubicBezTo>
                  <a:cubicBezTo>
                    <a:pt x="555" y="1193"/>
                    <a:pt x="555" y="1193"/>
                    <a:pt x="555" y="1193"/>
                  </a:cubicBezTo>
                  <a:cubicBezTo>
                    <a:pt x="566" y="1189"/>
                    <a:pt x="566" y="1189"/>
                    <a:pt x="566" y="1189"/>
                  </a:cubicBezTo>
                  <a:cubicBezTo>
                    <a:pt x="576" y="1183"/>
                    <a:pt x="576" y="1183"/>
                    <a:pt x="576" y="1183"/>
                  </a:cubicBezTo>
                  <a:cubicBezTo>
                    <a:pt x="576" y="1179"/>
                    <a:pt x="576" y="1179"/>
                    <a:pt x="576" y="1179"/>
                  </a:cubicBezTo>
                  <a:cubicBezTo>
                    <a:pt x="574" y="1172"/>
                    <a:pt x="574" y="1172"/>
                    <a:pt x="574" y="1172"/>
                  </a:cubicBezTo>
                  <a:cubicBezTo>
                    <a:pt x="570" y="1168"/>
                    <a:pt x="570" y="1168"/>
                    <a:pt x="570" y="1168"/>
                  </a:cubicBezTo>
                  <a:cubicBezTo>
                    <a:pt x="570" y="1163"/>
                    <a:pt x="570" y="1163"/>
                    <a:pt x="570" y="1163"/>
                  </a:cubicBezTo>
                  <a:cubicBezTo>
                    <a:pt x="570" y="1157"/>
                    <a:pt x="570" y="1157"/>
                    <a:pt x="570" y="1157"/>
                  </a:cubicBezTo>
                  <a:cubicBezTo>
                    <a:pt x="617" y="1120"/>
                    <a:pt x="617" y="1120"/>
                    <a:pt x="617" y="1120"/>
                  </a:cubicBezTo>
                  <a:cubicBezTo>
                    <a:pt x="665" y="1089"/>
                    <a:pt x="665" y="1089"/>
                    <a:pt x="665" y="1089"/>
                  </a:cubicBezTo>
                  <a:cubicBezTo>
                    <a:pt x="707" y="1051"/>
                    <a:pt x="707" y="1051"/>
                    <a:pt x="707" y="1051"/>
                  </a:cubicBezTo>
                  <a:cubicBezTo>
                    <a:pt x="713" y="1010"/>
                    <a:pt x="713" y="1010"/>
                    <a:pt x="713" y="1010"/>
                  </a:cubicBezTo>
                  <a:cubicBezTo>
                    <a:pt x="728" y="973"/>
                    <a:pt x="728" y="973"/>
                    <a:pt x="728" y="973"/>
                  </a:cubicBezTo>
                  <a:cubicBezTo>
                    <a:pt x="750" y="951"/>
                    <a:pt x="750" y="951"/>
                    <a:pt x="750" y="951"/>
                  </a:cubicBezTo>
                  <a:cubicBezTo>
                    <a:pt x="786" y="936"/>
                    <a:pt x="786" y="936"/>
                    <a:pt x="786" y="936"/>
                  </a:cubicBezTo>
                  <a:cubicBezTo>
                    <a:pt x="832" y="936"/>
                    <a:pt x="832" y="936"/>
                    <a:pt x="832" y="936"/>
                  </a:cubicBezTo>
                  <a:cubicBezTo>
                    <a:pt x="839" y="935"/>
                    <a:pt x="839" y="935"/>
                    <a:pt x="839" y="935"/>
                  </a:cubicBezTo>
                  <a:cubicBezTo>
                    <a:pt x="841" y="931"/>
                    <a:pt x="841" y="931"/>
                    <a:pt x="841" y="931"/>
                  </a:cubicBezTo>
                  <a:cubicBezTo>
                    <a:pt x="841" y="926"/>
                    <a:pt x="841" y="926"/>
                    <a:pt x="841" y="926"/>
                  </a:cubicBezTo>
                  <a:cubicBezTo>
                    <a:pt x="845" y="920"/>
                    <a:pt x="845" y="920"/>
                    <a:pt x="845" y="920"/>
                  </a:cubicBezTo>
                  <a:cubicBezTo>
                    <a:pt x="849" y="918"/>
                    <a:pt x="849" y="918"/>
                    <a:pt x="849" y="918"/>
                  </a:cubicBezTo>
                  <a:cubicBezTo>
                    <a:pt x="852" y="918"/>
                    <a:pt x="852" y="918"/>
                    <a:pt x="852" y="918"/>
                  </a:cubicBezTo>
                  <a:cubicBezTo>
                    <a:pt x="860" y="918"/>
                    <a:pt x="860" y="918"/>
                    <a:pt x="860" y="918"/>
                  </a:cubicBezTo>
                  <a:cubicBezTo>
                    <a:pt x="865" y="920"/>
                    <a:pt x="865" y="920"/>
                    <a:pt x="865" y="920"/>
                  </a:cubicBezTo>
                  <a:cubicBezTo>
                    <a:pt x="870" y="920"/>
                    <a:pt x="870" y="920"/>
                    <a:pt x="870" y="920"/>
                  </a:cubicBezTo>
                  <a:cubicBezTo>
                    <a:pt x="875" y="920"/>
                    <a:pt x="875" y="920"/>
                    <a:pt x="875" y="920"/>
                  </a:cubicBezTo>
                  <a:cubicBezTo>
                    <a:pt x="882" y="920"/>
                    <a:pt x="882" y="920"/>
                    <a:pt x="882" y="920"/>
                  </a:cubicBezTo>
                  <a:cubicBezTo>
                    <a:pt x="882" y="910"/>
                    <a:pt x="882" y="910"/>
                    <a:pt x="882" y="910"/>
                  </a:cubicBezTo>
                  <a:cubicBezTo>
                    <a:pt x="878" y="898"/>
                    <a:pt x="878" y="898"/>
                    <a:pt x="878" y="898"/>
                  </a:cubicBezTo>
                  <a:cubicBezTo>
                    <a:pt x="875" y="889"/>
                    <a:pt x="875" y="889"/>
                    <a:pt x="875" y="889"/>
                  </a:cubicBezTo>
                  <a:cubicBezTo>
                    <a:pt x="872" y="881"/>
                    <a:pt x="872" y="881"/>
                    <a:pt x="872" y="881"/>
                  </a:cubicBezTo>
                  <a:cubicBezTo>
                    <a:pt x="870" y="873"/>
                    <a:pt x="870" y="873"/>
                    <a:pt x="870" y="873"/>
                  </a:cubicBezTo>
                  <a:cubicBezTo>
                    <a:pt x="861" y="871"/>
                    <a:pt x="861" y="871"/>
                    <a:pt x="861" y="871"/>
                  </a:cubicBezTo>
                  <a:cubicBezTo>
                    <a:pt x="856" y="873"/>
                    <a:pt x="856" y="873"/>
                    <a:pt x="856" y="873"/>
                  </a:cubicBezTo>
                  <a:cubicBezTo>
                    <a:pt x="852" y="877"/>
                    <a:pt x="852" y="877"/>
                    <a:pt x="852" y="877"/>
                  </a:cubicBezTo>
                  <a:cubicBezTo>
                    <a:pt x="845" y="881"/>
                    <a:pt x="845" y="881"/>
                    <a:pt x="845" y="881"/>
                  </a:cubicBezTo>
                  <a:cubicBezTo>
                    <a:pt x="845" y="884"/>
                    <a:pt x="845" y="884"/>
                    <a:pt x="845" y="884"/>
                  </a:cubicBezTo>
                  <a:cubicBezTo>
                    <a:pt x="841" y="887"/>
                    <a:pt x="841" y="887"/>
                    <a:pt x="841" y="887"/>
                  </a:cubicBezTo>
                  <a:cubicBezTo>
                    <a:pt x="839" y="884"/>
                    <a:pt x="839" y="884"/>
                    <a:pt x="839" y="884"/>
                  </a:cubicBezTo>
                  <a:cubicBezTo>
                    <a:pt x="845" y="873"/>
                    <a:pt x="845" y="873"/>
                    <a:pt x="845" y="873"/>
                  </a:cubicBezTo>
                  <a:cubicBezTo>
                    <a:pt x="852" y="867"/>
                    <a:pt x="852" y="867"/>
                    <a:pt x="852" y="867"/>
                  </a:cubicBezTo>
                  <a:cubicBezTo>
                    <a:pt x="856" y="860"/>
                    <a:pt x="856" y="860"/>
                    <a:pt x="856" y="860"/>
                  </a:cubicBezTo>
                  <a:cubicBezTo>
                    <a:pt x="860" y="847"/>
                    <a:pt x="860" y="847"/>
                    <a:pt x="860" y="847"/>
                  </a:cubicBezTo>
                  <a:cubicBezTo>
                    <a:pt x="856" y="847"/>
                    <a:pt x="856" y="847"/>
                    <a:pt x="856" y="847"/>
                  </a:cubicBezTo>
                  <a:cubicBezTo>
                    <a:pt x="852" y="844"/>
                    <a:pt x="852" y="844"/>
                    <a:pt x="852" y="844"/>
                  </a:cubicBezTo>
                  <a:cubicBezTo>
                    <a:pt x="845" y="844"/>
                    <a:pt x="845" y="844"/>
                    <a:pt x="845" y="844"/>
                  </a:cubicBezTo>
                  <a:cubicBezTo>
                    <a:pt x="839" y="844"/>
                    <a:pt x="839" y="844"/>
                    <a:pt x="839" y="844"/>
                  </a:cubicBezTo>
                  <a:cubicBezTo>
                    <a:pt x="835" y="844"/>
                    <a:pt x="835" y="844"/>
                    <a:pt x="835" y="844"/>
                  </a:cubicBezTo>
                  <a:cubicBezTo>
                    <a:pt x="832" y="844"/>
                    <a:pt x="832" y="844"/>
                    <a:pt x="832" y="844"/>
                  </a:cubicBezTo>
                  <a:cubicBezTo>
                    <a:pt x="828" y="840"/>
                    <a:pt x="828" y="840"/>
                    <a:pt x="828" y="840"/>
                  </a:cubicBezTo>
                  <a:cubicBezTo>
                    <a:pt x="875" y="760"/>
                    <a:pt x="875" y="760"/>
                    <a:pt x="875" y="760"/>
                  </a:cubicBezTo>
                  <a:cubicBezTo>
                    <a:pt x="923" y="678"/>
                    <a:pt x="923" y="678"/>
                    <a:pt x="923" y="678"/>
                  </a:cubicBezTo>
                  <a:cubicBezTo>
                    <a:pt x="915" y="671"/>
                    <a:pt x="915" y="671"/>
                    <a:pt x="915" y="671"/>
                  </a:cubicBezTo>
                  <a:cubicBezTo>
                    <a:pt x="912" y="665"/>
                    <a:pt x="912" y="665"/>
                    <a:pt x="912" y="665"/>
                  </a:cubicBezTo>
                  <a:cubicBezTo>
                    <a:pt x="904" y="659"/>
                    <a:pt x="904" y="659"/>
                    <a:pt x="904" y="659"/>
                  </a:cubicBezTo>
                  <a:cubicBezTo>
                    <a:pt x="903" y="650"/>
                    <a:pt x="903" y="650"/>
                    <a:pt x="903" y="650"/>
                  </a:cubicBezTo>
                  <a:cubicBezTo>
                    <a:pt x="898" y="645"/>
                    <a:pt x="898" y="645"/>
                    <a:pt x="898" y="645"/>
                  </a:cubicBezTo>
                  <a:cubicBezTo>
                    <a:pt x="896" y="634"/>
                    <a:pt x="896" y="634"/>
                    <a:pt x="896" y="634"/>
                  </a:cubicBezTo>
                  <a:cubicBezTo>
                    <a:pt x="912" y="617"/>
                    <a:pt x="912" y="617"/>
                    <a:pt x="912" y="617"/>
                  </a:cubicBezTo>
                  <a:cubicBezTo>
                    <a:pt x="925" y="602"/>
                    <a:pt x="925" y="602"/>
                    <a:pt x="925" y="602"/>
                  </a:cubicBezTo>
                  <a:cubicBezTo>
                    <a:pt x="936" y="582"/>
                    <a:pt x="936" y="582"/>
                    <a:pt x="936" y="582"/>
                  </a:cubicBezTo>
                  <a:cubicBezTo>
                    <a:pt x="940" y="550"/>
                    <a:pt x="940" y="550"/>
                    <a:pt x="940" y="550"/>
                  </a:cubicBezTo>
                  <a:cubicBezTo>
                    <a:pt x="960" y="528"/>
                    <a:pt x="960" y="528"/>
                    <a:pt x="960" y="528"/>
                  </a:cubicBezTo>
                  <a:cubicBezTo>
                    <a:pt x="978" y="507"/>
                    <a:pt x="978" y="507"/>
                    <a:pt x="978" y="507"/>
                  </a:cubicBezTo>
                  <a:cubicBezTo>
                    <a:pt x="1003" y="484"/>
                    <a:pt x="1003" y="484"/>
                    <a:pt x="1003" y="484"/>
                  </a:cubicBezTo>
                  <a:cubicBezTo>
                    <a:pt x="1012" y="459"/>
                    <a:pt x="1012" y="459"/>
                    <a:pt x="1012" y="459"/>
                  </a:cubicBezTo>
                  <a:cubicBezTo>
                    <a:pt x="940" y="466"/>
                    <a:pt x="868" y="470"/>
                    <a:pt x="804" y="470"/>
                  </a:cubicBezTo>
                  <a:cubicBezTo>
                    <a:pt x="765" y="465"/>
                    <a:pt x="699" y="492"/>
                    <a:pt x="677" y="443"/>
                  </a:cubicBezTo>
                  <a:close/>
                </a:path>
              </a:pathLst>
            </a:custGeom>
            <a:grpFill/>
            <a:ln w="38100">
              <a:noFill/>
              <a:round/>
              <a:headEnd/>
              <a:tailEnd/>
            </a:ln>
          </p:spPr>
          <p:txBody>
            <a:bodyPr vert="horz" wrap="square" lIns="38576" tIns="19288" rIns="38576" bIns="19288" numCol="1" anchor="t" anchorCtr="0" compatLnSpc="1">
              <a:prstTxWarp prst="textNoShape">
                <a:avLst/>
              </a:prstTxWarp>
            </a:bodyPr>
            <a:lstStyle/>
            <a:p>
              <a:endParaRPr lang="en-NZ" sz="759"/>
            </a:p>
          </p:txBody>
        </p:sp>
        <p:sp>
          <p:nvSpPr>
            <p:cNvPr id="76" name="Freeform 57">
              <a:extLst>
                <a:ext uri="{FF2B5EF4-FFF2-40B4-BE49-F238E27FC236}">
                  <a16:creationId xmlns:a16="http://schemas.microsoft.com/office/drawing/2014/main" id="{D03CC63B-3F75-445D-87BB-BCC92240DE5F}"/>
                </a:ext>
              </a:extLst>
            </p:cNvPr>
            <p:cNvSpPr>
              <a:spLocks/>
            </p:cNvSpPr>
            <p:nvPr/>
          </p:nvSpPr>
          <p:spPr bwMode="auto">
            <a:xfrm>
              <a:off x="-2706181" y="4822478"/>
              <a:ext cx="1033328" cy="947398"/>
            </a:xfrm>
            <a:custGeom>
              <a:avLst/>
              <a:gdLst>
                <a:gd name="T0" fmla="*/ 1325 w 1633"/>
                <a:gd name="T1" fmla="*/ 234 h 1497"/>
                <a:gd name="T2" fmla="*/ 1002 w 1633"/>
                <a:gd name="T3" fmla="*/ 178 h 1497"/>
                <a:gd name="T4" fmla="*/ 677 w 1633"/>
                <a:gd name="T5" fmla="*/ 481 h 1497"/>
                <a:gd name="T6" fmla="*/ 99 w 1633"/>
                <a:gd name="T7" fmla="*/ 1006 h 1497"/>
                <a:gd name="T8" fmla="*/ 270 w 1633"/>
                <a:gd name="T9" fmla="*/ 1448 h 1497"/>
                <a:gd name="T10" fmla="*/ 608 w 1633"/>
                <a:gd name="T11" fmla="*/ 1459 h 1497"/>
                <a:gd name="T12" fmla="*/ 608 w 1633"/>
                <a:gd name="T13" fmla="*/ 1326 h 1497"/>
                <a:gd name="T14" fmla="*/ 628 w 1633"/>
                <a:gd name="T15" fmla="*/ 1195 h 1497"/>
                <a:gd name="T16" fmla="*/ 712 w 1633"/>
                <a:gd name="T17" fmla="*/ 1121 h 1497"/>
                <a:gd name="T18" fmla="*/ 791 w 1633"/>
                <a:gd name="T19" fmla="*/ 1084 h 1497"/>
                <a:gd name="T20" fmla="*/ 824 w 1633"/>
                <a:gd name="T21" fmla="*/ 1053 h 1497"/>
                <a:gd name="T22" fmla="*/ 874 w 1633"/>
                <a:gd name="T23" fmla="*/ 1025 h 1497"/>
                <a:gd name="T24" fmla="*/ 920 w 1633"/>
                <a:gd name="T25" fmla="*/ 988 h 1497"/>
                <a:gd name="T26" fmla="*/ 914 w 1633"/>
                <a:gd name="T27" fmla="*/ 962 h 1497"/>
                <a:gd name="T28" fmla="*/ 907 w 1633"/>
                <a:gd name="T29" fmla="*/ 941 h 1497"/>
                <a:gd name="T30" fmla="*/ 924 w 1633"/>
                <a:gd name="T31" fmla="*/ 945 h 1497"/>
                <a:gd name="T32" fmla="*/ 940 w 1633"/>
                <a:gd name="T33" fmla="*/ 966 h 1497"/>
                <a:gd name="T34" fmla="*/ 984 w 1633"/>
                <a:gd name="T35" fmla="*/ 947 h 1497"/>
                <a:gd name="T36" fmla="*/ 1031 w 1633"/>
                <a:gd name="T37" fmla="*/ 910 h 1497"/>
                <a:gd name="T38" fmla="*/ 1057 w 1633"/>
                <a:gd name="T39" fmla="*/ 934 h 1497"/>
                <a:gd name="T40" fmla="*/ 1035 w 1633"/>
                <a:gd name="T41" fmla="*/ 941 h 1497"/>
                <a:gd name="T42" fmla="*/ 1015 w 1633"/>
                <a:gd name="T43" fmla="*/ 951 h 1497"/>
                <a:gd name="T44" fmla="*/ 1026 w 1633"/>
                <a:gd name="T45" fmla="*/ 976 h 1497"/>
                <a:gd name="T46" fmla="*/ 1099 w 1633"/>
                <a:gd name="T47" fmla="*/ 962 h 1497"/>
                <a:gd name="T48" fmla="*/ 1114 w 1633"/>
                <a:gd name="T49" fmla="*/ 962 h 1497"/>
                <a:gd name="T50" fmla="*/ 1136 w 1633"/>
                <a:gd name="T51" fmla="*/ 967 h 1497"/>
                <a:gd name="T52" fmla="*/ 1173 w 1633"/>
                <a:gd name="T53" fmla="*/ 978 h 1497"/>
                <a:gd name="T54" fmla="*/ 1180 w 1633"/>
                <a:gd name="T55" fmla="*/ 947 h 1497"/>
                <a:gd name="T56" fmla="*/ 1188 w 1633"/>
                <a:gd name="T57" fmla="*/ 966 h 1497"/>
                <a:gd name="T58" fmla="*/ 1217 w 1633"/>
                <a:gd name="T59" fmla="*/ 978 h 1497"/>
                <a:gd name="T60" fmla="*/ 1240 w 1633"/>
                <a:gd name="T61" fmla="*/ 921 h 1497"/>
                <a:gd name="T62" fmla="*/ 1214 w 1633"/>
                <a:gd name="T63" fmla="*/ 873 h 1497"/>
                <a:gd name="T64" fmla="*/ 1180 w 1633"/>
                <a:gd name="T65" fmla="*/ 884 h 1497"/>
                <a:gd name="T66" fmla="*/ 1180 w 1633"/>
                <a:gd name="T67" fmla="*/ 864 h 1497"/>
                <a:gd name="T68" fmla="*/ 1169 w 1633"/>
                <a:gd name="T69" fmla="*/ 851 h 1497"/>
                <a:gd name="T70" fmla="*/ 1156 w 1633"/>
                <a:gd name="T71" fmla="*/ 856 h 1497"/>
                <a:gd name="T72" fmla="*/ 1151 w 1633"/>
                <a:gd name="T73" fmla="*/ 877 h 1497"/>
                <a:gd name="T74" fmla="*/ 1126 w 1633"/>
                <a:gd name="T75" fmla="*/ 881 h 1497"/>
                <a:gd name="T76" fmla="*/ 1105 w 1633"/>
                <a:gd name="T77" fmla="*/ 867 h 1497"/>
                <a:gd name="T78" fmla="*/ 1119 w 1633"/>
                <a:gd name="T79" fmla="*/ 855 h 1497"/>
                <a:gd name="T80" fmla="*/ 1136 w 1633"/>
                <a:gd name="T81" fmla="*/ 844 h 1497"/>
                <a:gd name="T82" fmla="*/ 1115 w 1633"/>
                <a:gd name="T83" fmla="*/ 790 h 1497"/>
                <a:gd name="T84" fmla="*/ 1136 w 1633"/>
                <a:gd name="T85" fmla="*/ 713 h 1497"/>
                <a:gd name="T86" fmla="*/ 1193 w 1633"/>
                <a:gd name="T87" fmla="*/ 628 h 1497"/>
                <a:gd name="T88" fmla="*/ 1251 w 1633"/>
                <a:gd name="T89" fmla="*/ 575 h 1497"/>
                <a:gd name="T90" fmla="*/ 1280 w 1633"/>
                <a:gd name="T91" fmla="*/ 561 h 1497"/>
                <a:gd name="T92" fmla="*/ 1343 w 1633"/>
                <a:gd name="T93" fmla="*/ 454 h 1497"/>
                <a:gd name="T94" fmla="*/ 1395 w 1633"/>
                <a:gd name="T95" fmla="*/ 341 h 1497"/>
                <a:gd name="T96" fmla="*/ 1522 w 1633"/>
                <a:gd name="T97" fmla="*/ 185 h 1497"/>
                <a:gd name="T98" fmla="*/ 1441 w 1633"/>
                <a:gd name="T99" fmla="*/ 53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33" h="1497">
                  <a:moveTo>
                    <a:pt x="1441" y="53"/>
                  </a:moveTo>
                  <a:cubicBezTo>
                    <a:pt x="1430" y="59"/>
                    <a:pt x="1424" y="92"/>
                    <a:pt x="1413" y="97"/>
                  </a:cubicBezTo>
                  <a:cubicBezTo>
                    <a:pt x="1364" y="141"/>
                    <a:pt x="1358" y="207"/>
                    <a:pt x="1325" y="234"/>
                  </a:cubicBezTo>
                  <a:cubicBezTo>
                    <a:pt x="1259" y="278"/>
                    <a:pt x="1226" y="147"/>
                    <a:pt x="1166" y="119"/>
                  </a:cubicBezTo>
                  <a:cubicBezTo>
                    <a:pt x="1116" y="92"/>
                    <a:pt x="1089" y="163"/>
                    <a:pt x="1056" y="179"/>
                  </a:cubicBezTo>
                  <a:cubicBezTo>
                    <a:pt x="1037" y="185"/>
                    <a:pt x="1019" y="185"/>
                    <a:pt x="1002" y="178"/>
                  </a:cubicBezTo>
                  <a:cubicBezTo>
                    <a:pt x="964" y="240"/>
                    <a:pt x="909" y="292"/>
                    <a:pt x="863" y="350"/>
                  </a:cubicBezTo>
                  <a:cubicBezTo>
                    <a:pt x="841" y="366"/>
                    <a:pt x="830" y="394"/>
                    <a:pt x="819" y="421"/>
                  </a:cubicBezTo>
                  <a:cubicBezTo>
                    <a:pt x="798" y="476"/>
                    <a:pt x="699" y="443"/>
                    <a:pt x="677" y="481"/>
                  </a:cubicBezTo>
                  <a:cubicBezTo>
                    <a:pt x="589" y="624"/>
                    <a:pt x="451" y="690"/>
                    <a:pt x="308" y="762"/>
                  </a:cubicBezTo>
                  <a:cubicBezTo>
                    <a:pt x="259" y="783"/>
                    <a:pt x="248" y="849"/>
                    <a:pt x="215" y="893"/>
                  </a:cubicBezTo>
                  <a:cubicBezTo>
                    <a:pt x="182" y="939"/>
                    <a:pt x="143" y="976"/>
                    <a:pt x="99" y="1006"/>
                  </a:cubicBezTo>
                  <a:cubicBezTo>
                    <a:pt x="96" y="1024"/>
                    <a:pt x="91" y="1042"/>
                    <a:pt x="83" y="1058"/>
                  </a:cubicBezTo>
                  <a:cubicBezTo>
                    <a:pt x="50" y="1124"/>
                    <a:pt x="0" y="1245"/>
                    <a:pt x="83" y="1278"/>
                  </a:cubicBezTo>
                  <a:cubicBezTo>
                    <a:pt x="171" y="1311"/>
                    <a:pt x="226" y="1366"/>
                    <a:pt x="270" y="1448"/>
                  </a:cubicBezTo>
                  <a:cubicBezTo>
                    <a:pt x="292" y="1497"/>
                    <a:pt x="358" y="1470"/>
                    <a:pt x="396" y="1475"/>
                  </a:cubicBezTo>
                  <a:cubicBezTo>
                    <a:pt x="461" y="1475"/>
                    <a:pt x="532" y="1471"/>
                    <a:pt x="605" y="1464"/>
                  </a:cubicBezTo>
                  <a:cubicBezTo>
                    <a:pt x="608" y="1459"/>
                    <a:pt x="608" y="1459"/>
                    <a:pt x="608" y="1459"/>
                  </a:cubicBezTo>
                  <a:cubicBezTo>
                    <a:pt x="616" y="1415"/>
                    <a:pt x="616" y="1415"/>
                    <a:pt x="616" y="1415"/>
                  </a:cubicBezTo>
                  <a:cubicBezTo>
                    <a:pt x="616" y="1370"/>
                    <a:pt x="616" y="1370"/>
                    <a:pt x="616" y="1370"/>
                  </a:cubicBezTo>
                  <a:cubicBezTo>
                    <a:pt x="608" y="1326"/>
                    <a:pt x="608" y="1326"/>
                    <a:pt x="608" y="1326"/>
                  </a:cubicBezTo>
                  <a:cubicBezTo>
                    <a:pt x="608" y="1278"/>
                    <a:pt x="608" y="1278"/>
                    <a:pt x="608" y="1278"/>
                  </a:cubicBezTo>
                  <a:cubicBezTo>
                    <a:pt x="612" y="1232"/>
                    <a:pt x="612" y="1232"/>
                    <a:pt x="612" y="1232"/>
                  </a:cubicBezTo>
                  <a:cubicBezTo>
                    <a:pt x="628" y="1195"/>
                    <a:pt x="628" y="1195"/>
                    <a:pt x="628" y="1195"/>
                  </a:cubicBezTo>
                  <a:cubicBezTo>
                    <a:pt x="659" y="1177"/>
                    <a:pt x="659" y="1177"/>
                    <a:pt x="659" y="1177"/>
                  </a:cubicBezTo>
                  <a:cubicBezTo>
                    <a:pt x="686" y="1150"/>
                    <a:pt x="686" y="1150"/>
                    <a:pt x="686" y="1150"/>
                  </a:cubicBezTo>
                  <a:cubicBezTo>
                    <a:pt x="712" y="1121"/>
                    <a:pt x="712" y="1121"/>
                    <a:pt x="712" y="1121"/>
                  </a:cubicBezTo>
                  <a:cubicBezTo>
                    <a:pt x="737" y="1109"/>
                    <a:pt x="737" y="1109"/>
                    <a:pt x="737" y="1109"/>
                  </a:cubicBezTo>
                  <a:cubicBezTo>
                    <a:pt x="765" y="1099"/>
                    <a:pt x="765" y="1099"/>
                    <a:pt x="765" y="1099"/>
                  </a:cubicBezTo>
                  <a:cubicBezTo>
                    <a:pt x="791" y="1084"/>
                    <a:pt x="791" y="1084"/>
                    <a:pt x="791" y="1084"/>
                  </a:cubicBezTo>
                  <a:cubicBezTo>
                    <a:pt x="802" y="1076"/>
                    <a:pt x="802" y="1076"/>
                    <a:pt x="802" y="1076"/>
                  </a:cubicBezTo>
                  <a:cubicBezTo>
                    <a:pt x="814" y="1062"/>
                    <a:pt x="814" y="1062"/>
                    <a:pt x="814" y="1062"/>
                  </a:cubicBezTo>
                  <a:cubicBezTo>
                    <a:pt x="824" y="1053"/>
                    <a:pt x="824" y="1053"/>
                    <a:pt x="824" y="1053"/>
                  </a:cubicBezTo>
                  <a:cubicBezTo>
                    <a:pt x="835" y="1042"/>
                    <a:pt x="835" y="1042"/>
                    <a:pt x="835" y="1042"/>
                  </a:cubicBezTo>
                  <a:cubicBezTo>
                    <a:pt x="854" y="1032"/>
                    <a:pt x="854" y="1032"/>
                    <a:pt x="854" y="1032"/>
                  </a:cubicBezTo>
                  <a:cubicBezTo>
                    <a:pt x="874" y="1025"/>
                    <a:pt x="874" y="1025"/>
                    <a:pt x="874" y="1025"/>
                  </a:cubicBezTo>
                  <a:cubicBezTo>
                    <a:pt x="894" y="1020"/>
                    <a:pt x="894" y="1020"/>
                    <a:pt x="894" y="1020"/>
                  </a:cubicBezTo>
                  <a:cubicBezTo>
                    <a:pt x="912" y="1005"/>
                    <a:pt x="912" y="1005"/>
                    <a:pt x="912" y="1005"/>
                  </a:cubicBezTo>
                  <a:cubicBezTo>
                    <a:pt x="920" y="988"/>
                    <a:pt x="920" y="988"/>
                    <a:pt x="920" y="988"/>
                  </a:cubicBezTo>
                  <a:cubicBezTo>
                    <a:pt x="920" y="983"/>
                    <a:pt x="920" y="983"/>
                    <a:pt x="920" y="983"/>
                  </a:cubicBezTo>
                  <a:cubicBezTo>
                    <a:pt x="918" y="972"/>
                    <a:pt x="918" y="972"/>
                    <a:pt x="918" y="972"/>
                  </a:cubicBezTo>
                  <a:cubicBezTo>
                    <a:pt x="914" y="962"/>
                    <a:pt x="914" y="962"/>
                    <a:pt x="914" y="962"/>
                  </a:cubicBezTo>
                  <a:cubicBezTo>
                    <a:pt x="912" y="955"/>
                    <a:pt x="912" y="955"/>
                    <a:pt x="912" y="955"/>
                  </a:cubicBezTo>
                  <a:cubicBezTo>
                    <a:pt x="912" y="947"/>
                    <a:pt x="912" y="947"/>
                    <a:pt x="912" y="947"/>
                  </a:cubicBezTo>
                  <a:cubicBezTo>
                    <a:pt x="907" y="941"/>
                    <a:pt x="907" y="941"/>
                    <a:pt x="907" y="941"/>
                  </a:cubicBezTo>
                  <a:cubicBezTo>
                    <a:pt x="912" y="934"/>
                    <a:pt x="912" y="934"/>
                    <a:pt x="912" y="934"/>
                  </a:cubicBezTo>
                  <a:cubicBezTo>
                    <a:pt x="920" y="939"/>
                    <a:pt x="920" y="939"/>
                    <a:pt x="920" y="939"/>
                  </a:cubicBezTo>
                  <a:cubicBezTo>
                    <a:pt x="924" y="945"/>
                    <a:pt x="924" y="945"/>
                    <a:pt x="924" y="945"/>
                  </a:cubicBezTo>
                  <a:cubicBezTo>
                    <a:pt x="931" y="951"/>
                    <a:pt x="931" y="951"/>
                    <a:pt x="931" y="951"/>
                  </a:cubicBezTo>
                  <a:cubicBezTo>
                    <a:pt x="939" y="958"/>
                    <a:pt x="939" y="958"/>
                    <a:pt x="939" y="958"/>
                  </a:cubicBezTo>
                  <a:cubicBezTo>
                    <a:pt x="940" y="966"/>
                    <a:pt x="940" y="966"/>
                    <a:pt x="940" y="966"/>
                  </a:cubicBezTo>
                  <a:cubicBezTo>
                    <a:pt x="951" y="967"/>
                    <a:pt x="951" y="967"/>
                    <a:pt x="951" y="967"/>
                  </a:cubicBezTo>
                  <a:cubicBezTo>
                    <a:pt x="972" y="962"/>
                    <a:pt x="972" y="962"/>
                    <a:pt x="972" y="962"/>
                  </a:cubicBezTo>
                  <a:cubicBezTo>
                    <a:pt x="984" y="947"/>
                    <a:pt x="984" y="947"/>
                    <a:pt x="984" y="947"/>
                  </a:cubicBezTo>
                  <a:cubicBezTo>
                    <a:pt x="998" y="930"/>
                    <a:pt x="998" y="930"/>
                    <a:pt x="998" y="930"/>
                  </a:cubicBezTo>
                  <a:cubicBezTo>
                    <a:pt x="1013" y="918"/>
                    <a:pt x="1013" y="918"/>
                    <a:pt x="1013" y="918"/>
                  </a:cubicBezTo>
                  <a:cubicBezTo>
                    <a:pt x="1031" y="910"/>
                    <a:pt x="1031" y="910"/>
                    <a:pt x="1031" y="910"/>
                  </a:cubicBezTo>
                  <a:cubicBezTo>
                    <a:pt x="1039" y="921"/>
                    <a:pt x="1039" y="921"/>
                    <a:pt x="1039" y="921"/>
                  </a:cubicBezTo>
                  <a:cubicBezTo>
                    <a:pt x="1045" y="929"/>
                    <a:pt x="1045" y="929"/>
                    <a:pt x="1045" y="929"/>
                  </a:cubicBezTo>
                  <a:cubicBezTo>
                    <a:pt x="1057" y="934"/>
                    <a:pt x="1057" y="934"/>
                    <a:pt x="1057" y="934"/>
                  </a:cubicBezTo>
                  <a:cubicBezTo>
                    <a:pt x="1052" y="939"/>
                    <a:pt x="1052" y="939"/>
                    <a:pt x="1052" y="939"/>
                  </a:cubicBezTo>
                  <a:cubicBezTo>
                    <a:pt x="1042" y="941"/>
                    <a:pt x="1042" y="941"/>
                    <a:pt x="1042" y="941"/>
                  </a:cubicBezTo>
                  <a:cubicBezTo>
                    <a:pt x="1035" y="941"/>
                    <a:pt x="1035" y="941"/>
                    <a:pt x="1035" y="941"/>
                  </a:cubicBezTo>
                  <a:cubicBezTo>
                    <a:pt x="1030" y="945"/>
                    <a:pt x="1030" y="945"/>
                    <a:pt x="1030" y="945"/>
                  </a:cubicBezTo>
                  <a:cubicBezTo>
                    <a:pt x="1019" y="945"/>
                    <a:pt x="1019" y="945"/>
                    <a:pt x="1019" y="945"/>
                  </a:cubicBezTo>
                  <a:cubicBezTo>
                    <a:pt x="1015" y="951"/>
                    <a:pt x="1015" y="951"/>
                    <a:pt x="1015" y="951"/>
                  </a:cubicBezTo>
                  <a:cubicBezTo>
                    <a:pt x="1013" y="955"/>
                    <a:pt x="1013" y="955"/>
                    <a:pt x="1013" y="955"/>
                  </a:cubicBezTo>
                  <a:cubicBezTo>
                    <a:pt x="1009" y="966"/>
                    <a:pt x="1009" y="966"/>
                    <a:pt x="1009" y="966"/>
                  </a:cubicBezTo>
                  <a:cubicBezTo>
                    <a:pt x="1026" y="976"/>
                    <a:pt x="1026" y="976"/>
                    <a:pt x="1026" y="976"/>
                  </a:cubicBezTo>
                  <a:cubicBezTo>
                    <a:pt x="1052" y="978"/>
                    <a:pt x="1052" y="978"/>
                    <a:pt x="1052" y="978"/>
                  </a:cubicBezTo>
                  <a:cubicBezTo>
                    <a:pt x="1077" y="972"/>
                    <a:pt x="1077" y="972"/>
                    <a:pt x="1077" y="972"/>
                  </a:cubicBezTo>
                  <a:cubicBezTo>
                    <a:pt x="1099" y="962"/>
                    <a:pt x="1099" y="962"/>
                    <a:pt x="1099" y="962"/>
                  </a:cubicBezTo>
                  <a:cubicBezTo>
                    <a:pt x="1115" y="947"/>
                    <a:pt x="1115" y="947"/>
                    <a:pt x="1115" y="947"/>
                  </a:cubicBezTo>
                  <a:cubicBezTo>
                    <a:pt x="1114" y="955"/>
                    <a:pt x="1114" y="955"/>
                    <a:pt x="1114" y="955"/>
                  </a:cubicBezTo>
                  <a:cubicBezTo>
                    <a:pt x="1114" y="962"/>
                    <a:pt x="1114" y="962"/>
                    <a:pt x="1114" y="962"/>
                  </a:cubicBezTo>
                  <a:cubicBezTo>
                    <a:pt x="1114" y="967"/>
                    <a:pt x="1114" y="967"/>
                    <a:pt x="1114" y="967"/>
                  </a:cubicBezTo>
                  <a:cubicBezTo>
                    <a:pt x="1115" y="976"/>
                    <a:pt x="1115" y="976"/>
                    <a:pt x="1115" y="976"/>
                  </a:cubicBezTo>
                  <a:cubicBezTo>
                    <a:pt x="1136" y="967"/>
                    <a:pt x="1136" y="967"/>
                    <a:pt x="1136" y="967"/>
                  </a:cubicBezTo>
                  <a:cubicBezTo>
                    <a:pt x="1151" y="972"/>
                    <a:pt x="1151" y="972"/>
                    <a:pt x="1151" y="972"/>
                  </a:cubicBezTo>
                  <a:cubicBezTo>
                    <a:pt x="1163" y="978"/>
                    <a:pt x="1163" y="978"/>
                    <a:pt x="1163" y="978"/>
                  </a:cubicBezTo>
                  <a:cubicBezTo>
                    <a:pt x="1173" y="978"/>
                    <a:pt x="1173" y="978"/>
                    <a:pt x="1173" y="978"/>
                  </a:cubicBezTo>
                  <a:cubicBezTo>
                    <a:pt x="1173" y="967"/>
                    <a:pt x="1173" y="967"/>
                    <a:pt x="1173" y="967"/>
                  </a:cubicBezTo>
                  <a:cubicBezTo>
                    <a:pt x="1177" y="955"/>
                    <a:pt x="1177" y="955"/>
                    <a:pt x="1177" y="955"/>
                  </a:cubicBezTo>
                  <a:cubicBezTo>
                    <a:pt x="1180" y="947"/>
                    <a:pt x="1180" y="947"/>
                    <a:pt x="1180" y="947"/>
                  </a:cubicBezTo>
                  <a:cubicBezTo>
                    <a:pt x="1184" y="939"/>
                    <a:pt x="1184" y="939"/>
                    <a:pt x="1184" y="939"/>
                  </a:cubicBezTo>
                  <a:cubicBezTo>
                    <a:pt x="1184" y="955"/>
                    <a:pt x="1184" y="955"/>
                    <a:pt x="1184" y="955"/>
                  </a:cubicBezTo>
                  <a:cubicBezTo>
                    <a:pt x="1188" y="966"/>
                    <a:pt x="1188" y="966"/>
                    <a:pt x="1188" y="966"/>
                  </a:cubicBezTo>
                  <a:cubicBezTo>
                    <a:pt x="1189" y="976"/>
                    <a:pt x="1189" y="976"/>
                    <a:pt x="1189" y="976"/>
                  </a:cubicBezTo>
                  <a:cubicBezTo>
                    <a:pt x="1193" y="983"/>
                    <a:pt x="1193" y="983"/>
                    <a:pt x="1193" y="983"/>
                  </a:cubicBezTo>
                  <a:cubicBezTo>
                    <a:pt x="1217" y="978"/>
                    <a:pt x="1217" y="978"/>
                    <a:pt x="1217" y="978"/>
                  </a:cubicBezTo>
                  <a:cubicBezTo>
                    <a:pt x="1231" y="966"/>
                    <a:pt x="1231" y="966"/>
                    <a:pt x="1231" y="966"/>
                  </a:cubicBezTo>
                  <a:cubicBezTo>
                    <a:pt x="1240" y="945"/>
                    <a:pt x="1240" y="945"/>
                    <a:pt x="1240" y="945"/>
                  </a:cubicBezTo>
                  <a:cubicBezTo>
                    <a:pt x="1240" y="921"/>
                    <a:pt x="1240" y="921"/>
                    <a:pt x="1240" y="921"/>
                  </a:cubicBezTo>
                  <a:cubicBezTo>
                    <a:pt x="1236" y="902"/>
                    <a:pt x="1236" y="902"/>
                    <a:pt x="1236" y="902"/>
                  </a:cubicBezTo>
                  <a:cubicBezTo>
                    <a:pt x="1226" y="881"/>
                    <a:pt x="1226" y="881"/>
                    <a:pt x="1226" y="881"/>
                  </a:cubicBezTo>
                  <a:cubicBezTo>
                    <a:pt x="1214" y="873"/>
                    <a:pt x="1214" y="873"/>
                    <a:pt x="1214" y="873"/>
                  </a:cubicBezTo>
                  <a:cubicBezTo>
                    <a:pt x="1196" y="873"/>
                    <a:pt x="1196" y="873"/>
                    <a:pt x="1196" y="873"/>
                  </a:cubicBezTo>
                  <a:cubicBezTo>
                    <a:pt x="1180" y="892"/>
                    <a:pt x="1180" y="892"/>
                    <a:pt x="1180" y="892"/>
                  </a:cubicBezTo>
                  <a:cubicBezTo>
                    <a:pt x="1180" y="884"/>
                    <a:pt x="1180" y="884"/>
                    <a:pt x="1180" y="884"/>
                  </a:cubicBezTo>
                  <a:cubicBezTo>
                    <a:pt x="1180" y="877"/>
                    <a:pt x="1180" y="877"/>
                    <a:pt x="1180" y="877"/>
                  </a:cubicBezTo>
                  <a:cubicBezTo>
                    <a:pt x="1180" y="871"/>
                    <a:pt x="1180" y="871"/>
                    <a:pt x="1180" y="871"/>
                  </a:cubicBezTo>
                  <a:cubicBezTo>
                    <a:pt x="1180" y="864"/>
                    <a:pt x="1180" y="864"/>
                    <a:pt x="1180" y="864"/>
                  </a:cubicBezTo>
                  <a:cubicBezTo>
                    <a:pt x="1177" y="856"/>
                    <a:pt x="1177" y="856"/>
                    <a:pt x="1177" y="856"/>
                  </a:cubicBezTo>
                  <a:cubicBezTo>
                    <a:pt x="1177" y="855"/>
                    <a:pt x="1177" y="855"/>
                    <a:pt x="1177" y="855"/>
                  </a:cubicBezTo>
                  <a:cubicBezTo>
                    <a:pt x="1169" y="851"/>
                    <a:pt x="1169" y="851"/>
                    <a:pt x="1169" y="851"/>
                  </a:cubicBezTo>
                  <a:cubicBezTo>
                    <a:pt x="1163" y="851"/>
                    <a:pt x="1163" y="851"/>
                    <a:pt x="1163" y="851"/>
                  </a:cubicBezTo>
                  <a:cubicBezTo>
                    <a:pt x="1159" y="855"/>
                    <a:pt x="1159" y="855"/>
                    <a:pt x="1159" y="855"/>
                  </a:cubicBezTo>
                  <a:cubicBezTo>
                    <a:pt x="1156" y="856"/>
                    <a:pt x="1156" y="856"/>
                    <a:pt x="1156" y="856"/>
                  </a:cubicBezTo>
                  <a:cubicBezTo>
                    <a:pt x="1152" y="864"/>
                    <a:pt x="1152" y="864"/>
                    <a:pt x="1152" y="864"/>
                  </a:cubicBezTo>
                  <a:cubicBezTo>
                    <a:pt x="1151" y="871"/>
                    <a:pt x="1151" y="871"/>
                    <a:pt x="1151" y="871"/>
                  </a:cubicBezTo>
                  <a:cubicBezTo>
                    <a:pt x="1151" y="877"/>
                    <a:pt x="1151" y="877"/>
                    <a:pt x="1151" y="877"/>
                  </a:cubicBezTo>
                  <a:cubicBezTo>
                    <a:pt x="1147" y="881"/>
                    <a:pt x="1147" y="881"/>
                    <a:pt x="1147" y="881"/>
                  </a:cubicBezTo>
                  <a:cubicBezTo>
                    <a:pt x="1132" y="881"/>
                    <a:pt x="1132" y="881"/>
                    <a:pt x="1132" y="881"/>
                  </a:cubicBezTo>
                  <a:cubicBezTo>
                    <a:pt x="1126" y="881"/>
                    <a:pt x="1126" y="881"/>
                    <a:pt x="1126" y="881"/>
                  </a:cubicBezTo>
                  <a:cubicBezTo>
                    <a:pt x="1115" y="877"/>
                    <a:pt x="1115" y="877"/>
                    <a:pt x="1115" y="877"/>
                  </a:cubicBezTo>
                  <a:cubicBezTo>
                    <a:pt x="1110" y="873"/>
                    <a:pt x="1110" y="873"/>
                    <a:pt x="1110" y="873"/>
                  </a:cubicBezTo>
                  <a:cubicBezTo>
                    <a:pt x="1105" y="867"/>
                    <a:pt x="1105" y="867"/>
                    <a:pt x="1105" y="867"/>
                  </a:cubicBezTo>
                  <a:cubicBezTo>
                    <a:pt x="1110" y="860"/>
                    <a:pt x="1110" y="860"/>
                    <a:pt x="1110" y="860"/>
                  </a:cubicBezTo>
                  <a:cubicBezTo>
                    <a:pt x="1115" y="856"/>
                    <a:pt x="1115" y="856"/>
                    <a:pt x="1115" y="856"/>
                  </a:cubicBezTo>
                  <a:cubicBezTo>
                    <a:pt x="1119" y="855"/>
                    <a:pt x="1119" y="855"/>
                    <a:pt x="1119" y="855"/>
                  </a:cubicBezTo>
                  <a:cubicBezTo>
                    <a:pt x="1126" y="851"/>
                    <a:pt x="1126" y="851"/>
                    <a:pt x="1126" y="851"/>
                  </a:cubicBezTo>
                  <a:cubicBezTo>
                    <a:pt x="1132" y="847"/>
                    <a:pt x="1132" y="847"/>
                    <a:pt x="1132" y="847"/>
                  </a:cubicBezTo>
                  <a:cubicBezTo>
                    <a:pt x="1136" y="844"/>
                    <a:pt x="1136" y="844"/>
                    <a:pt x="1136" y="844"/>
                  </a:cubicBezTo>
                  <a:cubicBezTo>
                    <a:pt x="1140" y="838"/>
                    <a:pt x="1140" y="838"/>
                    <a:pt x="1140" y="838"/>
                  </a:cubicBezTo>
                  <a:cubicBezTo>
                    <a:pt x="1126" y="818"/>
                    <a:pt x="1126" y="818"/>
                    <a:pt x="1126" y="818"/>
                  </a:cubicBezTo>
                  <a:cubicBezTo>
                    <a:pt x="1115" y="790"/>
                    <a:pt x="1115" y="790"/>
                    <a:pt x="1115" y="790"/>
                  </a:cubicBezTo>
                  <a:cubicBezTo>
                    <a:pt x="1103" y="771"/>
                    <a:pt x="1103" y="771"/>
                    <a:pt x="1103" y="771"/>
                  </a:cubicBezTo>
                  <a:cubicBezTo>
                    <a:pt x="1119" y="740"/>
                    <a:pt x="1119" y="740"/>
                    <a:pt x="1119" y="740"/>
                  </a:cubicBezTo>
                  <a:cubicBezTo>
                    <a:pt x="1136" y="713"/>
                    <a:pt x="1136" y="713"/>
                    <a:pt x="1136" y="713"/>
                  </a:cubicBezTo>
                  <a:cubicBezTo>
                    <a:pt x="1151" y="682"/>
                    <a:pt x="1151" y="682"/>
                    <a:pt x="1151" y="682"/>
                  </a:cubicBezTo>
                  <a:cubicBezTo>
                    <a:pt x="1159" y="649"/>
                    <a:pt x="1159" y="649"/>
                    <a:pt x="1159" y="649"/>
                  </a:cubicBezTo>
                  <a:cubicBezTo>
                    <a:pt x="1193" y="628"/>
                    <a:pt x="1193" y="628"/>
                    <a:pt x="1193" y="628"/>
                  </a:cubicBezTo>
                  <a:cubicBezTo>
                    <a:pt x="1217" y="602"/>
                    <a:pt x="1217" y="602"/>
                    <a:pt x="1217" y="602"/>
                  </a:cubicBezTo>
                  <a:cubicBezTo>
                    <a:pt x="1243" y="579"/>
                    <a:pt x="1243" y="579"/>
                    <a:pt x="1243" y="579"/>
                  </a:cubicBezTo>
                  <a:cubicBezTo>
                    <a:pt x="1251" y="575"/>
                    <a:pt x="1251" y="575"/>
                    <a:pt x="1251" y="575"/>
                  </a:cubicBezTo>
                  <a:cubicBezTo>
                    <a:pt x="1261" y="571"/>
                    <a:pt x="1261" y="571"/>
                    <a:pt x="1261" y="571"/>
                  </a:cubicBezTo>
                  <a:cubicBezTo>
                    <a:pt x="1269" y="565"/>
                    <a:pt x="1269" y="565"/>
                    <a:pt x="1269" y="565"/>
                  </a:cubicBezTo>
                  <a:cubicBezTo>
                    <a:pt x="1280" y="561"/>
                    <a:pt x="1280" y="561"/>
                    <a:pt x="1280" y="561"/>
                  </a:cubicBezTo>
                  <a:cubicBezTo>
                    <a:pt x="1306" y="532"/>
                    <a:pt x="1306" y="532"/>
                    <a:pt x="1306" y="532"/>
                  </a:cubicBezTo>
                  <a:cubicBezTo>
                    <a:pt x="1327" y="495"/>
                    <a:pt x="1327" y="495"/>
                    <a:pt x="1327" y="495"/>
                  </a:cubicBezTo>
                  <a:cubicBezTo>
                    <a:pt x="1343" y="454"/>
                    <a:pt x="1343" y="454"/>
                    <a:pt x="1343" y="454"/>
                  </a:cubicBezTo>
                  <a:cubicBezTo>
                    <a:pt x="1362" y="416"/>
                    <a:pt x="1362" y="416"/>
                    <a:pt x="1362" y="416"/>
                  </a:cubicBezTo>
                  <a:cubicBezTo>
                    <a:pt x="1379" y="374"/>
                    <a:pt x="1379" y="374"/>
                    <a:pt x="1379" y="374"/>
                  </a:cubicBezTo>
                  <a:cubicBezTo>
                    <a:pt x="1395" y="341"/>
                    <a:pt x="1395" y="341"/>
                    <a:pt x="1395" y="341"/>
                  </a:cubicBezTo>
                  <a:cubicBezTo>
                    <a:pt x="1422" y="313"/>
                    <a:pt x="1422" y="313"/>
                    <a:pt x="1422" y="313"/>
                  </a:cubicBezTo>
                  <a:cubicBezTo>
                    <a:pt x="1455" y="296"/>
                    <a:pt x="1455" y="296"/>
                    <a:pt x="1455" y="296"/>
                  </a:cubicBezTo>
                  <a:cubicBezTo>
                    <a:pt x="1522" y="185"/>
                    <a:pt x="1522" y="185"/>
                    <a:pt x="1522" y="185"/>
                  </a:cubicBezTo>
                  <a:cubicBezTo>
                    <a:pt x="1591" y="74"/>
                    <a:pt x="1591" y="74"/>
                    <a:pt x="1591" y="74"/>
                  </a:cubicBezTo>
                  <a:cubicBezTo>
                    <a:pt x="1633" y="8"/>
                    <a:pt x="1633" y="8"/>
                    <a:pt x="1633" y="8"/>
                  </a:cubicBezTo>
                  <a:cubicBezTo>
                    <a:pt x="1565" y="0"/>
                    <a:pt x="1496" y="4"/>
                    <a:pt x="1441" y="53"/>
                  </a:cubicBezTo>
                  <a:close/>
                </a:path>
              </a:pathLst>
            </a:custGeom>
            <a:grpFill/>
            <a:ln w="38100">
              <a:noFill/>
              <a:round/>
              <a:headEnd/>
              <a:tailEnd/>
            </a:ln>
          </p:spPr>
          <p:txBody>
            <a:bodyPr vert="horz" wrap="square" lIns="38576" tIns="19288" rIns="38576" bIns="19288" numCol="1" anchor="t" anchorCtr="0" compatLnSpc="1">
              <a:prstTxWarp prst="textNoShape">
                <a:avLst/>
              </a:prstTxWarp>
            </a:bodyPr>
            <a:lstStyle/>
            <a:p>
              <a:endParaRPr lang="en-NZ" sz="759"/>
            </a:p>
          </p:txBody>
        </p:sp>
        <p:sp>
          <p:nvSpPr>
            <p:cNvPr id="77" name="Freeform 58">
              <a:extLst>
                <a:ext uri="{FF2B5EF4-FFF2-40B4-BE49-F238E27FC236}">
                  <a16:creationId xmlns:a16="http://schemas.microsoft.com/office/drawing/2014/main" id="{299F66C8-3543-4177-8120-B1548ACB83A0}"/>
                </a:ext>
              </a:extLst>
            </p:cNvPr>
            <p:cNvSpPr>
              <a:spLocks/>
            </p:cNvSpPr>
            <p:nvPr/>
          </p:nvSpPr>
          <p:spPr bwMode="auto">
            <a:xfrm>
              <a:off x="-2963249" y="4527138"/>
              <a:ext cx="960395" cy="1130811"/>
            </a:xfrm>
            <a:custGeom>
              <a:avLst/>
              <a:gdLst>
                <a:gd name="T0" fmla="*/ 620 w 1517"/>
                <a:gd name="T1" fmla="*/ 1361 h 1787"/>
                <a:gd name="T2" fmla="*/ 1082 w 1517"/>
                <a:gd name="T3" fmla="*/ 949 h 1787"/>
                <a:gd name="T4" fmla="*/ 1269 w 1517"/>
                <a:gd name="T5" fmla="*/ 817 h 1787"/>
                <a:gd name="T6" fmla="*/ 1308 w 1517"/>
                <a:gd name="T7" fmla="*/ 492 h 1787"/>
                <a:gd name="T8" fmla="*/ 1489 w 1517"/>
                <a:gd name="T9" fmla="*/ 162 h 1787"/>
                <a:gd name="T10" fmla="*/ 1332 w 1517"/>
                <a:gd name="T11" fmla="*/ 0 h 1787"/>
                <a:gd name="T12" fmla="*/ 1292 w 1517"/>
                <a:gd name="T13" fmla="*/ 62 h 1787"/>
                <a:gd name="T14" fmla="*/ 1297 w 1517"/>
                <a:gd name="T15" fmla="*/ 179 h 1787"/>
                <a:gd name="T16" fmla="*/ 1250 w 1517"/>
                <a:gd name="T17" fmla="*/ 296 h 1787"/>
                <a:gd name="T18" fmla="*/ 1166 w 1517"/>
                <a:gd name="T19" fmla="*/ 423 h 1787"/>
                <a:gd name="T20" fmla="*/ 1092 w 1517"/>
                <a:gd name="T21" fmla="*/ 437 h 1787"/>
                <a:gd name="T22" fmla="*/ 1054 w 1517"/>
                <a:gd name="T23" fmla="*/ 535 h 1787"/>
                <a:gd name="T24" fmla="*/ 1017 w 1517"/>
                <a:gd name="T25" fmla="*/ 687 h 1787"/>
                <a:gd name="T26" fmla="*/ 950 w 1517"/>
                <a:gd name="T27" fmla="*/ 814 h 1787"/>
                <a:gd name="T28" fmla="*/ 873 w 1517"/>
                <a:gd name="T29" fmla="*/ 932 h 1787"/>
                <a:gd name="T30" fmla="*/ 801 w 1517"/>
                <a:gd name="T31" fmla="*/ 1009 h 1787"/>
                <a:gd name="T32" fmla="*/ 742 w 1517"/>
                <a:gd name="T33" fmla="*/ 1058 h 1787"/>
                <a:gd name="T34" fmla="*/ 672 w 1517"/>
                <a:gd name="T35" fmla="*/ 1096 h 1787"/>
                <a:gd name="T36" fmla="*/ 604 w 1517"/>
                <a:gd name="T37" fmla="*/ 1181 h 1787"/>
                <a:gd name="T38" fmla="*/ 556 w 1517"/>
                <a:gd name="T39" fmla="*/ 1228 h 1787"/>
                <a:gd name="T40" fmla="*/ 534 w 1517"/>
                <a:gd name="T41" fmla="*/ 1234 h 1787"/>
                <a:gd name="T42" fmla="*/ 483 w 1517"/>
                <a:gd name="T43" fmla="*/ 1285 h 1787"/>
                <a:gd name="T44" fmla="*/ 386 w 1517"/>
                <a:gd name="T45" fmla="*/ 1360 h 1787"/>
                <a:gd name="T46" fmla="*/ 281 w 1517"/>
                <a:gd name="T47" fmla="*/ 1423 h 1787"/>
                <a:gd name="T48" fmla="*/ 234 w 1517"/>
                <a:gd name="T49" fmla="*/ 1487 h 1787"/>
                <a:gd name="T50" fmla="*/ 164 w 1517"/>
                <a:gd name="T51" fmla="*/ 1534 h 1787"/>
                <a:gd name="T52" fmla="*/ 120 w 1517"/>
                <a:gd name="T53" fmla="*/ 1513 h 1787"/>
                <a:gd name="T54" fmla="*/ 53 w 1517"/>
                <a:gd name="T55" fmla="*/ 1556 h 1787"/>
                <a:gd name="T56" fmla="*/ 2 w 1517"/>
                <a:gd name="T57" fmla="*/ 1618 h 1787"/>
                <a:gd name="T58" fmla="*/ 14 w 1517"/>
                <a:gd name="T59" fmla="*/ 1787 h 1787"/>
                <a:gd name="T60" fmla="*/ 179 w 1517"/>
                <a:gd name="T61" fmla="*/ 1724 h 1787"/>
                <a:gd name="T62" fmla="*/ 504 w 1517"/>
                <a:gd name="T63" fmla="*/ 1474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7" h="1787">
                  <a:moveTo>
                    <a:pt x="504" y="1474"/>
                  </a:moveTo>
                  <a:cubicBezTo>
                    <a:pt x="548" y="1443"/>
                    <a:pt x="586" y="1406"/>
                    <a:pt x="620" y="1361"/>
                  </a:cubicBezTo>
                  <a:cubicBezTo>
                    <a:pt x="653" y="1317"/>
                    <a:pt x="664" y="1251"/>
                    <a:pt x="713" y="1229"/>
                  </a:cubicBezTo>
                  <a:cubicBezTo>
                    <a:pt x="856" y="1157"/>
                    <a:pt x="994" y="1091"/>
                    <a:pt x="1082" y="949"/>
                  </a:cubicBezTo>
                  <a:cubicBezTo>
                    <a:pt x="1104" y="910"/>
                    <a:pt x="1203" y="943"/>
                    <a:pt x="1225" y="888"/>
                  </a:cubicBezTo>
                  <a:cubicBezTo>
                    <a:pt x="1236" y="861"/>
                    <a:pt x="1247" y="833"/>
                    <a:pt x="1269" y="817"/>
                  </a:cubicBezTo>
                  <a:cubicBezTo>
                    <a:pt x="1314" y="759"/>
                    <a:pt x="1369" y="707"/>
                    <a:pt x="1408" y="645"/>
                  </a:cubicBezTo>
                  <a:cubicBezTo>
                    <a:pt x="1356" y="625"/>
                    <a:pt x="1320" y="550"/>
                    <a:pt x="1308" y="492"/>
                  </a:cubicBezTo>
                  <a:cubicBezTo>
                    <a:pt x="1291" y="415"/>
                    <a:pt x="1363" y="360"/>
                    <a:pt x="1396" y="305"/>
                  </a:cubicBezTo>
                  <a:cubicBezTo>
                    <a:pt x="1429" y="256"/>
                    <a:pt x="1467" y="212"/>
                    <a:pt x="1489" y="162"/>
                  </a:cubicBezTo>
                  <a:cubicBezTo>
                    <a:pt x="1517" y="102"/>
                    <a:pt x="1429" y="96"/>
                    <a:pt x="1396" y="80"/>
                  </a:cubicBezTo>
                  <a:cubicBezTo>
                    <a:pt x="1363" y="66"/>
                    <a:pt x="1343" y="36"/>
                    <a:pt x="1332" y="0"/>
                  </a:cubicBezTo>
                  <a:cubicBezTo>
                    <a:pt x="1325" y="10"/>
                    <a:pt x="1325" y="10"/>
                    <a:pt x="1325" y="10"/>
                  </a:cubicBezTo>
                  <a:cubicBezTo>
                    <a:pt x="1292" y="62"/>
                    <a:pt x="1292" y="62"/>
                    <a:pt x="1292" y="62"/>
                  </a:cubicBezTo>
                  <a:cubicBezTo>
                    <a:pt x="1292" y="121"/>
                    <a:pt x="1292" y="121"/>
                    <a:pt x="1292" y="121"/>
                  </a:cubicBezTo>
                  <a:cubicBezTo>
                    <a:pt x="1297" y="179"/>
                    <a:pt x="1297" y="179"/>
                    <a:pt x="1297" y="179"/>
                  </a:cubicBezTo>
                  <a:cubicBezTo>
                    <a:pt x="1292" y="236"/>
                    <a:pt x="1292" y="236"/>
                    <a:pt x="1292" y="236"/>
                  </a:cubicBezTo>
                  <a:cubicBezTo>
                    <a:pt x="1250" y="296"/>
                    <a:pt x="1250" y="296"/>
                    <a:pt x="1250" y="296"/>
                  </a:cubicBezTo>
                  <a:cubicBezTo>
                    <a:pt x="1208" y="360"/>
                    <a:pt x="1208" y="360"/>
                    <a:pt x="1208" y="360"/>
                  </a:cubicBezTo>
                  <a:cubicBezTo>
                    <a:pt x="1166" y="423"/>
                    <a:pt x="1166" y="423"/>
                    <a:pt x="1166" y="423"/>
                  </a:cubicBezTo>
                  <a:cubicBezTo>
                    <a:pt x="1129" y="429"/>
                    <a:pt x="1129" y="429"/>
                    <a:pt x="1129" y="429"/>
                  </a:cubicBezTo>
                  <a:cubicBezTo>
                    <a:pt x="1092" y="437"/>
                    <a:pt x="1092" y="437"/>
                    <a:pt x="1092" y="437"/>
                  </a:cubicBezTo>
                  <a:cubicBezTo>
                    <a:pt x="1058" y="448"/>
                    <a:pt x="1058" y="448"/>
                    <a:pt x="1058" y="448"/>
                  </a:cubicBezTo>
                  <a:cubicBezTo>
                    <a:pt x="1054" y="535"/>
                    <a:pt x="1054" y="535"/>
                    <a:pt x="1054" y="535"/>
                  </a:cubicBezTo>
                  <a:cubicBezTo>
                    <a:pt x="1042" y="614"/>
                    <a:pt x="1042" y="614"/>
                    <a:pt x="1042" y="614"/>
                  </a:cubicBezTo>
                  <a:cubicBezTo>
                    <a:pt x="1017" y="687"/>
                    <a:pt x="1017" y="687"/>
                    <a:pt x="1017" y="687"/>
                  </a:cubicBezTo>
                  <a:cubicBezTo>
                    <a:pt x="987" y="752"/>
                    <a:pt x="987" y="752"/>
                    <a:pt x="987" y="752"/>
                  </a:cubicBezTo>
                  <a:cubicBezTo>
                    <a:pt x="950" y="814"/>
                    <a:pt x="950" y="814"/>
                    <a:pt x="950" y="814"/>
                  </a:cubicBezTo>
                  <a:cubicBezTo>
                    <a:pt x="913" y="874"/>
                    <a:pt x="913" y="874"/>
                    <a:pt x="913" y="874"/>
                  </a:cubicBezTo>
                  <a:cubicBezTo>
                    <a:pt x="873" y="932"/>
                    <a:pt x="873" y="932"/>
                    <a:pt x="873" y="932"/>
                  </a:cubicBezTo>
                  <a:cubicBezTo>
                    <a:pt x="837" y="988"/>
                    <a:pt x="837" y="988"/>
                    <a:pt x="837" y="988"/>
                  </a:cubicBezTo>
                  <a:cubicBezTo>
                    <a:pt x="801" y="1009"/>
                    <a:pt x="801" y="1009"/>
                    <a:pt x="801" y="1009"/>
                  </a:cubicBezTo>
                  <a:cubicBezTo>
                    <a:pt x="772" y="1032"/>
                    <a:pt x="772" y="1032"/>
                    <a:pt x="772" y="1032"/>
                  </a:cubicBezTo>
                  <a:cubicBezTo>
                    <a:pt x="742" y="1058"/>
                    <a:pt x="742" y="1058"/>
                    <a:pt x="742" y="1058"/>
                  </a:cubicBezTo>
                  <a:cubicBezTo>
                    <a:pt x="710" y="1083"/>
                    <a:pt x="710" y="1083"/>
                    <a:pt x="710" y="1083"/>
                  </a:cubicBezTo>
                  <a:cubicBezTo>
                    <a:pt x="672" y="1096"/>
                    <a:pt x="672" y="1096"/>
                    <a:pt x="672" y="1096"/>
                  </a:cubicBezTo>
                  <a:cubicBezTo>
                    <a:pt x="637" y="1140"/>
                    <a:pt x="637" y="1140"/>
                    <a:pt x="637" y="1140"/>
                  </a:cubicBezTo>
                  <a:cubicBezTo>
                    <a:pt x="604" y="1181"/>
                    <a:pt x="604" y="1181"/>
                    <a:pt x="604" y="1181"/>
                  </a:cubicBezTo>
                  <a:cubicBezTo>
                    <a:pt x="573" y="1228"/>
                    <a:pt x="573" y="1228"/>
                    <a:pt x="573" y="1228"/>
                  </a:cubicBezTo>
                  <a:cubicBezTo>
                    <a:pt x="556" y="1228"/>
                    <a:pt x="556" y="1228"/>
                    <a:pt x="556" y="1228"/>
                  </a:cubicBezTo>
                  <a:cubicBezTo>
                    <a:pt x="544" y="1232"/>
                    <a:pt x="544" y="1232"/>
                    <a:pt x="544" y="1232"/>
                  </a:cubicBezTo>
                  <a:cubicBezTo>
                    <a:pt x="534" y="1234"/>
                    <a:pt x="534" y="1234"/>
                    <a:pt x="534" y="1234"/>
                  </a:cubicBezTo>
                  <a:cubicBezTo>
                    <a:pt x="519" y="1239"/>
                    <a:pt x="519" y="1239"/>
                    <a:pt x="519" y="1239"/>
                  </a:cubicBezTo>
                  <a:cubicBezTo>
                    <a:pt x="483" y="1285"/>
                    <a:pt x="483" y="1285"/>
                    <a:pt x="483" y="1285"/>
                  </a:cubicBezTo>
                  <a:cubicBezTo>
                    <a:pt x="435" y="1324"/>
                    <a:pt x="435" y="1324"/>
                    <a:pt x="435" y="1324"/>
                  </a:cubicBezTo>
                  <a:cubicBezTo>
                    <a:pt x="386" y="1360"/>
                    <a:pt x="386" y="1360"/>
                    <a:pt x="386" y="1360"/>
                  </a:cubicBezTo>
                  <a:cubicBezTo>
                    <a:pt x="335" y="1388"/>
                    <a:pt x="335" y="1388"/>
                    <a:pt x="335" y="1388"/>
                  </a:cubicBezTo>
                  <a:cubicBezTo>
                    <a:pt x="281" y="1423"/>
                    <a:pt x="281" y="1423"/>
                    <a:pt x="281" y="1423"/>
                  </a:cubicBezTo>
                  <a:cubicBezTo>
                    <a:pt x="260" y="1460"/>
                    <a:pt x="260" y="1460"/>
                    <a:pt x="260" y="1460"/>
                  </a:cubicBezTo>
                  <a:cubicBezTo>
                    <a:pt x="234" y="1487"/>
                    <a:pt x="234" y="1487"/>
                    <a:pt x="234" y="1487"/>
                  </a:cubicBezTo>
                  <a:cubicBezTo>
                    <a:pt x="201" y="1509"/>
                    <a:pt x="201" y="1509"/>
                    <a:pt x="201" y="1509"/>
                  </a:cubicBezTo>
                  <a:cubicBezTo>
                    <a:pt x="164" y="1534"/>
                    <a:pt x="164" y="1534"/>
                    <a:pt x="164" y="1534"/>
                  </a:cubicBezTo>
                  <a:cubicBezTo>
                    <a:pt x="143" y="1524"/>
                    <a:pt x="143" y="1524"/>
                    <a:pt x="143" y="1524"/>
                  </a:cubicBezTo>
                  <a:cubicBezTo>
                    <a:pt x="120" y="1513"/>
                    <a:pt x="120" y="1513"/>
                    <a:pt x="120" y="1513"/>
                  </a:cubicBezTo>
                  <a:cubicBezTo>
                    <a:pt x="84" y="1534"/>
                    <a:pt x="84" y="1534"/>
                    <a:pt x="84" y="1534"/>
                  </a:cubicBezTo>
                  <a:cubicBezTo>
                    <a:pt x="53" y="1556"/>
                    <a:pt x="53" y="1556"/>
                    <a:pt x="53" y="1556"/>
                  </a:cubicBezTo>
                  <a:cubicBezTo>
                    <a:pt x="31" y="1588"/>
                    <a:pt x="31" y="1588"/>
                    <a:pt x="31" y="1588"/>
                  </a:cubicBezTo>
                  <a:cubicBezTo>
                    <a:pt x="2" y="1618"/>
                    <a:pt x="2" y="1618"/>
                    <a:pt x="2" y="1618"/>
                  </a:cubicBezTo>
                  <a:cubicBezTo>
                    <a:pt x="0" y="1619"/>
                    <a:pt x="0" y="1619"/>
                    <a:pt x="0" y="1619"/>
                  </a:cubicBezTo>
                  <a:cubicBezTo>
                    <a:pt x="21" y="1663"/>
                    <a:pt x="20" y="1725"/>
                    <a:pt x="14" y="1787"/>
                  </a:cubicBezTo>
                  <a:cubicBezTo>
                    <a:pt x="59" y="1771"/>
                    <a:pt x="105" y="1762"/>
                    <a:pt x="141" y="1724"/>
                  </a:cubicBezTo>
                  <a:cubicBezTo>
                    <a:pt x="152" y="1718"/>
                    <a:pt x="168" y="1729"/>
                    <a:pt x="179" y="1724"/>
                  </a:cubicBezTo>
                  <a:cubicBezTo>
                    <a:pt x="223" y="1685"/>
                    <a:pt x="223" y="1597"/>
                    <a:pt x="262" y="1581"/>
                  </a:cubicBezTo>
                  <a:cubicBezTo>
                    <a:pt x="348" y="1556"/>
                    <a:pt x="432" y="1523"/>
                    <a:pt x="504" y="1474"/>
                  </a:cubicBezTo>
                </a:path>
              </a:pathLst>
            </a:custGeom>
            <a:grpFill/>
            <a:ln w="38100">
              <a:noFill/>
              <a:round/>
              <a:headEnd/>
              <a:tailEnd/>
            </a:ln>
          </p:spPr>
          <p:txBody>
            <a:bodyPr vert="horz" wrap="square" lIns="38576" tIns="19288" rIns="38576" bIns="19288" numCol="1" anchor="t" anchorCtr="0" compatLnSpc="1">
              <a:prstTxWarp prst="textNoShape">
                <a:avLst/>
              </a:prstTxWarp>
            </a:bodyPr>
            <a:lstStyle/>
            <a:p>
              <a:endParaRPr lang="en-NZ" sz="759"/>
            </a:p>
          </p:txBody>
        </p:sp>
        <p:grpSp>
          <p:nvGrpSpPr>
            <p:cNvPr id="78" name="Group 77">
              <a:extLst>
                <a:ext uri="{FF2B5EF4-FFF2-40B4-BE49-F238E27FC236}">
                  <a16:creationId xmlns:a16="http://schemas.microsoft.com/office/drawing/2014/main" id="{694115E0-C3B1-4986-9C3B-36F7F7FFBB90}"/>
                </a:ext>
              </a:extLst>
            </p:cNvPr>
            <p:cNvGrpSpPr/>
            <p:nvPr/>
          </p:nvGrpSpPr>
          <p:grpSpPr>
            <a:xfrm>
              <a:off x="-2146552" y="4429655"/>
              <a:ext cx="519913" cy="568294"/>
              <a:chOff x="-6746876" y="4679951"/>
              <a:chExt cx="1143001" cy="1249363"/>
            </a:xfrm>
            <a:grpFill/>
          </p:grpSpPr>
          <p:sp>
            <p:nvSpPr>
              <p:cNvPr id="85" name="Freeform 59">
                <a:extLst>
                  <a:ext uri="{FF2B5EF4-FFF2-40B4-BE49-F238E27FC236}">
                    <a16:creationId xmlns:a16="http://schemas.microsoft.com/office/drawing/2014/main" id="{097C8602-4805-49AF-A2EB-3C7B0EDB4B8D}"/>
                  </a:ext>
                </a:extLst>
              </p:cNvPr>
              <p:cNvSpPr>
                <a:spLocks/>
              </p:cNvSpPr>
              <p:nvPr/>
            </p:nvSpPr>
            <p:spPr bwMode="auto">
              <a:xfrm>
                <a:off x="-6746876" y="4679951"/>
                <a:ext cx="1077913" cy="1249363"/>
              </a:xfrm>
              <a:custGeom>
                <a:avLst/>
                <a:gdLst>
                  <a:gd name="T0" fmla="*/ 281 w 775"/>
                  <a:gd name="T1" fmla="*/ 739 h 898"/>
                  <a:gd name="T2" fmla="*/ 556 w 775"/>
                  <a:gd name="T3" fmla="*/ 673 h 898"/>
                  <a:gd name="T4" fmla="*/ 754 w 775"/>
                  <a:gd name="T5" fmla="*/ 556 h 898"/>
                  <a:gd name="T6" fmla="*/ 708 w 775"/>
                  <a:gd name="T7" fmla="*/ 449 h 898"/>
                  <a:gd name="T8" fmla="*/ 745 w 775"/>
                  <a:gd name="T9" fmla="*/ 423 h 898"/>
                  <a:gd name="T10" fmla="*/ 775 w 775"/>
                  <a:gd name="T11" fmla="*/ 379 h 898"/>
                  <a:gd name="T12" fmla="*/ 669 w 775"/>
                  <a:gd name="T13" fmla="*/ 354 h 898"/>
                  <a:gd name="T14" fmla="*/ 621 w 775"/>
                  <a:gd name="T15" fmla="*/ 349 h 898"/>
                  <a:gd name="T16" fmla="*/ 607 w 775"/>
                  <a:gd name="T17" fmla="*/ 328 h 898"/>
                  <a:gd name="T18" fmla="*/ 628 w 775"/>
                  <a:gd name="T19" fmla="*/ 312 h 898"/>
                  <a:gd name="T20" fmla="*/ 644 w 775"/>
                  <a:gd name="T21" fmla="*/ 286 h 898"/>
                  <a:gd name="T22" fmla="*/ 632 w 775"/>
                  <a:gd name="T23" fmla="*/ 275 h 898"/>
                  <a:gd name="T24" fmla="*/ 615 w 775"/>
                  <a:gd name="T25" fmla="*/ 282 h 898"/>
                  <a:gd name="T26" fmla="*/ 604 w 775"/>
                  <a:gd name="T27" fmla="*/ 269 h 898"/>
                  <a:gd name="T28" fmla="*/ 615 w 775"/>
                  <a:gd name="T29" fmla="*/ 261 h 898"/>
                  <a:gd name="T30" fmla="*/ 632 w 775"/>
                  <a:gd name="T31" fmla="*/ 261 h 898"/>
                  <a:gd name="T32" fmla="*/ 665 w 775"/>
                  <a:gd name="T33" fmla="*/ 249 h 898"/>
                  <a:gd name="T34" fmla="*/ 669 w 775"/>
                  <a:gd name="T35" fmla="*/ 196 h 898"/>
                  <a:gd name="T36" fmla="*/ 596 w 775"/>
                  <a:gd name="T37" fmla="*/ 228 h 898"/>
                  <a:gd name="T38" fmla="*/ 567 w 775"/>
                  <a:gd name="T39" fmla="*/ 245 h 898"/>
                  <a:gd name="T40" fmla="*/ 574 w 775"/>
                  <a:gd name="T41" fmla="*/ 261 h 898"/>
                  <a:gd name="T42" fmla="*/ 567 w 775"/>
                  <a:gd name="T43" fmla="*/ 275 h 898"/>
                  <a:gd name="T44" fmla="*/ 547 w 775"/>
                  <a:gd name="T45" fmla="*/ 271 h 898"/>
                  <a:gd name="T46" fmla="*/ 531 w 775"/>
                  <a:gd name="T47" fmla="*/ 265 h 898"/>
                  <a:gd name="T48" fmla="*/ 478 w 775"/>
                  <a:gd name="T49" fmla="*/ 308 h 898"/>
                  <a:gd name="T50" fmla="*/ 416 w 775"/>
                  <a:gd name="T51" fmla="*/ 382 h 898"/>
                  <a:gd name="T52" fmla="*/ 358 w 775"/>
                  <a:gd name="T53" fmla="*/ 369 h 898"/>
                  <a:gd name="T54" fmla="*/ 348 w 775"/>
                  <a:gd name="T55" fmla="*/ 234 h 898"/>
                  <a:gd name="T56" fmla="*/ 340 w 775"/>
                  <a:gd name="T57" fmla="*/ 163 h 898"/>
                  <a:gd name="T58" fmla="*/ 262 w 775"/>
                  <a:gd name="T59" fmla="*/ 147 h 898"/>
                  <a:gd name="T60" fmla="*/ 218 w 775"/>
                  <a:gd name="T61" fmla="*/ 84 h 898"/>
                  <a:gd name="T62" fmla="*/ 255 w 775"/>
                  <a:gd name="T63" fmla="*/ 36 h 898"/>
                  <a:gd name="T64" fmla="*/ 315 w 775"/>
                  <a:gd name="T65" fmla="*/ 4 h 898"/>
                  <a:gd name="T66" fmla="*/ 204 w 775"/>
                  <a:gd name="T67" fmla="*/ 0 h 898"/>
                  <a:gd name="T68" fmla="*/ 172 w 775"/>
                  <a:gd name="T69" fmla="*/ 22 h 898"/>
                  <a:gd name="T70" fmla="*/ 181 w 775"/>
                  <a:gd name="T71" fmla="*/ 40 h 898"/>
                  <a:gd name="T72" fmla="*/ 172 w 775"/>
                  <a:gd name="T73" fmla="*/ 48 h 898"/>
                  <a:gd name="T74" fmla="*/ 164 w 775"/>
                  <a:gd name="T75" fmla="*/ 48 h 898"/>
                  <a:gd name="T76" fmla="*/ 160 w 775"/>
                  <a:gd name="T77" fmla="*/ 40 h 898"/>
                  <a:gd name="T78" fmla="*/ 154 w 775"/>
                  <a:gd name="T79" fmla="*/ 32 h 898"/>
                  <a:gd name="T80" fmla="*/ 42 w 775"/>
                  <a:gd name="T81" fmla="*/ 154 h 898"/>
                  <a:gd name="T82" fmla="*/ 105 w 775"/>
                  <a:gd name="T83" fmla="*/ 459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5" h="898">
                    <a:moveTo>
                      <a:pt x="117" y="798"/>
                    </a:moveTo>
                    <a:cubicBezTo>
                      <a:pt x="134" y="805"/>
                      <a:pt x="152" y="805"/>
                      <a:pt x="171" y="799"/>
                    </a:cubicBezTo>
                    <a:cubicBezTo>
                      <a:pt x="204" y="783"/>
                      <a:pt x="232" y="711"/>
                      <a:pt x="281" y="739"/>
                    </a:cubicBezTo>
                    <a:cubicBezTo>
                      <a:pt x="342" y="766"/>
                      <a:pt x="375" y="898"/>
                      <a:pt x="441" y="854"/>
                    </a:cubicBezTo>
                    <a:cubicBezTo>
                      <a:pt x="474" y="827"/>
                      <a:pt x="479" y="761"/>
                      <a:pt x="529" y="717"/>
                    </a:cubicBezTo>
                    <a:cubicBezTo>
                      <a:pt x="540" y="711"/>
                      <a:pt x="545" y="678"/>
                      <a:pt x="556" y="673"/>
                    </a:cubicBezTo>
                    <a:cubicBezTo>
                      <a:pt x="611" y="624"/>
                      <a:pt x="680" y="619"/>
                      <a:pt x="749" y="628"/>
                    </a:cubicBezTo>
                    <a:cubicBezTo>
                      <a:pt x="775" y="586"/>
                      <a:pt x="775" y="586"/>
                      <a:pt x="775" y="586"/>
                    </a:cubicBezTo>
                    <a:cubicBezTo>
                      <a:pt x="754" y="556"/>
                      <a:pt x="754" y="556"/>
                      <a:pt x="754" y="556"/>
                    </a:cubicBezTo>
                    <a:cubicBezTo>
                      <a:pt x="732" y="523"/>
                      <a:pt x="732" y="523"/>
                      <a:pt x="732" y="523"/>
                    </a:cubicBezTo>
                    <a:cubicBezTo>
                      <a:pt x="716" y="490"/>
                      <a:pt x="716" y="490"/>
                      <a:pt x="716" y="490"/>
                    </a:cubicBezTo>
                    <a:cubicBezTo>
                      <a:pt x="708" y="449"/>
                      <a:pt x="708" y="449"/>
                      <a:pt x="708" y="449"/>
                    </a:cubicBezTo>
                    <a:cubicBezTo>
                      <a:pt x="719" y="412"/>
                      <a:pt x="719" y="412"/>
                      <a:pt x="719" y="412"/>
                    </a:cubicBezTo>
                    <a:cubicBezTo>
                      <a:pt x="728" y="423"/>
                      <a:pt x="728" y="423"/>
                      <a:pt x="728" y="423"/>
                    </a:cubicBezTo>
                    <a:cubicBezTo>
                      <a:pt x="745" y="423"/>
                      <a:pt x="745" y="423"/>
                      <a:pt x="745" y="423"/>
                    </a:cubicBezTo>
                    <a:cubicBezTo>
                      <a:pt x="758" y="412"/>
                      <a:pt x="758" y="412"/>
                      <a:pt x="758" y="412"/>
                    </a:cubicBezTo>
                    <a:cubicBezTo>
                      <a:pt x="771" y="396"/>
                      <a:pt x="771" y="396"/>
                      <a:pt x="771" y="396"/>
                    </a:cubicBezTo>
                    <a:cubicBezTo>
                      <a:pt x="775" y="379"/>
                      <a:pt x="775" y="379"/>
                      <a:pt x="775" y="379"/>
                    </a:cubicBezTo>
                    <a:cubicBezTo>
                      <a:pt x="738" y="369"/>
                      <a:pt x="738" y="369"/>
                      <a:pt x="738" y="369"/>
                    </a:cubicBezTo>
                    <a:cubicBezTo>
                      <a:pt x="706" y="363"/>
                      <a:pt x="706" y="363"/>
                      <a:pt x="706" y="363"/>
                    </a:cubicBezTo>
                    <a:cubicBezTo>
                      <a:pt x="669" y="354"/>
                      <a:pt x="669" y="354"/>
                      <a:pt x="669" y="354"/>
                    </a:cubicBezTo>
                    <a:cubicBezTo>
                      <a:pt x="632" y="359"/>
                      <a:pt x="632" y="359"/>
                      <a:pt x="632" y="359"/>
                    </a:cubicBezTo>
                    <a:cubicBezTo>
                      <a:pt x="624" y="353"/>
                      <a:pt x="624" y="353"/>
                      <a:pt x="624" y="353"/>
                    </a:cubicBezTo>
                    <a:cubicBezTo>
                      <a:pt x="621" y="349"/>
                      <a:pt x="621" y="349"/>
                      <a:pt x="621" y="349"/>
                    </a:cubicBezTo>
                    <a:cubicBezTo>
                      <a:pt x="615" y="342"/>
                      <a:pt x="615" y="342"/>
                      <a:pt x="615" y="342"/>
                    </a:cubicBezTo>
                    <a:cubicBezTo>
                      <a:pt x="611" y="338"/>
                      <a:pt x="611" y="338"/>
                      <a:pt x="611" y="338"/>
                    </a:cubicBezTo>
                    <a:cubicBezTo>
                      <a:pt x="607" y="328"/>
                      <a:pt x="607" y="328"/>
                      <a:pt x="607" y="328"/>
                    </a:cubicBezTo>
                    <a:cubicBezTo>
                      <a:pt x="604" y="317"/>
                      <a:pt x="604" y="317"/>
                      <a:pt x="604" y="317"/>
                    </a:cubicBezTo>
                    <a:cubicBezTo>
                      <a:pt x="617" y="316"/>
                      <a:pt x="617" y="316"/>
                      <a:pt x="617" y="316"/>
                    </a:cubicBezTo>
                    <a:cubicBezTo>
                      <a:pt x="628" y="312"/>
                      <a:pt x="628" y="312"/>
                      <a:pt x="628" y="312"/>
                    </a:cubicBezTo>
                    <a:cubicBezTo>
                      <a:pt x="633" y="305"/>
                      <a:pt x="633" y="305"/>
                      <a:pt x="633" y="305"/>
                    </a:cubicBezTo>
                    <a:cubicBezTo>
                      <a:pt x="641" y="295"/>
                      <a:pt x="641" y="295"/>
                      <a:pt x="641" y="295"/>
                    </a:cubicBezTo>
                    <a:cubicBezTo>
                      <a:pt x="644" y="286"/>
                      <a:pt x="644" y="286"/>
                      <a:pt x="644" y="286"/>
                    </a:cubicBezTo>
                    <a:cubicBezTo>
                      <a:pt x="644" y="271"/>
                      <a:pt x="644" y="271"/>
                      <a:pt x="644" y="271"/>
                    </a:cubicBezTo>
                    <a:cubicBezTo>
                      <a:pt x="637" y="271"/>
                      <a:pt x="637" y="271"/>
                      <a:pt x="637" y="271"/>
                    </a:cubicBezTo>
                    <a:cubicBezTo>
                      <a:pt x="632" y="275"/>
                      <a:pt x="632" y="275"/>
                      <a:pt x="632" y="275"/>
                    </a:cubicBezTo>
                    <a:cubicBezTo>
                      <a:pt x="624" y="279"/>
                      <a:pt x="624" y="279"/>
                      <a:pt x="624" y="279"/>
                    </a:cubicBezTo>
                    <a:cubicBezTo>
                      <a:pt x="621" y="282"/>
                      <a:pt x="621" y="282"/>
                      <a:pt x="621" y="282"/>
                    </a:cubicBezTo>
                    <a:cubicBezTo>
                      <a:pt x="615" y="282"/>
                      <a:pt x="615" y="282"/>
                      <a:pt x="615" y="282"/>
                    </a:cubicBezTo>
                    <a:cubicBezTo>
                      <a:pt x="611" y="282"/>
                      <a:pt x="611" y="282"/>
                      <a:pt x="611" y="282"/>
                    </a:cubicBezTo>
                    <a:cubicBezTo>
                      <a:pt x="604" y="275"/>
                      <a:pt x="604" y="275"/>
                      <a:pt x="604" y="275"/>
                    </a:cubicBezTo>
                    <a:cubicBezTo>
                      <a:pt x="604" y="269"/>
                      <a:pt x="604" y="269"/>
                      <a:pt x="604" y="269"/>
                    </a:cubicBezTo>
                    <a:cubicBezTo>
                      <a:pt x="607" y="265"/>
                      <a:pt x="607" y="265"/>
                      <a:pt x="607" y="265"/>
                    </a:cubicBezTo>
                    <a:cubicBezTo>
                      <a:pt x="611" y="261"/>
                      <a:pt x="611" y="261"/>
                      <a:pt x="611" y="261"/>
                    </a:cubicBezTo>
                    <a:cubicBezTo>
                      <a:pt x="615" y="261"/>
                      <a:pt x="615" y="261"/>
                      <a:pt x="615" y="261"/>
                    </a:cubicBezTo>
                    <a:cubicBezTo>
                      <a:pt x="617" y="261"/>
                      <a:pt x="617" y="261"/>
                      <a:pt x="617" y="261"/>
                    </a:cubicBezTo>
                    <a:cubicBezTo>
                      <a:pt x="624" y="261"/>
                      <a:pt x="624" y="261"/>
                      <a:pt x="624" y="261"/>
                    </a:cubicBezTo>
                    <a:cubicBezTo>
                      <a:pt x="632" y="261"/>
                      <a:pt x="632" y="261"/>
                      <a:pt x="632" y="261"/>
                    </a:cubicBezTo>
                    <a:cubicBezTo>
                      <a:pt x="633" y="261"/>
                      <a:pt x="633" y="261"/>
                      <a:pt x="633" y="261"/>
                    </a:cubicBezTo>
                    <a:cubicBezTo>
                      <a:pt x="637" y="261"/>
                      <a:pt x="637" y="261"/>
                      <a:pt x="637" y="261"/>
                    </a:cubicBezTo>
                    <a:cubicBezTo>
                      <a:pt x="665" y="249"/>
                      <a:pt x="665" y="249"/>
                      <a:pt x="665" y="249"/>
                    </a:cubicBezTo>
                    <a:cubicBezTo>
                      <a:pt x="681" y="224"/>
                      <a:pt x="681" y="224"/>
                      <a:pt x="681" y="224"/>
                    </a:cubicBezTo>
                    <a:cubicBezTo>
                      <a:pt x="691" y="196"/>
                      <a:pt x="691" y="196"/>
                      <a:pt x="691" y="196"/>
                    </a:cubicBezTo>
                    <a:cubicBezTo>
                      <a:pt x="669" y="196"/>
                      <a:pt x="669" y="196"/>
                      <a:pt x="669" y="196"/>
                    </a:cubicBezTo>
                    <a:cubicBezTo>
                      <a:pt x="644" y="207"/>
                      <a:pt x="644" y="207"/>
                      <a:pt x="644" y="207"/>
                    </a:cubicBezTo>
                    <a:cubicBezTo>
                      <a:pt x="624" y="217"/>
                      <a:pt x="624" y="217"/>
                      <a:pt x="624" y="217"/>
                    </a:cubicBezTo>
                    <a:cubicBezTo>
                      <a:pt x="596" y="228"/>
                      <a:pt x="596" y="228"/>
                      <a:pt x="596" y="228"/>
                    </a:cubicBezTo>
                    <a:cubicBezTo>
                      <a:pt x="570" y="232"/>
                      <a:pt x="570" y="232"/>
                      <a:pt x="570" y="232"/>
                    </a:cubicBezTo>
                    <a:cubicBezTo>
                      <a:pt x="567" y="238"/>
                      <a:pt x="567" y="238"/>
                      <a:pt x="567" y="238"/>
                    </a:cubicBezTo>
                    <a:cubicBezTo>
                      <a:pt x="567" y="245"/>
                      <a:pt x="567" y="245"/>
                      <a:pt x="567" y="245"/>
                    </a:cubicBezTo>
                    <a:cubicBezTo>
                      <a:pt x="570" y="253"/>
                      <a:pt x="570" y="253"/>
                      <a:pt x="570" y="253"/>
                    </a:cubicBezTo>
                    <a:cubicBezTo>
                      <a:pt x="570" y="258"/>
                      <a:pt x="570" y="258"/>
                      <a:pt x="570" y="258"/>
                    </a:cubicBezTo>
                    <a:cubicBezTo>
                      <a:pt x="574" y="261"/>
                      <a:pt x="574" y="261"/>
                      <a:pt x="574" y="261"/>
                    </a:cubicBezTo>
                    <a:cubicBezTo>
                      <a:pt x="574" y="269"/>
                      <a:pt x="574" y="269"/>
                      <a:pt x="574" y="269"/>
                    </a:cubicBezTo>
                    <a:cubicBezTo>
                      <a:pt x="574" y="271"/>
                      <a:pt x="574" y="271"/>
                      <a:pt x="574" y="271"/>
                    </a:cubicBezTo>
                    <a:cubicBezTo>
                      <a:pt x="567" y="275"/>
                      <a:pt x="567" y="275"/>
                      <a:pt x="567" y="275"/>
                    </a:cubicBezTo>
                    <a:cubicBezTo>
                      <a:pt x="558" y="275"/>
                      <a:pt x="558" y="275"/>
                      <a:pt x="558" y="275"/>
                    </a:cubicBezTo>
                    <a:cubicBezTo>
                      <a:pt x="553" y="275"/>
                      <a:pt x="553" y="275"/>
                      <a:pt x="553" y="275"/>
                    </a:cubicBezTo>
                    <a:cubicBezTo>
                      <a:pt x="547" y="271"/>
                      <a:pt x="547" y="271"/>
                      <a:pt x="547" y="271"/>
                    </a:cubicBezTo>
                    <a:cubicBezTo>
                      <a:pt x="542" y="269"/>
                      <a:pt x="542" y="269"/>
                      <a:pt x="542" y="269"/>
                    </a:cubicBezTo>
                    <a:cubicBezTo>
                      <a:pt x="537" y="269"/>
                      <a:pt x="537" y="269"/>
                      <a:pt x="537" y="269"/>
                    </a:cubicBezTo>
                    <a:cubicBezTo>
                      <a:pt x="531" y="265"/>
                      <a:pt x="531" y="265"/>
                      <a:pt x="531" y="265"/>
                    </a:cubicBezTo>
                    <a:cubicBezTo>
                      <a:pt x="523" y="269"/>
                      <a:pt x="523" y="269"/>
                      <a:pt x="523" y="269"/>
                    </a:cubicBezTo>
                    <a:cubicBezTo>
                      <a:pt x="500" y="291"/>
                      <a:pt x="500" y="291"/>
                      <a:pt x="500" y="291"/>
                    </a:cubicBezTo>
                    <a:cubicBezTo>
                      <a:pt x="478" y="308"/>
                      <a:pt x="478" y="308"/>
                      <a:pt x="478" y="308"/>
                    </a:cubicBezTo>
                    <a:cubicBezTo>
                      <a:pt x="449" y="328"/>
                      <a:pt x="449" y="328"/>
                      <a:pt x="449" y="328"/>
                    </a:cubicBezTo>
                    <a:cubicBezTo>
                      <a:pt x="430" y="353"/>
                      <a:pt x="430" y="353"/>
                      <a:pt x="430" y="353"/>
                    </a:cubicBezTo>
                    <a:cubicBezTo>
                      <a:pt x="416" y="382"/>
                      <a:pt x="416" y="382"/>
                      <a:pt x="416" y="382"/>
                    </a:cubicBezTo>
                    <a:cubicBezTo>
                      <a:pt x="392" y="382"/>
                      <a:pt x="392" y="382"/>
                      <a:pt x="392" y="382"/>
                    </a:cubicBezTo>
                    <a:cubicBezTo>
                      <a:pt x="368" y="379"/>
                      <a:pt x="368" y="379"/>
                      <a:pt x="368" y="379"/>
                    </a:cubicBezTo>
                    <a:cubicBezTo>
                      <a:pt x="358" y="369"/>
                      <a:pt x="358" y="369"/>
                      <a:pt x="358" y="369"/>
                    </a:cubicBezTo>
                    <a:cubicBezTo>
                      <a:pt x="348" y="308"/>
                      <a:pt x="348" y="308"/>
                      <a:pt x="348" y="308"/>
                    </a:cubicBezTo>
                    <a:cubicBezTo>
                      <a:pt x="332" y="253"/>
                      <a:pt x="332" y="253"/>
                      <a:pt x="332" y="253"/>
                    </a:cubicBezTo>
                    <a:cubicBezTo>
                      <a:pt x="348" y="234"/>
                      <a:pt x="348" y="234"/>
                      <a:pt x="348" y="234"/>
                    </a:cubicBezTo>
                    <a:cubicBezTo>
                      <a:pt x="351" y="212"/>
                      <a:pt x="351" y="212"/>
                      <a:pt x="351" y="212"/>
                    </a:cubicBezTo>
                    <a:cubicBezTo>
                      <a:pt x="348" y="188"/>
                      <a:pt x="348" y="188"/>
                      <a:pt x="348" y="188"/>
                    </a:cubicBezTo>
                    <a:cubicBezTo>
                      <a:pt x="340" y="163"/>
                      <a:pt x="340" y="163"/>
                      <a:pt x="340" y="163"/>
                    </a:cubicBezTo>
                    <a:cubicBezTo>
                      <a:pt x="329" y="143"/>
                      <a:pt x="329" y="143"/>
                      <a:pt x="329" y="143"/>
                    </a:cubicBezTo>
                    <a:cubicBezTo>
                      <a:pt x="292" y="154"/>
                      <a:pt x="292" y="154"/>
                      <a:pt x="292" y="154"/>
                    </a:cubicBezTo>
                    <a:cubicBezTo>
                      <a:pt x="262" y="147"/>
                      <a:pt x="262" y="147"/>
                      <a:pt x="262" y="147"/>
                    </a:cubicBezTo>
                    <a:cubicBezTo>
                      <a:pt x="238" y="131"/>
                      <a:pt x="238" y="131"/>
                      <a:pt x="238" y="131"/>
                    </a:cubicBezTo>
                    <a:cubicBezTo>
                      <a:pt x="221" y="106"/>
                      <a:pt x="221" y="106"/>
                      <a:pt x="221" y="106"/>
                    </a:cubicBezTo>
                    <a:cubicBezTo>
                      <a:pt x="218" y="84"/>
                      <a:pt x="218" y="84"/>
                      <a:pt x="218" y="84"/>
                    </a:cubicBezTo>
                    <a:cubicBezTo>
                      <a:pt x="221" y="59"/>
                      <a:pt x="221" y="59"/>
                      <a:pt x="221" y="59"/>
                    </a:cubicBezTo>
                    <a:cubicBezTo>
                      <a:pt x="234" y="43"/>
                      <a:pt x="234" y="43"/>
                      <a:pt x="234" y="43"/>
                    </a:cubicBezTo>
                    <a:cubicBezTo>
                      <a:pt x="255" y="36"/>
                      <a:pt x="255" y="36"/>
                      <a:pt x="255" y="36"/>
                    </a:cubicBezTo>
                    <a:cubicBezTo>
                      <a:pt x="274" y="26"/>
                      <a:pt x="274" y="26"/>
                      <a:pt x="274" y="26"/>
                    </a:cubicBezTo>
                    <a:cubicBezTo>
                      <a:pt x="295" y="19"/>
                      <a:pt x="295" y="19"/>
                      <a:pt x="295" y="19"/>
                    </a:cubicBezTo>
                    <a:cubicBezTo>
                      <a:pt x="315" y="4"/>
                      <a:pt x="315" y="4"/>
                      <a:pt x="315" y="4"/>
                    </a:cubicBezTo>
                    <a:cubicBezTo>
                      <a:pt x="274" y="4"/>
                      <a:pt x="274" y="4"/>
                      <a:pt x="274" y="4"/>
                    </a:cubicBezTo>
                    <a:cubicBezTo>
                      <a:pt x="238" y="0"/>
                      <a:pt x="238" y="0"/>
                      <a:pt x="238" y="0"/>
                    </a:cubicBezTo>
                    <a:cubicBezTo>
                      <a:pt x="204" y="0"/>
                      <a:pt x="204" y="0"/>
                      <a:pt x="204" y="0"/>
                    </a:cubicBezTo>
                    <a:cubicBezTo>
                      <a:pt x="172" y="10"/>
                      <a:pt x="172" y="10"/>
                      <a:pt x="172" y="10"/>
                    </a:cubicBezTo>
                    <a:cubicBezTo>
                      <a:pt x="171" y="15"/>
                      <a:pt x="171" y="15"/>
                      <a:pt x="171" y="15"/>
                    </a:cubicBezTo>
                    <a:cubicBezTo>
                      <a:pt x="172" y="22"/>
                      <a:pt x="172" y="22"/>
                      <a:pt x="172" y="22"/>
                    </a:cubicBezTo>
                    <a:cubicBezTo>
                      <a:pt x="176" y="30"/>
                      <a:pt x="176" y="30"/>
                      <a:pt x="176" y="30"/>
                    </a:cubicBezTo>
                    <a:cubicBezTo>
                      <a:pt x="181" y="32"/>
                      <a:pt x="181" y="32"/>
                      <a:pt x="181" y="32"/>
                    </a:cubicBezTo>
                    <a:cubicBezTo>
                      <a:pt x="181" y="40"/>
                      <a:pt x="181" y="40"/>
                      <a:pt x="181" y="40"/>
                    </a:cubicBezTo>
                    <a:cubicBezTo>
                      <a:pt x="181" y="43"/>
                      <a:pt x="181" y="43"/>
                      <a:pt x="181" y="43"/>
                    </a:cubicBezTo>
                    <a:cubicBezTo>
                      <a:pt x="176" y="47"/>
                      <a:pt x="176" y="47"/>
                      <a:pt x="176" y="47"/>
                    </a:cubicBezTo>
                    <a:cubicBezTo>
                      <a:pt x="172" y="48"/>
                      <a:pt x="172" y="48"/>
                      <a:pt x="172" y="48"/>
                    </a:cubicBezTo>
                    <a:cubicBezTo>
                      <a:pt x="171" y="48"/>
                      <a:pt x="171" y="48"/>
                      <a:pt x="171" y="48"/>
                    </a:cubicBezTo>
                    <a:cubicBezTo>
                      <a:pt x="167" y="52"/>
                      <a:pt x="167" y="52"/>
                      <a:pt x="167" y="52"/>
                    </a:cubicBezTo>
                    <a:cubicBezTo>
                      <a:pt x="164" y="48"/>
                      <a:pt x="164" y="48"/>
                      <a:pt x="164" y="48"/>
                    </a:cubicBezTo>
                    <a:cubicBezTo>
                      <a:pt x="164" y="47"/>
                      <a:pt x="164" y="47"/>
                      <a:pt x="164" y="47"/>
                    </a:cubicBezTo>
                    <a:cubicBezTo>
                      <a:pt x="160" y="43"/>
                      <a:pt x="160" y="43"/>
                      <a:pt x="160" y="43"/>
                    </a:cubicBezTo>
                    <a:cubicBezTo>
                      <a:pt x="160" y="40"/>
                      <a:pt x="160" y="40"/>
                      <a:pt x="160" y="40"/>
                    </a:cubicBezTo>
                    <a:cubicBezTo>
                      <a:pt x="160" y="36"/>
                      <a:pt x="160" y="36"/>
                      <a:pt x="160" y="36"/>
                    </a:cubicBezTo>
                    <a:cubicBezTo>
                      <a:pt x="157" y="32"/>
                      <a:pt x="157" y="32"/>
                      <a:pt x="157" y="32"/>
                    </a:cubicBezTo>
                    <a:cubicBezTo>
                      <a:pt x="154" y="32"/>
                      <a:pt x="154" y="32"/>
                      <a:pt x="154" y="32"/>
                    </a:cubicBezTo>
                    <a:cubicBezTo>
                      <a:pt x="109" y="69"/>
                      <a:pt x="109" y="69"/>
                      <a:pt x="109" y="69"/>
                    </a:cubicBezTo>
                    <a:cubicBezTo>
                      <a:pt x="71" y="114"/>
                      <a:pt x="71" y="114"/>
                      <a:pt x="71" y="114"/>
                    </a:cubicBezTo>
                    <a:cubicBezTo>
                      <a:pt x="42" y="154"/>
                      <a:pt x="42" y="154"/>
                      <a:pt x="42" y="154"/>
                    </a:cubicBezTo>
                    <a:cubicBezTo>
                      <a:pt x="53" y="190"/>
                      <a:pt x="72" y="220"/>
                      <a:pt x="105" y="234"/>
                    </a:cubicBezTo>
                    <a:cubicBezTo>
                      <a:pt x="138" y="250"/>
                      <a:pt x="226" y="256"/>
                      <a:pt x="199" y="316"/>
                    </a:cubicBezTo>
                    <a:cubicBezTo>
                      <a:pt x="176" y="365"/>
                      <a:pt x="138" y="409"/>
                      <a:pt x="105" y="459"/>
                    </a:cubicBezTo>
                    <a:cubicBezTo>
                      <a:pt x="72" y="514"/>
                      <a:pt x="0" y="569"/>
                      <a:pt x="17" y="646"/>
                    </a:cubicBezTo>
                    <a:cubicBezTo>
                      <a:pt x="29" y="703"/>
                      <a:pt x="65" y="779"/>
                      <a:pt x="117" y="798"/>
                    </a:cubicBezTo>
                  </a:path>
                </a:pathLst>
              </a:custGeom>
              <a:grpFill/>
              <a:ln w="38100">
                <a:noFill/>
                <a:round/>
                <a:headEnd/>
                <a:tailEnd/>
              </a:ln>
            </p:spPr>
            <p:txBody>
              <a:bodyPr vert="horz" wrap="square" lIns="38576" tIns="19288" rIns="38576" bIns="19288" numCol="1" anchor="t" anchorCtr="0" compatLnSpc="1">
                <a:prstTxWarp prst="textNoShape">
                  <a:avLst/>
                </a:prstTxWarp>
              </a:bodyPr>
              <a:lstStyle/>
              <a:p>
                <a:endParaRPr lang="en-NZ" sz="759"/>
              </a:p>
            </p:txBody>
          </p:sp>
          <p:sp>
            <p:nvSpPr>
              <p:cNvPr id="86" name="Freeform 60">
                <a:extLst>
                  <a:ext uri="{FF2B5EF4-FFF2-40B4-BE49-F238E27FC236}">
                    <a16:creationId xmlns:a16="http://schemas.microsoft.com/office/drawing/2014/main" id="{F1C621F3-0DAE-4B38-8B2E-741C54770637}"/>
                  </a:ext>
                </a:extLst>
              </p:cNvPr>
              <p:cNvSpPr>
                <a:spLocks/>
              </p:cNvSpPr>
              <p:nvPr/>
            </p:nvSpPr>
            <p:spPr bwMode="auto">
              <a:xfrm>
                <a:off x="-5821363" y="4786313"/>
                <a:ext cx="34925" cy="42863"/>
              </a:xfrm>
              <a:custGeom>
                <a:avLst/>
                <a:gdLst>
                  <a:gd name="T0" fmla="*/ 9 w 22"/>
                  <a:gd name="T1" fmla="*/ 27 h 27"/>
                  <a:gd name="T2" fmla="*/ 14 w 22"/>
                  <a:gd name="T3" fmla="*/ 27 h 27"/>
                  <a:gd name="T4" fmla="*/ 22 w 22"/>
                  <a:gd name="T5" fmla="*/ 22 h 27"/>
                  <a:gd name="T6" fmla="*/ 22 w 22"/>
                  <a:gd name="T7" fmla="*/ 13 h 27"/>
                  <a:gd name="T8" fmla="*/ 22 w 22"/>
                  <a:gd name="T9" fmla="*/ 9 h 27"/>
                  <a:gd name="T10" fmla="*/ 18 w 22"/>
                  <a:gd name="T11" fmla="*/ 3 h 27"/>
                  <a:gd name="T12" fmla="*/ 14 w 22"/>
                  <a:gd name="T13" fmla="*/ 0 h 27"/>
                  <a:gd name="T14" fmla="*/ 4 w 22"/>
                  <a:gd name="T15" fmla="*/ 0 h 27"/>
                  <a:gd name="T16" fmla="*/ 0 w 22"/>
                  <a:gd name="T17" fmla="*/ 5 h 27"/>
                  <a:gd name="T18" fmla="*/ 0 w 22"/>
                  <a:gd name="T19" fmla="*/ 12 h 27"/>
                  <a:gd name="T20" fmla="*/ 0 w 22"/>
                  <a:gd name="T21" fmla="*/ 18 h 27"/>
                  <a:gd name="T22" fmla="*/ 4 w 22"/>
                  <a:gd name="T23" fmla="*/ 20 h 27"/>
                  <a:gd name="T24" fmla="*/ 9 w 22"/>
                  <a:gd name="T25" fmla="*/ 27 h 27"/>
                  <a:gd name="T26" fmla="*/ 9 w 22"/>
                  <a:gd name="T27" fmla="*/ 27 h 27"/>
                  <a:gd name="T28" fmla="*/ 9 w 22"/>
                  <a:gd name="T2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7">
                    <a:moveTo>
                      <a:pt x="9" y="27"/>
                    </a:moveTo>
                    <a:lnTo>
                      <a:pt x="14" y="27"/>
                    </a:lnTo>
                    <a:lnTo>
                      <a:pt x="22" y="22"/>
                    </a:lnTo>
                    <a:lnTo>
                      <a:pt x="22" y="13"/>
                    </a:lnTo>
                    <a:lnTo>
                      <a:pt x="22" y="9"/>
                    </a:lnTo>
                    <a:lnTo>
                      <a:pt x="18" y="3"/>
                    </a:lnTo>
                    <a:lnTo>
                      <a:pt x="14" y="0"/>
                    </a:lnTo>
                    <a:lnTo>
                      <a:pt x="4" y="0"/>
                    </a:lnTo>
                    <a:lnTo>
                      <a:pt x="0" y="5"/>
                    </a:lnTo>
                    <a:lnTo>
                      <a:pt x="0" y="12"/>
                    </a:lnTo>
                    <a:lnTo>
                      <a:pt x="0" y="18"/>
                    </a:lnTo>
                    <a:lnTo>
                      <a:pt x="4" y="20"/>
                    </a:lnTo>
                    <a:lnTo>
                      <a:pt x="9" y="27"/>
                    </a:lnTo>
                    <a:lnTo>
                      <a:pt x="9" y="27"/>
                    </a:lnTo>
                    <a:lnTo>
                      <a:pt x="9" y="27"/>
                    </a:lnTo>
                    <a:close/>
                  </a:path>
                </a:pathLst>
              </a:custGeom>
              <a:grpFill/>
              <a:ln w="38100">
                <a:noFill/>
                <a:round/>
                <a:headEnd/>
                <a:tailEnd/>
              </a:ln>
            </p:spPr>
            <p:txBody>
              <a:bodyPr vert="horz" wrap="square" lIns="38576" tIns="19288" rIns="38576" bIns="19288" numCol="1" anchor="t" anchorCtr="0" compatLnSpc="1">
                <a:prstTxWarp prst="textNoShape">
                  <a:avLst/>
                </a:prstTxWarp>
              </a:bodyPr>
              <a:lstStyle/>
              <a:p>
                <a:endParaRPr lang="en-NZ" sz="759"/>
              </a:p>
            </p:txBody>
          </p:sp>
          <p:sp>
            <p:nvSpPr>
              <p:cNvPr id="87" name="Freeform 61">
                <a:extLst>
                  <a:ext uri="{FF2B5EF4-FFF2-40B4-BE49-F238E27FC236}">
                    <a16:creationId xmlns:a16="http://schemas.microsoft.com/office/drawing/2014/main" id="{86CA09DC-3239-413D-9FC3-E952657C7782}"/>
                  </a:ext>
                </a:extLst>
              </p:cNvPr>
              <p:cNvSpPr>
                <a:spLocks/>
              </p:cNvSpPr>
              <p:nvPr/>
            </p:nvSpPr>
            <p:spPr bwMode="auto">
              <a:xfrm>
                <a:off x="-5915025" y="4829176"/>
                <a:ext cx="119063" cy="134938"/>
              </a:xfrm>
              <a:custGeom>
                <a:avLst/>
                <a:gdLst>
                  <a:gd name="T0" fmla="*/ 34 w 75"/>
                  <a:gd name="T1" fmla="*/ 84 h 85"/>
                  <a:gd name="T2" fmla="*/ 52 w 75"/>
                  <a:gd name="T3" fmla="*/ 73 h 85"/>
                  <a:gd name="T4" fmla="*/ 62 w 75"/>
                  <a:gd name="T5" fmla="*/ 52 h 85"/>
                  <a:gd name="T6" fmla="*/ 71 w 75"/>
                  <a:gd name="T7" fmla="*/ 25 h 85"/>
                  <a:gd name="T8" fmla="*/ 75 w 75"/>
                  <a:gd name="T9" fmla="*/ 4 h 85"/>
                  <a:gd name="T10" fmla="*/ 67 w 75"/>
                  <a:gd name="T11" fmla="*/ 0 h 85"/>
                  <a:gd name="T12" fmla="*/ 62 w 75"/>
                  <a:gd name="T13" fmla="*/ 0 h 85"/>
                  <a:gd name="T14" fmla="*/ 56 w 75"/>
                  <a:gd name="T15" fmla="*/ 0 h 85"/>
                  <a:gd name="T16" fmla="*/ 52 w 75"/>
                  <a:gd name="T17" fmla="*/ 4 h 85"/>
                  <a:gd name="T18" fmla="*/ 52 w 75"/>
                  <a:gd name="T19" fmla="*/ 7 h 85"/>
                  <a:gd name="T20" fmla="*/ 47 w 75"/>
                  <a:gd name="T21" fmla="*/ 14 h 85"/>
                  <a:gd name="T22" fmla="*/ 45 w 75"/>
                  <a:gd name="T23" fmla="*/ 21 h 85"/>
                  <a:gd name="T24" fmla="*/ 40 w 75"/>
                  <a:gd name="T25" fmla="*/ 23 h 85"/>
                  <a:gd name="T26" fmla="*/ 38 w 75"/>
                  <a:gd name="T27" fmla="*/ 29 h 85"/>
                  <a:gd name="T28" fmla="*/ 38 w 75"/>
                  <a:gd name="T29" fmla="*/ 21 h 85"/>
                  <a:gd name="T30" fmla="*/ 34 w 75"/>
                  <a:gd name="T31" fmla="*/ 14 h 85"/>
                  <a:gd name="T32" fmla="*/ 30 w 75"/>
                  <a:gd name="T33" fmla="*/ 13 h 85"/>
                  <a:gd name="T34" fmla="*/ 24 w 75"/>
                  <a:gd name="T35" fmla="*/ 7 h 85"/>
                  <a:gd name="T36" fmla="*/ 12 w 75"/>
                  <a:gd name="T37" fmla="*/ 44 h 85"/>
                  <a:gd name="T38" fmla="*/ 0 w 75"/>
                  <a:gd name="T39" fmla="*/ 75 h 85"/>
                  <a:gd name="T40" fmla="*/ 17 w 75"/>
                  <a:gd name="T41" fmla="*/ 85 h 85"/>
                  <a:gd name="T42" fmla="*/ 34 w 75"/>
                  <a:gd name="T43" fmla="*/ 84 h 85"/>
                  <a:gd name="T44" fmla="*/ 34 w 75"/>
                  <a:gd name="T45" fmla="*/ 84 h 85"/>
                  <a:gd name="T46" fmla="*/ 34 w 75"/>
                  <a:gd name="T47" fmla="*/ 8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5" h="85">
                    <a:moveTo>
                      <a:pt x="34" y="84"/>
                    </a:moveTo>
                    <a:lnTo>
                      <a:pt x="52" y="73"/>
                    </a:lnTo>
                    <a:lnTo>
                      <a:pt x="62" y="52"/>
                    </a:lnTo>
                    <a:lnTo>
                      <a:pt x="71" y="25"/>
                    </a:lnTo>
                    <a:lnTo>
                      <a:pt x="75" y="4"/>
                    </a:lnTo>
                    <a:lnTo>
                      <a:pt x="67" y="0"/>
                    </a:lnTo>
                    <a:lnTo>
                      <a:pt x="62" y="0"/>
                    </a:lnTo>
                    <a:lnTo>
                      <a:pt x="56" y="0"/>
                    </a:lnTo>
                    <a:lnTo>
                      <a:pt x="52" y="4"/>
                    </a:lnTo>
                    <a:lnTo>
                      <a:pt x="52" y="7"/>
                    </a:lnTo>
                    <a:lnTo>
                      <a:pt x="47" y="14"/>
                    </a:lnTo>
                    <a:lnTo>
                      <a:pt x="45" y="21"/>
                    </a:lnTo>
                    <a:lnTo>
                      <a:pt x="40" y="23"/>
                    </a:lnTo>
                    <a:lnTo>
                      <a:pt x="38" y="29"/>
                    </a:lnTo>
                    <a:lnTo>
                      <a:pt x="38" y="21"/>
                    </a:lnTo>
                    <a:lnTo>
                      <a:pt x="34" y="14"/>
                    </a:lnTo>
                    <a:lnTo>
                      <a:pt x="30" y="13"/>
                    </a:lnTo>
                    <a:lnTo>
                      <a:pt x="24" y="7"/>
                    </a:lnTo>
                    <a:lnTo>
                      <a:pt x="12" y="44"/>
                    </a:lnTo>
                    <a:lnTo>
                      <a:pt x="0" y="75"/>
                    </a:lnTo>
                    <a:lnTo>
                      <a:pt x="17" y="85"/>
                    </a:lnTo>
                    <a:lnTo>
                      <a:pt x="34" y="84"/>
                    </a:lnTo>
                    <a:lnTo>
                      <a:pt x="34" y="84"/>
                    </a:lnTo>
                    <a:lnTo>
                      <a:pt x="34" y="84"/>
                    </a:lnTo>
                    <a:close/>
                  </a:path>
                </a:pathLst>
              </a:custGeom>
              <a:grpFill/>
              <a:ln w="38100">
                <a:noFill/>
                <a:round/>
                <a:headEnd/>
                <a:tailEnd/>
              </a:ln>
            </p:spPr>
            <p:txBody>
              <a:bodyPr vert="horz" wrap="square" lIns="38576" tIns="19288" rIns="38576" bIns="19288" numCol="1" anchor="t" anchorCtr="0" compatLnSpc="1">
                <a:prstTxWarp prst="textNoShape">
                  <a:avLst/>
                </a:prstTxWarp>
              </a:bodyPr>
              <a:lstStyle/>
              <a:p>
                <a:endParaRPr lang="en-NZ" sz="759"/>
              </a:p>
            </p:txBody>
          </p:sp>
          <p:sp>
            <p:nvSpPr>
              <p:cNvPr id="88" name="Freeform 62">
                <a:extLst>
                  <a:ext uri="{FF2B5EF4-FFF2-40B4-BE49-F238E27FC236}">
                    <a16:creationId xmlns:a16="http://schemas.microsoft.com/office/drawing/2014/main" id="{EF17558D-2746-4997-BDA6-B047792EBF51}"/>
                  </a:ext>
                </a:extLst>
              </p:cNvPr>
              <p:cNvSpPr>
                <a:spLocks/>
              </p:cNvSpPr>
              <p:nvPr/>
            </p:nvSpPr>
            <p:spPr bwMode="auto">
              <a:xfrm>
                <a:off x="-5765800" y="4981576"/>
                <a:ext cx="41275" cy="38100"/>
              </a:xfrm>
              <a:custGeom>
                <a:avLst/>
                <a:gdLst>
                  <a:gd name="T0" fmla="*/ 10 w 26"/>
                  <a:gd name="T1" fmla="*/ 24 h 24"/>
                  <a:gd name="T2" fmla="*/ 16 w 26"/>
                  <a:gd name="T3" fmla="*/ 24 h 24"/>
                  <a:gd name="T4" fmla="*/ 20 w 26"/>
                  <a:gd name="T5" fmla="*/ 20 h 24"/>
                  <a:gd name="T6" fmla="*/ 26 w 26"/>
                  <a:gd name="T7" fmla="*/ 20 h 24"/>
                  <a:gd name="T8" fmla="*/ 26 w 26"/>
                  <a:gd name="T9" fmla="*/ 12 h 24"/>
                  <a:gd name="T10" fmla="*/ 26 w 26"/>
                  <a:gd name="T11" fmla="*/ 8 h 24"/>
                  <a:gd name="T12" fmla="*/ 20 w 26"/>
                  <a:gd name="T13" fmla="*/ 2 h 24"/>
                  <a:gd name="T14" fmla="*/ 10 w 26"/>
                  <a:gd name="T15" fmla="*/ 0 h 24"/>
                  <a:gd name="T16" fmla="*/ 0 w 26"/>
                  <a:gd name="T17" fmla="*/ 2 h 24"/>
                  <a:gd name="T18" fmla="*/ 0 w 26"/>
                  <a:gd name="T19" fmla="*/ 20 h 24"/>
                  <a:gd name="T20" fmla="*/ 8 w 26"/>
                  <a:gd name="T21" fmla="*/ 20 h 24"/>
                  <a:gd name="T22" fmla="*/ 10 w 26"/>
                  <a:gd name="T23" fmla="*/ 24 h 24"/>
                  <a:gd name="T24" fmla="*/ 10 w 26"/>
                  <a:gd name="T25" fmla="*/ 24 h 24"/>
                  <a:gd name="T26" fmla="*/ 10 w 26"/>
                  <a:gd name="T2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24">
                    <a:moveTo>
                      <a:pt x="10" y="24"/>
                    </a:moveTo>
                    <a:lnTo>
                      <a:pt x="16" y="24"/>
                    </a:lnTo>
                    <a:lnTo>
                      <a:pt x="20" y="20"/>
                    </a:lnTo>
                    <a:lnTo>
                      <a:pt x="26" y="20"/>
                    </a:lnTo>
                    <a:lnTo>
                      <a:pt x="26" y="12"/>
                    </a:lnTo>
                    <a:lnTo>
                      <a:pt x="26" y="8"/>
                    </a:lnTo>
                    <a:lnTo>
                      <a:pt x="20" y="2"/>
                    </a:lnTo>
                    <a:lnTo>
                      <a:pt x="10" y="0"/>
                    </a:lnTo>
                    <a:lnTo>
                      <a:pt x="0" y="2"/>
                    </a:lnTo>
                    <a:lnTo>
                      <a:pt x="0" y="20"/>
                    </a:lnTo>
                    <a:lnTo>
                      <a:pt x="8" y="20"/>
                    </a:lnTo>
                    <a:lnTo>
                      <a:pt x="10" y="24"/>
                    </a:lnTo>
                    <a:lnTo>
                      <a:pt x="10" y="24"/>
                    </a:lnTo>
                    <a:lnTo>
                      <a:pt x="10" y="24"/>
                    </a:lnTo>
                    <a:close/>
                  </a:path>
                </a:pathLst>
              </a:custGeom>
              <a:grpFill/>
              <a:ln w="38100">
                <a:noFill/>
                <a:round/>
                <a:headEnd/>
                <a:tailEnd/>
              </a:ln>
            </p:spPr>
            <p:txBody>
              <a:bodyPr vert="horz" wrap="square" lIns="38576" tIns="19288" rIns="38576" bIns="19288" numCol="1" anchor="t" anchorCtr="0" compatLnSpc="1">
                <a:prstTxWarp prst="textNoShape">
                  <a:avLst/>
                </a:prstTxWarp>
              </a:bodyPr>
              <a:lstStyle/>
              <a:p>
                <a:endParaRPr lang="en-NZ" sz="759"/>
              </a:p>
            </p:txBody>
          </p:sp>
          <p:sp>
            <p:nvSpPr>
              <p:cNvPr id="89" name="Freeform 63">
                <a:extLst>
                  <a:ext uri="{FF2B5EF4-FFF2-40B4-BE49-F238E27FC236}">
                    <a16:creationId xmlns:a16="http://schemas.microsoft.com/office/drawing/2014/main" id="{525FA5A1-C6EE-420A-A347-9B554730FAF9}"/>
                  </a:ext>
                </a:extLst>
              </p:cNvPr>
              <p:cNvSpPr>
                <a:spLocks/>
              </p:cNvSpPr>
              <p:nvPr/>
            </p:nvSpPr>
            <p:spPr bwMode="auto">
              <a:xfrm>
                <a:off x="-5851525" y="5010151"/>
                <a:ext cx="192088" cy="149225"/>
              </a:xfrm>
              <a:custGeom>
                <a:avLst/>
                <a:gdLst>
                  <a:gd name="T0" fmla="*/ 62 w 121"/>
                  <a:gd name="T1" fmla="*/ 94 h 94"/>
                  <a:gd name="T2" fmla="*/ 81 w 121"/>
                  <a:gd name="T3" fmla="*/ 77 h 94"/>
                  <a:gd name="T4" fmla="*/ 77 w 121"/>
                  <a:gd name="T5" fmla="*/ 64 h 94"/>
                  <a:gd name="T6" fmla="*/ 81 w 121"/>
                  <a:gd name="T7" fmla="*/ 52 h 94"/>
                  <a:gd name="T8" fmla="*/ 90 w 121"/>
                  <a:gd name="T9" fmla="*/ 49 h 94"/>
                  <a:gd name="T10" fmla="*/ 98 w 121"/>
                  <a:gd name="T11" fmla="*/ 54 h 94"/>
                  <a:gd name="T12" fmla="*/ 108 w 121"/>
                  <a:gd name="T13" fmla="*/ 58 h 94"/>
                  <a:gd name="T14" fmla="*/ 117 w 121"/>
                  <a:gd name="T15" fmla="*/ 45 h 94"/>
                  <a:gd name="T16" fmla="*/ 121 w 121"/>
                  <a:gd name="T17" fmla="*/ 24 h 94"/>
                  <a:gd name="T18" fmla="*/ 117 w 121"/>
                  <a:gd name="T19" fmla="*/ 13 h 94"/>
                  <a:gd name="T20" fmla="*/ 106 w 121"/>
                  <a:gd name="T21" fmla="*/ 18 h 94"/>
                  <a:gd name="T22" fmla="*/ 102 w 121"/>
                  <a:gd name="T23" fmla="*/ 20 h 94"/>
                  <a:gd name="T24" fmla="*/ 98 w 121"/>
                  <a:gd name="T25" fmla="*/ 13 h 94"/>
                  <a:gd name="T26" fmla="*/ 94 w 121"/>
                  <a:gd name="T27" fmla="*/ 2 h 94"/>
                  <a:gd name="T28" fmla="*/ 87 w 121"/>
                  <a:gd name="T29" fmla="*/ 0 h 94"/>
                  <a:gd name="T30" fmla="*/ 77 w 121"/>
                  <a:gd name="T31" fmla="*/ 6 h 94"/>
                  <a:gd name="T32" fmla="*/ 75 w 121"/>
                  <a:gd name="T33" fmla="*/ 15 h 94"/>
                  <a:gd name="T34" fmla="*/ 69 w 121"/>
                  <a:gd name="T35" fmla="*/ 20 h 94"/>
                  <a:gd name="T36" fmla="*/ 64 w 121"/>
                  <a:gd name="T37" fmla="*/ 15 h 94"/>
                  <a:gd name="T38" fmla="*/ 57 w 121"/>
                  <a:gd name="T39" fmla="*/ 6 h 94"/>
                  <a:gd name="T40" fmla="*/ 49 w 121"/>
                  <a:gd name="T41" fmla="*/ 2 h 94"/>
                  <a:gd name="T42" fmla="*/ 39 w 121"/>
                  <a:gd name="T43" fmla="*/ 9 h 94"/>
                  <a:gd name="T44" fmla="*/ 26 w 121"/>
                  <a:gd name="T45" fmla="*/ 15 h 94"/>
                  <a:gd name="T46" fmla="*/ 18 w 121"/>
                  <a:gd name="T47" fmla="*/ 24 h 94"/>
                  <a:gd name="T48" fmla="*/ 24 w 121"/>
                  <a:gd name="T49" fmla="*/ 28 h 94"/>
                  <a:gd name="T50" fmla="*/ 34 w 121"/>
                  <a:gd name="T51" fmla="*/ 28 h 94"/>
                  <a:gd name="T52" fmla="*/ 41 w 121"/>
                  <a:gd name="T53" fmla="*/ 35 h 94"/>
                  <a:gd name="T54" fmla="*/ 41 w 121"/>
                  <a:gd name="T55" fmla="*/ 45 h 94"/>
                  <a:gd name="T56" fmla="*/ 33 w 121"/>
                  <a:gd name="T57" fmla="*/ 45 h 94"/>
                  <a:gd name="T58" fmla="*/ 18 w 121"/>
                  <a:gd name="T59" fmla="*/ 45 h 94"/>
                  <a:gd name="T60" fmla="*/ 7 w 121"/>
                  <a:gd name="T61" fmla="*/ 52 h 94"/>
                  <a:gd name="T62" fmla="*/ 5 w 121"/>
                  <a:gd name="T63" fmla="*/ 60 h 94"/>
                  <a:gd name="T64" fmla="*/ 0 w 121"/>
                  <a:gd name="T65" fmla="*/ 73 h 94"/>
                  <a:gd name="T66" fmla="*/ 24 w 121"/>
                  <a:gd name="T67" fmla="*/ 86 h 94"/>
                  <a:gd name="T68" fmla="*/ 41 w 121"/>
                  <a:gd name="T6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1" h="94">
                    <a:moveTo>
                      <a:pt x="41" y="94"/>
                    </a:moveTo>
                    <a:lnTo>
                      <a:pt x="62" y="94"/>
                    </a:lnTo>
                    <a:lnTo>
                      <a:pt x="77" y="84"/>
                    </a:lnTo>
                    <a:lnTo>
                      <a:pt x="81" y="77"/>
                    </a:lnTo>
                    <a:lnTo>
                      <a:pt x="77" y="73"/>
                    </a:lnTo>
                    <a:lnTo>
                      <a:pt x="77" y="64"/>
                    </a:lnTo>
                    <a:lnTo>
                      <a:pt x="77" y="58"/>
                    </a:lnTo>
                    <a:lnTo>
                      <a:pt x="81" y="52"/>
                    </a:lnTo>
                    <a:lnTo>
                      <a:pt x="83" y="49"/>
                    </a:lnTo>
                    <a:lnTo>
                      <a:pt x="90" y="49"/>
                    </a:lnTo>
                    <a:lnTo>
                      <a:pt x="96" y="52"/>
                    </a:lnTo>
                    <a:lnTo>
                      <a:pt x="98" y="54"/>
                    </a:lnTo>
                    <a:lnTo>
                      <a:pt x="102" y="58"/>
                    </a:lnTo>
                    <a:lnTo>
                      <a:pt x="108" y="58"/>
                    </a:lnTo>
                    <a:lnTo>
                      <a:pt x="112" y="49"/>
                    </a:lnTo>
                    <a:lnTo>
                      <a:pt x="117" y="45"/>
                    </a:lnTo>
                    <a:lnTo>
                      <a:pt x="117" y="35"/>
                    </a:lnTo>
                    <a:lnTo>
                      <a:pt x="121" y="24"/>
                    </a:lnTo>
                    <a:lnTo>
                      <a:pt x="121" y="13"/>
                    </a:lnTo>
                    <a:lnTo>
                      <a:pt x="117" y="13"/>
                    </a:lnTo>
                    <a:lnTo>
                      <a:pt x="112" y="15"/>
                    </a:lnTo>
                    <a:lnTo>
                      <a:pt x="106" y="18"/>
                    </a:lnTo>
                    <a:lnTo>
                      <a:pt x="102" y="20"/>
                    </a:lnTo>
                    <a:lnTo>
                      <a:pt x="102" y="20"/>
                    </a:lnTo>
                    <a:lnTo>
                      <a:pt x="98" y="15"/>
                    </a:lnTo>
                    <a:lnTo>
                      <a:pt x="98" y="13"/>
                    </a:lnTo>
                    <a:lnTo>
                      <a:pt x="96" y="9"/>
                    </a:lnTo>
                    <a:lnTo>
                      <a:pt x="94" y="2"/>
                    </a:lnTo>
                    <a:lnTo>
                      <a:pt x="94" y="0"/>
                    </a:lnTo>
                    <a:lnTo>
                      <a:pt x="87" y="0"/>
                    </a:lnTo>
                    <a:lnTo>
                      <a:pt x="81" y="2"/>
                    </a:lnTo>
                    <a:lnTo>
                      <a:pt x="77" y="6"/>
                    </a:lnTo>
                    <a:lnTo>
                      <a:pt x="75" y="13"/>
                    </a:lnTo>
                    <a:lnTo>
                      <a:pt x="75" y="15"/>
                    </a:lnTo>
                    <a:lnTo>
                      <a:pt x="72" y="18"/>
                    </a:lnTo>
                    <a:lnTo>
                      <a:pt x="69" y="20"/>
                    </a:lnTo>
                    <a:lnTo>
                      <a:pt x="64" y="18"/>
                    </a:lnTo>
                    <a:lnTo>
                      <a:pt x="64" y="15"/>
                    </a:lnTo>
                    <a:lnTo>
                      <a:pt x="62" y="9"/>
                    </a:lnTo>
                    <a:lnTo>
                      <a:pt x="57" y="6"/>
                    </a:lnTo>
                    <a:lnTo>
                      <a:pt x="54" y="2"/>
                    </a:lnTo>
                    <a:lnTo>
                      <a:pt x="49" y="2"/>
                    </a:lnTo>
                    <a:lnTo>
                      <a:pt x="45" y="6"/>
                    </a:lnTo>
                    <a:lnTo>
                      <a:pt x="39" y="9"/>
                    </a:lnTo>
                    <a:lnTo>
                      <a:pt x="33" y="13"/>
                    </a:lnTo>
                    <a:lnTo>
                      <a:pt x="26" y="15"/>
                    </a:lnTo>
                    <a:lnTo>
                      <a:pt x="21" y="18"/>
                    </a:lnTo>
                    <a:lnTo>
                      <a:pt x="18" y="24"/>
                    </a:lnTo>
                    <a:lnTo>
                      <a:pt x="18" y="28"/>
                    </a:lnTo>
                    <a:lnTo>
                      <a:pt x="24" y="28"/>
                    </a:lnTo>
                    <a:lnTo>
                      <a:pt x="30" y="28"/>
                    </a:lnTo>
                    <a:lnTo>
                      <a:pt x="34" y="28"/>
                    </a:lnTo>
                    <a:lnTo>
                      <a:pt x="39" y="33"/>
                    </a:lnTo>
                    <a:lnTo>
                      <a:pt x="41" y="35"/>
                    </a:lnTo>
                    <a:lnTo>
                      <a:pt x="45" y="41"/>
                    </a:lnTo>
                    <a:lnTo>
                      <a:pt x="41" y="45"/>
                    </a:lnTo>
                    <a:lnTo>
                      <a:pt x="39" y="49"/>
                    </a:lnTo>
                    <a:lnTo>
                      <a:pt x="33" y="45"/>
                    </a:lnTo>
                    <a:lnTo>
                      <a:pt x="26" y="45"/>
                    </a:lnTo>
                    <a:lnTo>
                      <a:pt x="18" y="45"/>
                    </a:lnTo>
                    <a:lnTo>
                      <a:pt x="9" y="45"/>
                    </a:lnTo>
                    <a:lnTo>
                      <a:pt x="7" y="52"/>
                    </a:lnTo>
                    <a:lnTo>
                      <a:pt x="7" y="58"/>
                    </a:lnTo>
                    <a:lnTo>
                      <a:pt x="5" y="60"/>
                    </a:lnTo>
                    <a:lnTo>
                      <a:pt x="0" y="67"/>
                    </a:lnTo>
                    <a:lnTo>
                      <a:pt x="0" y="73"/>
                    </a:lnTo>
                    <a:lnTo>
                      <a:pt x="0" y="77"/>
                    </a:lnTo>
                    <a:lnTo>
                      <a:pt x="24" y="86"/>
                    </a:lnTo>
                    <a:lnTo>
                      <a:pt x="41" y="94"/>
                    </a:lnTo>
                    <a:lnTo>
                      <a:pt x="41" y="94"/>
                    </a:lnTo>
                    <a:lnTo>
                      <a:pt x="41" y="94"/>
                    </a:lnTo>
                    <a:close/>
                  </a:path>
                </a:pathLst>
              </a:custGeom>
              <a:grpFill/>
              <a:ln w="38100">
                <a:noFill/>
                <a:round/>
                <a:headEnd/>
                <a:tailEnd/>
              </a:ln>
            </p:spPr>
            <p:txBody>
              <a:bodyPr vert="horz" wrap="square" lIns="38576" tIns="19288" rIns="38576" bIns="19288" numCol="1" anchor="t" anchorCtr="0" compatLnSpc="1">
                <a:prstTxWarp prst="textNoShape">
                  <a:avLst/>
                </a:prstTxWarp>
              </a:bodyPr>
              <a:lstStyle/>
              <a:p>
                <a:endParaRPr lang="en-NZ" sz="759"/>
              </a:p>
            </p:txBody>
          </p:sp>
          <p:sp>
            <p:nvSpPr>
              <p:cNvPr id="90" name="Freeform 64">
                <a:extLst>
                  <a:ext uri="{FF2B5EF4-FFF2-40B4-BE49-F238E27FC236}">
                    <a16:creationId xmlns:a16="http://schemas.microsoft.com/office/drawing/2014/main" id="{10A5CDDB-CB0D-477A-94C3-CA7FCA5F342D}"/>
                  </a:ext>
                </a:extLst>
              </p:cNvPr>
              <p:cNvSpPr>
                <a:spLocks/>
              </p:cNvSpPr>
              <p:nvPr/>
            </p:nvSpPr>
            <p:spPr bwMode="auto">
              <a:xfrm>
                <a:off x="-5710238" y="5086351"/>
                <a:ext cx="106363" cy="96838"/>
              </a:xfrm>
              <a:custGeom>
                <a:avLst/>
                <a:gdLst>
                  <a:gd name="T0" fmla="*/ 31 w 67"/>
                  <a:gd name="T1" fmla="*/ 61 h 61"/>
                  <a:gd name="T2" fmla="*/ 46 w 67"/>
                  <a:gd name="T3" fmla="*/ 61 h 61"/>
                  <a:gd name="T4" fmla="*/ 57 w 67"/>
                  <a:gd name="T5" fmla="*/ 54 h 61"/>
                  <a:gd name="T6" fmla="*/ 67 w 67"/>
                  <a:gd name="T7" fmla="*/ 37 h 61"/>
                  <a:gd name="T8" fmla="*/ 67 w 67"/>
                  <a:gd name="T9" fmla="*/ 16 h 61"/>
                  <a:gd name="T10" fmla="*/ 60 w 67"/>
                  <a:gd name="T11" fmla="*/ 10 h 61"/>
                  <a:gd name="T12" fmla="*/ 57 w 67"/>
                  <a:gd name="T13" fmla="*/ 6 h 61"/>
                  <a:gd name="T14" fmla="*/ 52 w 67"/>
                  <a:gd name="T15" fmla="*/ 1 h 61"/>
                  <a:gd name="T16" fmla="*/ 48 w 67"/>
                  <a:gd name="T17" fmla="*/ 1 h 61"/>
                  <a:gd name="T18" fmla="*/ 39 w 67"/>
                  <a:gd name="T19" fmla="*/ 0 h 61"/>
                  <a:gd name="T20" fmla="*/ 39 w 67"/>
                  <a:gd name="T21" fmla="*/ 10 h 61"/>
                  <a:gd name="T22" fmla="*/ 39 w 67"/>
                  <a:gd name="T23" fmla="*/ 16 h 61"/>
                  <a:gd name="T24" fmla="*/ 37 w 67"/>
                  <a:gd name="T25" fmla="*/ 18 h 61"/>
                  <a:gd name="T26" fmla="*/ 31 w 67"/>
                  <a:gd name="T27" fmla="*/ 22 h 61"/>
                  <a:gd name="T28" fmla="*/ 23 w 67"/>
                  <a:gd name="T29" fmla="*/ 25 h 61"/>
                  <a:gd name="T30" fmla="*/ 18 w 67"/>
                  <a:gd name="T31" fmla="*/ 29 h 61"/>
                  <a:gd name="T32" fmla="*/ 12 w 67"/>
                  <a:gd name="T33" fmla="*/ 31 h 61"/>
                  <a:gd name="T34" fmla="*/ 10 w 67"/>
                  <a:gd name="T35" fmla="*/ 31 h 61"/>
                  <a:gd name="T36" fmla="*/ 3 w 67"/>
                  <a:gd name="T37" fmla="*/ 37 h 61"/>
                  <a:gd name="T38" fmla="*/ 0 w 67"/>
                  <a:gd name="T39" fmla="*/ 42 h 61"/>
                  <a:gd name="T40" fmla="*/ 12 w 67"/>
                  <a:gd name="T41" fmla="*/ 54 h 61"/>
                  <a:gd name="T42" fmla="*/ 31 w 67"/>
                  <a:gd name="T43" fmla="*/ 61 h 61"/>
                  <a:gd name="T44" fmla="*/ 31 w 67"/>
                  <a:gd name="T45" fmla="*/ 61 h 61"/>
                  <a:gd name="T46" fmla="*/ 31 w 67"/>
                  <a:gd name="T4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 h="61">
                    <a:moveTo>
                      <a:pt x="31" y="61"/>
                    </a:moveTo>
                    <a:lnTo>
                      <a:pt x="46" y="61"/>
                    </a:lnTo>
                    <a:lnTo>
                      <a:pt x="57" y="54"/>
                    </a:lnTo>
                    <a:lnTo>
                      <a:pt x="67" y="37"/>
                    </a:lnTo>
                    <a:lnTo>
                      <a:pt x="67" y="16"/>
                    </a:lnTo>
                    <a:lnTo>
                      <a:pt x="60" y="10"/>
                    </a:lnTo>
                    <a:lnTo>
                      <a:pt x="57" y="6"/>
                    </a:lnTo>
                    <a:lnTo>
                      <a:pt x="52" y="1"/>
                    </a:lnTo>
                    <a:lnTo>
                      <a:pt x="48" y="1"/>
                    </a:lnTo>
                    <a:lnTo>
                      <a:pt x="39" y="0"/>
                    </a:lnTo>
                    <a:lnTo>
                      <a:pt x="39" y="10"/>
                    </a:lnTo>
                    <a:lnTo>
                      <a:pt x="39" y="16"/>
                    </a:lnTo>
                    <a:lnTo>
                      <a:pt x="37" y="18"/>
                    </a:lnTo>
                    <a:lnTo>
                      <a:pt x="31" y="22"/>
                    </a:lnTo>
                    <a:lnTo>
                      <a:pt x="23" y="25"/>
                    </a:lnTo>
                    <a:lnTo>
                      <a:pt x="18" y="29"/>
                    </a:lnTo>
                    <a:lnTo>
                      <a:pt x="12" y="31"/>
                    </a:lnTo>
                    <a:lnTo>
                      <a:pt x="10" y="31"/>
                    </a:lnTo>
                    <a:lnTo>
                      <a:pt x="3" y="37"/>
                    </a:lnTo>
                    <a:lnTo>
                      <a:pt x="0" y="42"/>
                    </a:lnTo>
                    <a:lnTo>
                      <a:pt x="12" y="54"/>
                    </a:lnTo>
                    <a:lnTo>
                      <a:pt x="31" y="61"/>
                    </a:lnTo>
                    <a:lnTo>
                      <a:pt x="31" y="61"/>
                    </a:lnTo>
                    <a:lnTo>
                      <a:pt x="31" y="61"/>
                    </a:lnTo>
                    <a:close/>
                  </a:path>
                </a:pathLst>
              </a:custGeom>
              <a:grpFill/>
              <a:ln w="38100">
                <a:noFill/>
                <a:round/>
                <a:headEnd/>
                <a:tailEnd/>
              </a:ln>
            </p:spPr>
            <p:txBody>
              <a:bodyPr vert="horz" wrap="square" lIns="38576" tIns="19288" rIns="38576" bIns="19288" numCol="1" anchor="t" anchorCtr="0" compatLnSpc="1">
                <a:prstTxWarp prst="textNoShape">
                  <a:avLst/>
                </a:prstTxWarp>
              </a:bodyPr>
              <a:lstStyle/>
              <a:p>
                <a:endParaRPr lang="en-NZ" sz="759"/>
              </a:p>
            </p:txBody>
          </p:sp>
        </p:grpSp>
        <p:grpSp>
          <p:nvGrpSpPr>
            <p:cNvPr id="79" name="Group 78">
              <a:extLst>
                <a:ext uri="{FF2B5EF4-FFF2-40B4-BE49-F238E27FC236}">
                  <a16:creationId xmlns:a16="http://schemas.microsoft.com/office/drawing/2014/main" id="{74AB1A31-8BE3-42FE-8BDF-1B4078B45978}"/>
                </a:ext>
              </a:extLst>
            </p:cNvPr>
            <p:cNvGrpSpPr/>
            <p:nvPr/>
          </p:nvGrpSpPr>
          <p:grpSpPr>
            <a:xfrm>
              <a:off x="-3310580" y="5551801"/>
              <a:ext cx="599345" cy="925734"/>
              <a:chOff x="-9305926" y="7146926"/>
              <a:chExt cx="1317626" cy="2035175"/>
            </a:xfrm>
            <a:grpFill/>
          </p:grpSpPr>
          <p:sp>
            <p:nvSpPr>
              <p:cNvPr id="80" name="Freeform 65">
                <a:extLst>
                  <a:ext uri="{FF2B5EF4-FFF2-40B4-BE49-F238E27FC236}">
                    <a16:creationId xmlns:a16="http://schemas.microsoft.com/office/drawing/2014/main" id="{AD675ABD-0442-416B-A6FD-E817449A5DAC}"/>
                  </a:ext>
                </a:extLst>
              </p:cNvPr>
              <p:cNvSpPr>
                <a:spLocks/>
              </p:cNvSpPr>
              <p:nvPr/>
            </p:nvSpPr>
            <p:spPr bwMode="auto">
              <a:xfrm>
                <a:off x="-9297988" y="7146926"/>
                <a:ext cx="1309688" cy="1606550"/>
              </a:xfrm>
              <a:custGeom>
                <a:avLst/>
                <a:gdLst>
                  <a:gd name="T0" fmla="*/ 491 w 942"/>
                  <a:gd name="T1" fmla="*/ 63 h 1155"/>
                  <a:gd name="T2" fmla="*/ 499 w 942"/>
                  <a:gd name="T3" fmla="*/ 76 h 1155"/>
                  <a:gd name="T4" fmla="*/ 411 w 942"/>
                  <a:gd name="T5" fmla="*/ 190 h 1155"/>
                  <a:gd name="T6" fmla="*/ 432 w 942"/>
                  <a:gd name="T7" fmla="*/ 213 h 1155"/>
                  <a:gd name="T8" fmla="*/ 404 w 942"/>
                  <a:gd name="T9" fmla="*/ 206 h 1155"/>
                  <a:gd name="T10" fmla="*/ 336 w 942"/>
                  <a:gd name="T11" fmla="*/ 275 h 1155"/>
                  <a:gd name="T12" fmla="*/ 363 w 942"/>
                  <a:gd name="T13" fmla="*/ 287 h 1155"/>
                  <a:gd name="T14" fmla="*/ 332 w 942"/>
                  <a:gd name="T15" fmla="*/ 285 h 1155"/>
                  <a:gd name="T16" fmla="*/ 330 w 942"/>
                  <a:gd name="T17" fmla="*/ 314 h 1155"/>
                  <a:gd name="T18" fmla="*/ 313 w 942"/>
                  <a:gd name="T19" fmla="*/ 304 h 1155"/>
                  <a:gd name="T20" fmla="*/ 278 w 942"/>
                  <a:gd name="T21" fmla="*/ 314 h 1155"/>
                  <a:gd name="T22" fmla="*/ 309 w 942"/>
                  <a:gd name="T23" fmla="*/ 403 h 1155"/>
                  <a:gd name="T24" fmla="*/ 192 w 942"/>
                  <a:gd name="T25" fmla="*/ 423 h 1155"/>
                  <a:gd name="T26" fmla="*/ 208 w 942"/>
                  <a:gd name="T27" fmla="*/ 445 h 1155"/>
                  <a:gd name="T28" fmla="*/ 208 w 942"/>
                  <a:gd name="T29" fmla="*/ 467 h 1155"/>
                  <a:gd name="T30" fmla="*/ 178 w 942"/>
                  <a:gd name="T31" fmla="*/ 441 h 1155"/>
                  <a:gd name="T32" fmla="*/ 167 w 942"/>
                  <a:gd name="T33" fmla="*/ 462 h 1155"/>
                  <a:gd name="T34" fmla="*/ 165 w 942"/>
                  <a:gd name="T35" fmla="*/ 487 h 1155"/>
                  <a:gd name="T36" fmla="*/ 150 w 942"/>
                  <a:gd name="T37" fmla="*/ 505 h 1155"/>
                  <a:gd name="T38" fmla="*/ 124 w 942"/>
                  <a:gd name="T39" fmla="*/ 520 h 1155"/>
                  <a:gd name="T40" fmla="*/ 157 w 942"/>
                  <a:gd name="T41" fmla="*/ 550 h 1155"/>
                  <a:gd name="T42" fmla="*/ 165 w 942"/>
                  <a:gd name="T43" fmla="*/ 529 h 1155"/>
                  <a:gd name="T44" fmla="*/ 175 w 942"/>
                  <a:gd name="T45" fmla="*/ 540 h 1155"/>
                  <a:gd name="T46" fmla="*/ 203 w 942"/>
                  <a:gd name="T47" fmla="*/ 536 h 1155"/>
                  <a:gd name="T48" fmla="*/ 225 w 942"/>
                  <a:gd name="T49" fmla="*/ 536 h 1155"/>
                  <a:gd name="T50" fmla="*/ 192 w 942"/>
                  <a:gd name="T51" fmla="*/ 566 h 1155"/>
                  <a:gd name="T52" fmla="*/ 204 w 942"/>
                  <a:gd name="T53" fmla="*/ 620 h 1155"/>
                  <a:gd name="T54" fmla="*/ 187 w 942"/>
                  <a:gd name="T55" fmla="*/ 610 h 1155"/>
                  <a:gd name="T56" fmla="*/ 145 w 942"/>
                  <a:gd name="T57" fmla="*/ 569 h 1155"/>
                  <a:gd name="T58" fmla="*/ 117 w 942"/>
                  <a:gd name="T59" fmla="*/ 604 h 1155"/>
                  <a:gd name="T60" fmla="*/ 128 w 942"/>
                  <a:gd name="T61" fmla="*/ 620 h 1155"/>
                  <a:gd name="T62" fmla="*/ 76 w 942"/>
                  <a:gd name="T63" fmla="*/ 657 h 1155"/>
                  <a:gd name="T64" fmla="*/ 129 w 942"/>
                  <a:gd name="T65" fmla="*/ 664 h 1155"/>
                  <a:gd name="T66" fmla="*/ 113 w 942"/>
                  <a:gd name="T67" fmla="*/ 689 h 1155"/>
                  <a:gd name="T68" fmla="*/ 124 w 942"/>
                  <a:gd name="T69" fmla="*/ 748 h 1155"/>
                  <a:gd name="T70" fmla="*/ 157 w 942"/>
                  <a:gd name="T71" fmla="*/ 753 h 1155"/>
                  <a:gd name="T72" fmla="*/ 134 w 942"/>
                  <a:gd name="T73" fmla="*/ 774 h 1155"/>
                  <a:gd name="T74" fmla="*/ 0 w 942"/>
                  <a:gd name="T75" fmla="*/ 826 h 1155"/>
                  <a:gd name="T76" fmla="*/ 29 w 942"/>
                  <a:gd name="T77" fmla="*/ 892 h 1155"/>
                  <a:gd name="T78" fmla="*/ 56 w 942"/>
                  <a:gd name="T79" fmla="*/ 869 h 1155"/>
                  <a:gd name="T80" fmla="*/ 54 w 942"/>
                  <a:gd name="T81" fmla="*/ 913 h 1155"/>
                  <a:gd name="T82" fmla="*/ 87 w 942"/>
                  <a:gd name="T83" fmla="*/ 927 h 1155"/>
                  <a:gd name="T84" fmla="*/ 87 w 942"/>
                  <a:gd name="T85" fmla="*/ 971 h 1155"/>
                  <a:gd name="T86" fmla="*/ 276 w 942"/>
                  <a:gd name="T87" fmla="*/ 997 h 1155"/>
                  <a:gd name="T88" fmla="*/ 325 w 942"/>
                  <a:gd name="T89" fmla="*/ 976 h 1155"/>
                  <a:gd name="T90" fmla="*/ 378 w 942"/>
                  <a:gd name="T91" fmla="*/ 964 h 1155"/>
                  <a:gd name="T92" fmla="*/ 512 w 942"/>
                  <a:gd name="T93" fmla="*/ 1034 h 1155"/>
                  <a:gd name="T94" fmla="*/ 608 w 942"/>
                  <a:gd name="T95" fmla="*/ 1085 h 1155"/>
                  <a:gd name="T96" fmla="*/ 608 w 942"/>
                  <a:gd name="T97" fmla="*/ 1133 h 1155"/>
                  <a:gd name="T98" fmla="*/ 629 w 942"/>
                  <a:gd name="T99" fmla="*/ 1129 h 1155"/>
                  <a:gd name="T100" fmla="*/ 640 w 942"/>
                  <a:gd name="T101" fmla="*/ 1097 h 1155"/>
                  <a:gd name="T102" fmla="*/ 659 w 942"/>
                  <a:gd name="T103" fmla="*/ 1118 h 1155"/>
                  <a:gd name="T104" fmla="*/ 691 w 942"/>
                  <a:gd name="T105" fmla="*/ 1134 h 1155"/>
                  <a:gd name="T106" fmla="*/ 717 w 942"/>
                  <a:gd name="T107" fmla="*/ 1114 h 1155"/>
                  <a:gd name="T108" fmla="*/ 803 w 942"/>
                  <a:gd name="T109" fmla="*/ 1151 h 1155"/>
                  <a:gd name="T110" fmla="*/ 913 w 942"/>
                  <a:gd name="T111" fmla="*/ 1134 h 1155"/>
                  <a:gd name="T112" fmla="*/ 922 w 942"/>
                  <a:gd name="T113" fmla="*/ 539 h 1155"/>
                  <a:gd name="T114" fmla="*/ 557 w 942"/>
                  <a:gd name="T115" fmla="*/ 385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42" h="1155">
                    <a:moveTo>
                      <a:pt x="543" y="0"/>
                    </a:moveTo>
                    <a:cubicBezTo>
                      <a:pt x="517" y="26"/>
                      <a:pt x="517" y="26"/>
                      <a:pt x="517" y="26"/>
                    </a:cubicBezTo>
                    <a:cubicBezTo>
                      <a:pt x="488" y="52"/>
                      <a:pt x="488" y="52"/>
                      <a:pt x="488" y="52"/>
                    </a:cubicBezTo>
                    <a:cubicBezTo>
                      <a:pt x="488" y="55"/>
                      <a:pt x="488" y="55"/>
                      <a:pt x="488" y="55"/>
                    </a:cubicBezTo>
                    <a:cubicBezTo>
                      <a:pt x="491" y="63"/>
                      <a:pt x="491" y="63"/>
                      <a:pt x="491" y="63"/>
                    </a:cubicBezTo>
                    <a:cubicBezTo>
                      <a:pt x="495" y="65"/>
                      <a:pt x="495" y="65"/>
                      <a:pt x="495" y="65"/>
                    </a:cubicBezTo>
                    <a:cubicBezTo>
                      <a:pt x="499" y="69"/>
                      <a:pt x="499" y="69"/>
                      <a:pt x="499" y="69"/>
                    </a:cubicBezTo>
                    <a:cubicBezTo>
                      <a:pt x="501" y="69"/>
                      <a:pt x="501" y="69"/>
                      <a:pt x="501" y="69"/>
                    </a:cubicBezTo>
                    <a:cubicBezTo>
                      <a:pt x="501" y="73"/>
                      <a:pt x="501" y="73"/>
                      <a:pt x="501" y="73"/>
                    </a:cubicBezTo>
                    <a:cubicBezTo>
                      <a:pt x="499" y="76"/>
                      <a:pt x="499" y="76"/>
                      <a:pt x="499" y="76"/>
                    </a:cubicBezTo>
                    <a:cubicBezTo>
                      <a:pt x="468" y="96"/>
                      <a:pt x="468" y="96"/>
                      <a:pt x="468" y="96"/>
                    </a:cubicBezTo>
                    <a:cubicBezTo>
                      <a:pt x="448" y="118"/>
                      <a:pt x="448" y="118"/>
                      <a:pt x="448" y="118"/>
                    </a:cubicBezTo>
                    <a:cubicBezTo>
                      <a:pt x="428" y="150"/>
                      <a:pt x="428" y="150"/>
                      <a:pt x="428" y="150"/>
                    </a:cubicBezTo>
                    <a:cubicBezTo>
                      <a:pt x="411" y="183"/>
                      <a:pt x="411" y="183"/>
                      <a:pt x="411" y="183"/>
                    </a:cubicBezTo>
                    <a:cubicBezTo>
                      <a:pt x="411" y="190"/>
                      <a:pt x="411" y="190"/>
                      <a:pt x="411" y="190"/>
                    </a:cubicBezTo>
                    <a:cubicBezTo>
                      <a:pt x="415" y="193"/>
                      <a:pt x="415" y="193"/>
                      <a:pt x="415" y="193"/>
                    </a:cubicBezTo>
                    <a:cubicBezTo>
                      <a:pt x="421" y="201"/>
                      <a:pt x="421" y="201"/>
                      <a:pt x="421" y="201"/>
                    </a:cubicBezTo>
                    <a:cubicBezTo>
                      <a:pt x="428" y="202"/>
                      <a:pt x="428" y="202"/>
                      <a:pt x="428" y="202"/>
                    </a:cubicBezTo>
                    <a:cubicBezTo>
                      <a:pt x="432" y="206"/>
                      <a:pt x="432" y="206"/>
                      <a:pt x="432" y="206"/>
                    </a:cubicBezTo>
                    <a:cubicBezTo>
                      <a:pt x="432" y="213"/>
                      <a:pt x="432" y="213"/>
                      <a:pt x="432" y="213"/>
                    </a:cubicBezTo>
                    <a:cubicBezTo>
                      <a:pt x="432" y="217"/>
                      <a:pt x="432" y="217"/>
                      <a:pt x="432" y="217"/>
                    </a:cubicBezTo>
                    <a:cubicBezTo>
                      <a:pt x="428" y="210"/>
                      <a:pt x="428" y="210"/>
                      <a:pt x="428" y="210"/>
                    </a:cubicBezTo>
                    <a:cubicBezTo>
                      <a:pt x="421" y="206"/>
                      <a:pt x="421" y="206"/>
                      <a:pt x="421" y="206"/>
                    </a:cubicBezTo>
                    <a:cubicBezTo>
                      <a:pt x="415" y="206"/>
                      <a:pt x="415" y="206"/>
                      <a:pt x="415" y="206"/>
                    </a:cubicBezTo>
                    <a:cubicBezTo>
                      <a:pt x="404" y="206"/>
                      <a:pt x="404" y="206"/>
                      <a:pt x="404" y="206"/>
                    </a:cubicBezTo>
                    <a:cubicBezTo>
                      <a:pt x="399" y="206"/>
                      <a:pt x="399" y="206"/>
                      <a:pt x="399" y="206"/>
                    </a:cubicBezTo>
                    <a:cubicBezTo>
                      <a:pt x="374" y="227"/>
                      <a:pt x="374" y="227"/>
                      <a:pt x="374" y="227"/>
                    </a:cubicBezTo>
                    <a:cubicBezTo>
                      <a:pt x="350" y="243"/>
                      <a:pt x="350" y="243"/>
                      <a:pt x="350" y="243"/>
                    </a:cubicBezTo>
                    <a:cubicBezTo>
                      <a:pt x="332" y="271"/>
                      <a:pt x="332" y="271"/>
                      <a:pt x="332" y="271"/>
                    </a:cubicBezTo>
                    <a:cubicBezTo>
                      <a:pt x="336" y="275"/>
                      <a:pt x="336" y="275"/>
                      <a:pt x="336" y="275"/>
                    </a:cubicBezTo>
                    <a:cubicBezTo>
                      <a:pt x="342" y="276"/>
                      <a:pt x="342" y="276"/>
                      <a:pt x="342" y="276"/>
                    </a:cubicBezTo>
                    <a:cubicBezTo>
                      <a:pt x="350" y="276"/>
                      <a:pt x="350" y="276"/>
                      <a:pt x="350" y="276"/>
                    </a:cubicBezTo>
                    <a:cubicBezTo>
                      <a:pt x="353" y="281"/>
                      <a:pt x="353" y="281"/>
                      <a:pt x="353" y="281"/>
                    </a:cubicBezTo>
                    <a:cubicBezTo>
                      <a:pt x="361" y="285"/>
                      <a:pt x="361" y="285"/>
                      <a:pt x="361" y="285"/>
                    </a:cubicBezTo>
                    <a:cubicBezTo>
                      <a:pt x="363" y="287"/>
                      <a:pt x="363" y="287"/>
                      <a:pt x="363" y="287"/>
                    </a:cubicBezTo>
                    <a:cubicBezTo>
                      <a:pt x="353" y="292"/>
                      <a:pt x="353" y="292"/>
                      <a:pt x="353" y="292"/>
                    </a:cubicBezTo>
                    <a:cubicBezTo>
                      <a:pt x="346" y="287"/>
                      <a:pt x="346" y="287"/>
                      <a:pt x="346" y="287"/>
                    </a:cubicBezTo>
                    <a:cubicBezTo>
                      <a:pt x="342" y="287"/>
                      <a:pt x="342" y="287"/>
                      <a:pt x="342" y="287"/>
                    </a:cubicBezTo>
                    <a:cubicBezTo>
                      <a:pt x="336" y="285"/>
                      <a:pt x="336" y="285"/>
                      <a:pt x="336" y="285"/>
                    </a:cubicBezTo>
                    <a:cubicBezTo>
                      <a:pt x="332" y="285"/>
                      <a:pt x="332" y="285"/>
                      <a:pt x="332" y="285"/>
                    </a:cubicBezTo>
                    <a:cubicBezTo>
                      <a:pt x="325" y="287"/>
                      <a:pt x="325" y="287"/>
                      <a:pt x="325" y="287"/>
                    </a:cubicBezTo>
                    <a:cubicBezTo>
                      <a:pt x="325" y="293"/>
                      <a:pt x="325" y="293"/>
                      <a:pt x="325" y="293"/>
                    </a:cubicBezTo>
                    <a:cubicBezTo>
                      <a:pt x="325" y="301"/>
                      <a:pt x="325" y="301"/>
                      <a:pt x="325" y="301"/>
                    </a:cubicBezTo>
                    <a:cubicBezTo>
                      <a:pt x="330" y="308"/>
                      <a:pt x="330" y="308"/>
                      <a:pt x="330" y="308"/>
                    </a:cubicBezTo>
                    <a:cubicBezTo>
                      <a:pt x="330" y="314"/>
                      <a:pt x="330" y="314"/>
                      <a:pt x="330" y="314"/>
                    </a:cubicBezTo>
                    <a:cubicBezTo>
                      <a:pt x="325" y="322"/>
                      <a:pt x="325" y="322"/>
                      <a:pt x="325" y="322"/>
                    </a:cubicBezTo>
                    <a:cubicBezTo>
                      <a:pt x="324" y="325"/>
                      <a:pt x="324" y="325"/>
                      <a:pt x="324" y="325"/>
                    </a:cubicBezTo>
                    <a:cubicBezTo>
                      <a:pt x="324" y="314"/>
                      <a:pt x="324" y="314"/>
                      <a:pt x="324" y="314"/>
                    </a:cubicBezTo>
                    <a:cubicBezTo>
                      <a:pt x="320" y="308"/>
                      <a:pt x="320" y="308"/>
                      <a:pt x="320" y="308"/>
                    </a:cubicBezTo>
                    <a:cubicBezTo>
                      <a:pt x="313" y="304"/>
                      <a:pt x="313" y="304"/>
                      <a:pt x="313" y="304"/>
                    </a:cubicBezTo>
                    <a:cubicBezTo>
                      <a:pt x="305" y="304"/>
                      <a:pt x="305" y="304"/>
                      <a:pt x="305" y="304"/>
                    </a:cubicBezTo>
                    <a:cubicBezTo>
                      <a:pt x="299" y="304"/>
                      <a:pt x="299" y="304"/>
                      <a:pt x="299" y="304"/>
                    </a:cubicBezTo>
                    <a:cubicBezTo>
                      <a:pt x="288" y="308"/>
                      <a:pt x="288" y="308"/>
                      <a:pt x="288" y="308"/>
                    </a:cubicBezTo>
                    <a:cubicBezTo>
                      <a:pt x="283" y="312"/>
                      <a:pt x="283" y="312"/>
                      <a:pt x="283" y="312"/>
                    </a:cubicBezTo>
                    <a:cubicBezTo>
                      <a:pt x="278" y="314"/>
                      <a:pt x="278" y="314"/>
                      <a:pt x="278" y="314"/>
                    </a:cubicBezTo>
                    <a:cubicBezTo>
                      <a:pt x="276" y="322"/>
                      <a:pt x="276" y="322"/>
                      <a:pt x="276" y="322"/>
                    </a:cubicBezTo>
                    <a:cubicBezTo>
                      <a:pt x="272" y="329"/>
                      <a:pt x="272" y="329"/>
                      <a:pt x="272" y="329"/>
                    </a:cubicBezTo>
                    <a:cubicBezTo>
                      <a:pt x="292" y="349"/>
                      <a:pt x="292" y="349"/>
                      <a:pt x="292" y="349"/>
                    </a:cubicBezTo>
                    <a:cubicBezTo>
                      <a:pt x="303" y="371"/>
                      <a:pt x="303" y="371"/>
                      <a:pt x="303" y="371"/>
                    </a:cubicBezTo>
                    <a:cubicBezTo>
                      <a:pt x="309" y="403"/>
                      <a:pt x="309" y="403"/>
                      <a:pt x="309" y="403"/>
                    </a:cubicBezTo>
                    <a:cubicBezTo>
                      <a:pt x="288" y="412"/>
                      <a:pt x="288" y="412"/>
                      <a:pt x="288" y="412"/>
                    </a:cubicBezTo>
                    <a:cubicBezTo>
                      <a:pt x="266" y="419"/>
                      <a:pt x="266" y="419"/>
                      <a:pt x="266" y="419"/>
                    </a:cubicBezTo>
                    <a:cubicBezTo>
                      <a:pt x="241" y="419"/>
                      <a:pt x="241" y="419"/>
                      <a:pt x="241" y="419"/>
                    </a:cubicBezTo>
                    <a:cubicBezTo>
                      <a:pt x="215" y="419"/>
                      <a:pt x="215" y="419"/>
                      <a:pt x="215" y="419"/>
                    </a:cubicBezTo>
                    <a:cubicBezTo>
                      <a:pt x="192" y="423"/>
                      <a:pt x="192" y="423"/>
                      <a:pt x="192" y="423"/>
                    </a:cubicBezTo>
                    <a:cubicBezTo>
                      <a:pt x="192" y="429"/>
                      <a:pt x="192" y="429"/>
                      <a:pt x="192" y="429"/>
                    </a:cubicBezTo>
                    <a:cubicBezTo>
                      <a:pt x="194" y="432"/>
                      <a:pt x="194" y="432"/>
                      <a:pt x="194" y="432"/>
                    </a:cubicBezTo>
                    <a:cubicBezTo>
                      <a:pt x="203" y="440"/>
                      <a:pt x="203" y="440"/>
                      <a:pt x="203" y="440"/>
                    </a:cubicBezTo>
                    <a:cubicBezTo>
                      <a:pt x="204" y="441"/>
                      <a:pt x="204" y="441"/>
                      <a:pt x="204" y="441"/>
                    </a:cubicBezTo>
                    <a:cubicBezTo>
                      <a:pt x="208" y="445"/>
                      <a:pt x="208" y="445"/>
                      <a:pt x="208" y="445"/>
                    </a:cubicBezTo>
                    <a:cubicBezTo>
                      <a:pt x="215" y="450"/>
                      <a:pt x="215" y="450"/>
                      <a:pt x="215" y="450"/>
                    </a:cubicBezTo>
                    <a:cubicBezTo>
                      <a:pt x="215" y="456"/>
                      <a:pt x="215" y="456"/>
                      <a:pt x="215" y="456"/>
                    </a:cubicBezTo>
                    <a:cubicBezTo>
                      <a:pt x="219" y="462"/>
                      <a:pt x="219" y="462"/>
                      <a:pt x="219" y="462"/>
                    </a:cubicBezTo>
                    <a:cubicBezTo>
                      <a:pt x="215" y="472"/>
                      <a:pt x="215" y="472"/>
                      <a:pt x="215" y="472"/>
                    </a:cubicBezTo>
                    <a:cubicBezTo>
                      <a:pt x="208" y="467"/>
                      <a:pt x="208" y="467"/>
                      <a:pt x="208" y="467"/>
                    </a:cubicBezTo>
                    <a:cubicBezTo>
                      <a:pt x="203" y="462"/>
                      <a:pt x="203" y="462"/>
                      <a:pt x="203" y="462"/>
                    </a:cubicBezTo>
                    <a:cubicBezTo>
                      <a:pt x="194" y="461"/>
                      <a:pt x="194" y="461"/>
                      <a:pt x="194" y="461"/>
                    </a:cubicBezTo>
                    <a:cubicBezTo>
                      <a:pt x="192" y="452"/>
                      <a:pt x="192" y="452"/>
                      <a:pt x="192" y="452"/>
                    </a:cubicBezTo>
                    <a:cubicBezTo>
                      <a:pt x="186" y="445"/>
                      <a:pt x="186" y="445"/>
                      <a:pt x="186" y="445"/>
                    </a:cubicBezTo>
                    <a:cubicBezTo>
                      <a:pt x="178" y="441"/>
                      <a:pt x="178" y="441"/>
                      <a:pt x="178" y="441"/>
                    </a:cubicBezTo>
                    <a:cubicBezTo>
                      <a:pt x="167" y="440"/>
                      <a:pt x="167" y="440"/>
                      <a:pt x="167" y="440"/>
                    </a:cubicBezTo>
                    <a:cubicBezTo>
                      <a:pt x="161" y="445"/>
                      <a:pt x="161" y="445"/>
                      <a:pt x="161" y="445"/>
                    </a:cubicBezTo>
                    <a:cubicBezTo>
                      <a:pt x="161" y="452"/>
                      <a:pt x="161" y="452"/>
                      <a:pt x="161" y="452"/>
                    </a:cubicBezTo>
                    <a:cubicBezTo>
                      <a:pt x="165" y="461"/>
                      <a:pt x="165" y="461"/>
                      <a:pt x="165" y="461"/>
                    </a:cubicBezTo>
                    <a:cubicBezTo>
                      <a:pt x="167" y="462"/>
                      <a:pt x="167" y="462"/>
                      <a:pt x="167" y="462"/>
                    </a:cubicBezTo>
                    <a:cubicBezTo>
                      <a:pt x="171" y="466"/>
                      <a:pt x="171" y="466"/>
                      <a:pt x="171" y="466"/>
                    </a:cubicBezTo>
                    <a:cubicBezTo>
                      <a:pt x="175" y="472"/>
                      <a:pt x="175" y="472"/>
                      <a:pt x="175" y="472"/>
                    </a:cubicBezTo>
                    <a:cubicBezTo>
                      <a:pt x="178" y="478"/>
                      <a:pt x="178" y="478"/>
                      <a:pt x="178" y="478"/>
                    </a:cubicBezTo>
                    <a:cubicBezTo>
                      <a:pt x="171" y="483"/>
                      <a:pt x="171" y="483"/>
                      <a:pt x="171" y="483"/>
                    </a:cubicBezTo>
                    <a:cubicBezTo>
                      <a:pt x="165" y="487"/>
                      <a:pt x="165" y="487"/>
                      <a:pt x="165" y="487"/>
                    </a:cubicBezTo>
                    <a:cubicBezTo>
                      <a:pt x="161" y="492"/>
                      <a:pt x="161" y="492"/>
                      <a:pt x="161" y="492"/>
                    </a:cubicBezTo>
                    <a:cubicBezTo>
                      <a:pt x="157" y="499"/>
                      <a:pt x="157" y="499"/>
                      <a:pt x="157" y="499"/>
                    </a:cubicBezTo>
                    <a:cubicBezTo>
                      <a:pt x="154" y="505"/>
                      <a:pt x="154" y="505"/>
                      <a:pt x="154" y="505"/>
                    </a:cubicBezTo>
                    <a:cubicBezTo>
                      <a:pt x="150" y="513"/>
                      <a:pt x="150" y="513"/>
                      <a:pt x="150" y="513"/>
                    </a:cubicBezTo>
                    <a:cubicBezTo>
                      <a:pt x="150" y="505"/>
                      <a:pt x="150" y="505"/>
                      <a:pt x="150" y="505"/>
                    </a:cubicBezTo>
                    <a:cubicBezTo>
                      <a:pt x="149" y="499"/>
                      <a:pt x="149" y="499"/>
                      <a:pt x="149" y="499"/>
                    </a:cubicBezTo>
                    <a:cubicBezTo>
                      <a:pt x="140" y="496"/>
                      <a:pt x="140" y="496"/>
                      <a:pt x="140" y="496"/>
                    </a:cubicBezTo>
                    <a:cubicBezTo>
                      <a:pt x="134" y="492"/>
                      <a:pt x="134" y="492"/>
                      <a:pt x="134" y="492"/>
                    </a:cubicBezTo>
                    <a:cubicBezTo>
                      <a:pt x="128" y="505"/>
                      <a:pt x="128" y="505"/>
                      <a:pt x="128" y="505"/>
                    </a:cubicBezTo>
                    <a:cubicBezTo>
                      <a:pt x="124" y="520"/>
                      <a:pt x="124" y="520"/>
                      <a:pt x="124" y="520"/>
                    </a:cubicBezTo>
                    <a:cubicBezTo>
                      <a:pt x="124" y="536"/>
                      <a:pt x="124" y="536"/>
                      <a:pt x="124" y="536"/>
                    </a:cubicBezTo>
                    <a:cubicBezTo>
                      <a:pt x="129" y="546"/>
                      <a:pt x="129" y="546"/>
                      <a:pt x="129" y="546"/>
                    </a:cubicBezTo>
                    <a:cubicBezTo>
                      <a:pt x="140" y="553"/>
                      <a:pt x="140" y="553"/>
                      <a:pt x="140" y="553"/>
                    </a:cubicBezTo>
                    <a:cubicBezTo>
                      <a:pt x="150" y="553"/>
                      <a:pt x="150" y="553"/>
                      <a:pt x="150" y="553"/>
                    </a:cubicBezTo>
                    <a:cubicBezTo>
                      <a:pt x="157" y="550"/>
                      <a:pt x="157" y="550"/>
                      <a:pt x="157" y="550"/>
                    </a:cubicBezTo>
                    <a:cubicBezTo>
                      <a:pt x="161" y="550"/>
                      <a:pt x="161" y="550"/>
                      <a:pt x="161" y="550"/>
                    </a:cubicBezTo>
                    <a:cubicBezTo>
                      <a:pt x="161" y="542"/>
                      <a:pt x="161" y="542"/>
                      <a:pt x="161" y="542"/>
                    </a:cubicBezTo>
                    <a:cubicBezTo>
                      <a:pt x="161" y="540"/>
                      <a:pt x="161" y="540"/>
                      <a:pt x="161" y="540"/>
                    </a:cubicBezTo>
                    <a:cubicBezTo>
                      <a:pt x="161" y="532"/>
                      <a:pt x="161" y="532"/>
                      <a:pt x="161" y="532"/>
                    </a:cubicBezTo>
                    <a:cubicBezTo>
                      <a:pt x="165" y="529"/>
                      <a:pt x="165" y="529"/>
                      <a:pt x="165" y="529"/>
                    </a:cubicBezTo>
                    <a:cubicBezTo>
                      <a:pt x="167" y="525"/>
                      <a:pt x="167" y="525"/>
                      <a:pt x="167" y="525"/>
                    </a:cubicBezTo>
                    <a:cubicBezTo>
                      <a:pt x="165" y="532"/>
                      <a:pt x="165" y="532"/>
                      <a:pt x="165" y="532"/>
                    </a:cubicBezTo>
                    <a:cubicBezTo>
                      <a:pt x="167" y="536"/>
                      <a:pt x="167" y="536"/>
                      <a:pt x="167" y="536"/>
                    </a:cubicBezTo>
                    <a:cubicBezTo>
                      <a:pt x="171" y="540"/>
                      <a:pt x="171" y="540"/>
                      <a:pt x="171" y="540"/>
                    </a:cubicBezTo>
                    <a:cubicBezTo>
                      <a:pt x="175" y="540"/>
                      <a:pt x="175" y="540"/>
                      <a:pt x="175" y="540"/>
                    </a:cubicBezTo>
                    <a:cubicBezTo>
                      <a:pt x="178" y="542"/>
                      <a:pt x="178" y="542"/>
                      <a:pt x="178" y="542"/>
                    </a:cubicBezTo>
                    <a:cubicBezTo>
                      <a:pt x="182" y="546"/>
                      <a:pt x="182" y="546"/>
                      <a:pt x="182" y="546"/>
                    </a:cubicBezTo>
                    <a:cubicBezTo>
                      <a:pt x="187" y="546"/>
                      <a:pt x="187" y="546"/>
                      <a:pt x="187" y="546"/>
                    </a:cubicBezTo>
                    <a:cubicBezTo>
                      <a:pt x="194" y="542"/>
                      <a:pt x="194" y="542"/>
                      <a:pt x="194" y="542"/>
                    </a:cubicBezTo>
                    <a:cubicBezTo>
                      <a:pt x="203" y="536"/>
                      <a:pt x="203" y="536"/>
                      <a:pt x="203" y="536"/>
                    </a:cubicBezTo>
                    <a:cubicBezTo>
                      <a:pt x="208" y="532"/>
                      <a:pt x="208" y="532"/>
                      <a:pt x="208" y="532"/>
                    </a:cubicBezTo>
                    <a:cubicBezTo>
                      <a:pt x="212" y="529"/>
                      <a:pt x="212" y="529"/>
                      <a:pt x="212" y="529"/>
                    </a:cubicBezTo>
                    <a:cubicBezTo>
                      <a:pt x="219" y="529"/>
                      <a:pt x="219" y="529"/>
                      <a:pt x="219" y="529"/>
                    </a:cubicBezTo>
                    <a:cubicBezTo>
                      <a:pt x="223" y="532"/>
                      <a:pt x="223" y="532"/>
                      <a:pt x="223" y="532"/>
                    </a:cubicBezTo>
                    <a:cubicBezTo>
                      <a:pt x="225" y="536"/>
                      <a:pt x="225" y="536"/>
                      <a:pt x="225" y="536"/>
                    </a:cubicBezTo>
                    <a:cubicBezTo>
                      <a:pt x="229" y="546"/>
                      <a:pt x="229" y="546"/>
                      <a:pt x="229" y="546"/>
                    </a:cubicBezTo>
                    <a:cubicBezTo>
                      <a:pt x="219" y="550"/>
                      <a:pt x="219" y="550"/>
                      <a:pt x="219" y="550"/>
                    </a:cubicBezTo>
                    <a:cubicBezTo>
                      <a:pt x="208" y="553"/>
                      <a:pt x="208" y="553"/>
                      <a:pt x="208" y="553"/>
                    </a:cubicBezTo>
                    <a:cubicBezTo>
                      <a:pt x="198" y="561"/>
                      <a:pt x="198" y="561"/>
                      <a:pt x="198" y="561"/>
                    </a:cubicBezTo>
                    <a:cubicBezTo>
                      <a:pt x="192" y="566"/>
                      <a:pt x="192" y="566"/>
                      <a:pt x="192" y="566"/>
                    </a:cubicBezTo>
                    <a:cubicBezTo>
                      <a:pt x="198" y="583"/>
                      <a:pt x="198" y="583"/>
                      <a:pt x="198" y="583"/>
                    </a:cubicBezTo>
                    <a:cubicBezTo>
                      <a:pt x="208" y="599"/>
                      <a:pt x="208" y="599"/>
                      <a:pt x="208" y="599"/>
                    </a:cubicBezTo>
                    <a:cubicBezTo>
                      <a:pt x="215" y="616"/>
                      <a:pt x="215" y="616"/>
                      <a:pt x="215" y="616"/>
                    </a:cubicBezTo>
                    <a:cubicBezTo>
                      <a:pt x="204" y="631"/>
                      <a:pt x="204" y="631"/>
                      <a:pt x="204" y="631"/>
                    </a:cubicBezTo>
                    <a:cubicBezTo>
                      <a:pt x="204" y="620"/>
                      <a:pt x="204" y="620"/>
                      <a:pt x="204" y="620"/>
                    </a:cubicBezTo>
                    <a:cubicBezTo>
                      <a:pt x="204" y="616"/>
                      <a:pt x="204" y="616"/>
                      <a:pt x="204" y="616"/>
                    </a:cubicBezTo>
                    <a:cubicBezTo>
                      <a:pt x="203" y="615"/>
                      <a:pt x="203" y="615"/>
                      <a:pt x="203" y="615"/>
                    </a:cubicBezTo>
                    <a:cubicBezTo>
                      <a:pt x="198" y="610"/>
                      <a:pt x="198" y="610"/>
                      <a:pt x="198" y="610"/>
                    </a:cubicBezTo>
                    <a:cubicBezTo>
                      <a:pt x="194" y="610"/>
                      <a:pt x="194" y="610"/>
                      <a:pt x="194" y="610"/>
                    </a:cubicBezTo>
                    <a:cubicBezTo>
                      <a:pt x="187" y="610"/>
                      <a:pt x="187" y="610"/>
                      <a:pt x="187" y="610"/>
                    </a:cubicBezTo>
                    <a:cubicBezTo>
                      <a:pt x="186" y="615"/>
                      <a:pt x="186" y="615"/>
                      <a:pt x="186" y="615"/>
                    </a:cubicBezTo>
                    <a:cubicBezTo>
                      <a:pt x="178" y="610"/>
                      <a:pt x="178" y="610"/>
                      <a:pt x="178" y="610"/>
                    </a:cubicBezTo>
                    <a:cubicBezTo>
                      <a:pt x="171" y="590"/>
                      <a:pt x="171" y="590"/>
                      <a:pt x="171" y="590"/>
                    </a:cubicBezTo>
                    <a:cubicBezTo>
                      <a:pt x="157" y="577"/>
                      <a:pt x="157" y="577"/>
                      <a:pt x="157" y="577"/>
                    </a:cubicBezTo>
                    <a:cubicBezTo>
                      <a:pt x="145" y="569"/>
                      <a:pt x="145" y="569"/>
                      <a:pt x="145" y="569"/>
                    </a:cubicBezTo>
                    <a:cubicBezTo>
                      <a:pt x="128" y="569"/>
                      <a:pt x="128" y="569"/>
                      <a:pt x="128" y="569"/>
                    </a:cubicBezTo>
                    <a:cubicBezTo>
                      <a:pt x="113" y="587"/>
                      <a:pt x="113" y="587"/>
                      <a:pt x="113" y="587"/>
                    </a:cubicBezTo>
                    <a:cubicBezTo>
                      <a:pt x="112" y="594"/>
                      <a:pt x="112" y="594"/>
                      <a:pt x="112" y="594"/>
                    </a:cubicBezTo>
                    <a:cubicBezTo>
                      <a:pt x="113" y="599"/>
                      <a:pt x="113" y="599"/>
                      <a:pt x="113" y="599"/>
                    </a:cubicBezTo>
                    <a:cubicBezTo>
                      <a:pt x="117" y="604"/>
                      <a:pt x="117" y="604"/>
                      <a:pt x="117" y="604"/>
                    </a:cubicBezTo>
                    <a:cubicBezTo>
                      <a:pt x="120" y="606"/>
                      <a:pt x="120" y="606"/>
                      <a:pt x="120" y="606"/>
                    </a:cubicBezTo>
                    <a:cubicBezTo>
                      <a:pt x="128" y="610"/>
                      <a:pt x="128" y="610"/>
                      <a:pt x="128" y="610"/>
                    </a:cubicBezTo>
                    <a:cubicBezTo>
                      <a:pt x="129" y="615"/>
                      <a:pt x="129" y="615"/>
                      <a:pt x="129" y="615"/>
                    </a:cubicBezTo>
                    <a:cubicBezTo>
                      <a:pt x="129" y="616"/>
                      <a:pt x="129" y="616"/>
                      <a:pt x="129" y="616"/>
                    </a:cubicBezTo>
                    <a:cubicBezTo>
                      <a:pt x="128" y="620"/>
                      <a:pt x="128" y="620"/>
                      <a:pt x="128" y="620"/>
                    </a:cubicBezTo>
                    <a:cubicBezTo>
                      <a:pt x="96" y="620"/>
                      <a:pt x="96" y="620"/>
                      <a:pt x="96" y="620"/>
                    </a:cubicBezTo>
                    <a:cubicBezTo>
                      <a:pt x="92" y="627"/>
                      <a:pt x="92" y="627"/>
                      <a:pt x="92" y="627"/>
                    </a:cubicBezTo>
                    <a:cubicBezTo>
                      <a:pt x="87" y="637"/>
                      <a:pt x="87" y="637"/>
                      <a:pt x="87" y="637"/>
                    </a:cubicBezTo>
                    <a:cubicBezTo>
                      <a:pt x="83" y="648"/>
                      <a:pt x="83" y="648"/>
                      <a:pt x="83" y="648"/>
                    </a:cubicBezTo>
                    <a:cubicBezTo>
                      <a:pt x="76" y="657"/>
                      <a:pt x="76" y="657"/>
                      <a:pt x="76" y="657"/>
                    </a:cubicBezTo>
                    <a:cubicBezTo>
                      <a:pt x="76" y="664"/>
                      <a:pt x="76" y="664"/>
                      <a:pt x="76" y="664"/>
                    </a:cubicBezTo>
                    <a:cubicBezTo>
                      <a:pt x="80" y="674"/>
                      <a:pt x="80" y="674"/>
                      <a:pt x="80" y="674"/>
                    </a:cubicBezTo>
                    <a:cubicBezTo>
                      <a:pt x="92" y="678"/>
                      <a:pt x="92" y="678"/>
                      <a:pt x="92" y="678"/>
                    </a:cubicBezTo>
                    <a:cubicBezTo>
                      <a:pt x="113" y="672"/>
                      <a:pt x="113" y="672"/>
                      <a:pt x="113" y="672"/>
                    </a:cubicBezTo>
                    <a:cubicBezTo>
                      <a:pt x="129" y="664"/>
                      <a:pt x="129" y="664"/>
                      <a:pt x="129" y="664"/>
                    </a:cubicBezTo>
                    <a:cubicBezTo>
                      <a:pt x="149" y="657"/>
                      <a:pt x="149" y="657"/>
                      <a:pt x="149" y="657"/>
                    </a:cubicBezTo>
                    <a:cubicBezTo>
                      <a:pt x="165" y="657"/>
                      <a:pt x="165" y="657"/>
                      <a:pt x="165" y="657"/>
                    </a:cubicBezTo>
                    <a:cubicBezTo>
                      <a:pt x="178" y="668"/>
                      <a:pt x="178" y="668"/>
                      <a:pt x="178" y="668"/>
                    </a:cubicBezTo>
                    <a:cubicBezTo>
                      <a:pt x="140" y="672"/>
                      <a:pt x="140" y="672"/>
                      <a:pt x="140" y="672"/>
                    </a:cubicBezTo>
                    <a:cubicBezTo>
                      <a:pt x="113" y="689"/>
                      <a:pt x="113" y="689"/>
                      <a:pt x="113" y="689"/>
                    </a:cubicBezTo>
                    <a:cubicBezTo>
                      <a:pt x="100" y="715"/>
                      <a:pt x="100" y="715"/>
                      <a:pt x="100" y="715"/>
                    </a:cubicBezTo>
                    <a:cubicBezTo>
                      <a:pt x="103" y="744"/>
                      <a:pt x="103" y="744"/>
                      <a:pt x="103" y="744"/>
                    </a:cubicBezTo>
                    <a:cubicBezTo>
                      <a:pt x="107" y="748"/>
                      <a:pt x="107" y="748"/>
                      <a:pt x="107" y="748"/>
                    </a:cubicBezTo>
                    <a:cubicBezTo>
                      <a:pt x="117" y="752"/>
                      <a:pt x="117" y="752"/>
                      <a:pt x="117" y="752"/>
                    </a:cubicBezTo>
                    <a:cubicBezTo>
                      <a:pt x="124" y="748"/>
                      <a:pt x="124" y="748"/>
                      <a:pt x="124" y="748"/>
                    </a:cubicBezTo>
                    <a:cubicBezTo>
                      <a:pt x="129" y="748"/>
                      <a:pt x="129" y="748"/>
                      <a:pt x="129" y="748"/>
                    </a:cubicBezTo>
                    <a:cubicBezTo>
                      <a:pt x="138" y="748"/>
                      <a:pt x="138" y="748"/>
                      <a:pt x="138" y="748"/>
                    </a:cubicBezTo>
                    <a:cubicBezTo>
                      <a:pt x="149" y="748"/>
                      <a:pt x="149" y="748"/>
                      <a:pt x="149" y="748"/>
                    </a:cubicBezTo>
                    <a:cubicBezTo>
                      <a:pt x="150" y="752"/>
                      <a:pt x="150" y="752"/>
                      <a:pt x="150" y="752"/>
                    </a:cubicBezTo>
                    <a:cubicBezTo>
                      <a:pt x="157" y="753"/>
                      <a:pt x="157" y="753"/>
                      <a:pt x="157" y="753"/>
                    </a:cubicBezTo>
                    <a:cubicBezTo>
                      <a:pt x="150" y="758"/>
                      <a:pt x="150" y="758"/>
                      <a:pt x="150" y="758"/>
                    </a:cubicBezTo>
                    <a:cubicBezTo>
                      <a:pt x="149" y="764"/>
                      <a:pt x="149" y="764"/>
                      <a:pt x="149" y="764"/>
                    </a:cubicBezTo>
                    <a:cubicBezTo>
                      <a:pt x="145" y="769"/>
                      <a:pt x="145" y="769"/>
                      <a:pt x="145" y="769"/>
                    </a:cubicBezTo>
                    <a:cubicBezTo>
                      <a:pt x="138" y="773"/>
                      <a:pt x="138" y="773"/>
                      <a:pt x="138" y="773"/>
                    </a:cubicBezTo>
                    <a:cubicBezTo>
                      <a:pt x="134" y="774"/>
                      <a:pt x="134" y="774"/>
                      <a:pt x="134" y="774"/>
                    </a:cubicBezTo>
                    <a:cubicBezTo>
                      <a:pt x="107" y="773"/>
                      <a:pt x="107" y="773"/>
                      <a:pt x="107" y="773"/>
                    </a:cubicBezTo>
                    <a:cubicBezTo>
                      <a:pt x="76" y="778"/>
                      <a:pt x="76" y="778"/>
                      <a:pt x="76" y="778"/>
                    </a:cubicBezTo>
                    <a:cubicBezTo>
                      <a:pt x="48" y="789"/>
                      <a:pt x="48" y="789"/>
                      <a:pt x="48" y="789"/>
                    </a:cubicBezTo>
                    <a:cubicBezTo>
                      <a:pt x="19" y="806"/>
                      <a:pt x="19" y="806"/>
                      <a:pt x="19" y="806"/>
                    </a:cubicBezTo>
                    <a:cubicBezTo>
                      <a:pt x="0" y="826"/>
                      <a:pt x="0" y="826"/>
                      <a:pt x="0" y="826"/>
                    </a:cubicBezTo>
                    <a:cubicBezTo>
                      <a:pt x="0" y="839"/>
                      <a:pt x="0" y="839"/>
                      <a:pt x="0" y="839"/>
                    </a:cubicBezTo>
                    <a:cubicBezTo>
                      <a:pt x="3" y="863"/>
                      <a:pt x="3" y="863"/>
                      <a:pt x="3" y="863"/>
                    </a:cubicBezTo>
                    <a:cubicBezTo>
                      <a:pt x="11" y="884"/>
                      <a:pt x="11" y="884"/>
                      <a:pt x="11" y="884"/>
                    </a:cubicBezTo>
                    <a:cubicBezTo>
                      <a:pt x="27" y="892"/>
                      <a:pt x="27" y="892"/>
                      <a:pt x="27" y="892"/>
                    </a:cubicBezTo>
                    <a:cubicBezTo>
                      <a:pt x="29" y="892"/>
                      <a:pt x="29" y="892"/>
                      <a:pt x="29" y="892"/>
                    </a:cubicBezTo>
                    <a:cubicBezTo>
                      <a:pt x="33" y="892"/>
                      <a:pt x="33" y="892"/>
                      <a:pt x="33" y="892"/>
                    </a:cubicBezTo>
                    <a:cubicBezTo>
                      <a:pt x="40" y="885"/>
                      <a:pt x="40" y="885"/>
                      <a:pt x="40" y="885"/>
                    </a:cubicBezTo>
                    <a:cubicBezTo>
                      <a:pt x="44" y="880"/>
                      <a:pt x="44" y="880"/>
                      <a:pt x="44" y="880"/>
                    </a:cubicBezTo>
                    <a:cubicBezTo>
                      <a:pt x="49" y="876"/>
                      <a:pt x="49" y="876"/>
                      <a:pt x="49" y="876"/>
                    </a:cubicBezTo>
                    <a:cubicBezTo>
                      <a:pt x="56" y="869"/>
                      <a:pt x="56" y="869"/>
                      <a:pt x="56" y="869"/>
                    </a:cubicBezTo>
                    <a:cubicBezTo>
                      <a:pt x="65" y="869"/>
                      <a:pt x="65" y="869"/>
                      <a:pt x="65" y="869"/>
                    </a:cubicBezTo>
                    <a:cubicBezTo>
                      <a:pt x="60" y="876"/>
                      <a:pt x="60" y="876"/>
                      <a:pt x="60" y="876"/>
                    </a:cubicBezTo>
                    <a:cubicBezTo>
                      <a:pt x="56" y="885"/>
                      <a:pt x="56" y="885"/>
                      <a:pt x="56" y="885"/>
                    </a:cubicBezTo>
                    <a:cubicBezTo>
                      <a:pt x="54" y="901"/>
                      <a:pt x="54" y="901"/>
                      <a:pt x="54" y="901"/>
                    </a:cubicBezTo>
                    <a:cubicBezTo>
                      <a:pt x="54" y="913"/>
                      <a:pt x="54" y="913"/>
                      <a:pt x="54" y="913"/>
                    </a:cubicBezTo>
                    <a:cubicBezTo>
                      <a:pt x="60" y="917"/>
                      <a:pt x="60" y="917"/>
                      <a:pt x="60" y="917"/>
                    </a:cubicBezTo>
                    <a:cubicBezTo>
                      <a:pt x="66" y="921"/>
                      <a:pt x="66" y="921"/>
                      <a:pt x="66" y="921"/>
                    </a:cubicBezTo>
                    <a:cubicBezTo>
                      <a:pt x="76" y="921"/>
                      <a:pt x="76" y="921"/>
                      <a:pt x="76" y="921"/>
                    </a:cubicBezTo>
                    <a:cubicBezTo>
                      <a:pt x="83" y="923"/>
                      <a:pt x="83" y="923"/>
                      <a:pt x="83" y="923"/>
                    </a:cubicBezTo>
                    <a:cubicBezTo>
                      <a:pt x="87" y="927"/>
                      <a:pt x="87" y="927"/>
                      <a:pt x="87" y="927"/>
                    </a:cubicBezTo>
                    <a:cubicBezTo>
                      <a:pt x="80" y="927"/>
                      <a:pt x="80" y="927"/>
                      <a:pt x="80" y="927"/>
                    </a:cubicBezTo>
                    <a:cubicBezTo>
                      <a:pt x="74" y="934"/>
                      <a:pt x="74" y="934"/>
                      <a:pt x="74" y="934"/>
                    </a:cubicBezTo>
                    <a:cubicBezTo>
                      <a:pt x="70" y="938"/>
                      <a:pt x="70" y="938"/>
                      <a:pt x="70" y="938"/>
                    </a:cubicBezTo>
                    <a:cubicBezTo>
                      <a:pt x="70" y="947"/>
                      <a:pt x="70" y="947"/>
                      <a:pt x="70" y="947"/>
                    </a:cubicBezTo>
                    <a:cubicBezTo>
                      <a:pt x="87" y="971"/>
                      <a:pt x="87" y="971"/>
                      <a:pt x="87" y="971"/>
                    </a:cubicBezTo>
                    <a:cubicBezTo>
                      <a:pt x="113" y="987"/>
                      <a:pt x="113" y="987"/>
                      <a:pt x="113" y="987"/>
                    </a:cubicBezTo>
                    <a:cubicBezTo>
                      <a:pt x="150" y="993"/>
                      <a:pt x="150" y="993"/>
                      <a:pt x="150" y="993"/>
                    </a:cubicBezTo>
                    <a:cubicBezTo>
                      <a:pt x="192" y="997"/>
                      <a:pt x="192" y="997"/>
                      <a:pt x="192" y="997"/>
                    </a:cubicBezTo>
                    <a:cubicBezTo>
                      <a:pt x="232" y="997"/>
                      <a:pt x="232" y="997"/>
                      <a:pt x="232" y="997"/>
                    </a:cubicBezTo>
                    <a:cubicBezTo>
                      <a:pt x="276" y="997"/>
                      <a:pt x="276" y="997"/>
                      <a:pt x="276" y="997"/>
                    </a:cubicBezTo>
                    <a:cubicBezTo>
                      <a:pt x="316" y="1001"/>
                      <a:pt x="316" y="1001"/>
                      <a:pt x="316" y="1001"/>
                    </a:cubicBezTo>
                    <a:cubicBezTo>
                      <a:pt x="324" y="997"/>
                      <a:pt x="324" y="997"/>
                      <a:pt x="324" y="997"/>
                    </a:cubicBezTo>
                    <a:cubicBezTo>
                      <a:pt x="325" y="991"/>
                      <a:pt x="325" y="991"/>
                      <a:pt x="325" y="991"/>
                    </a:cubicBezTo>
                    <a:cubicBezTo>
                      <a:pt x="325" y="984"/>
                      <a:pt x="325" y="984"/>
                      <a:pt x="325" y="984"/>
                    </a:cubicBezTo>
                    <a:cubicBezTo>
                      <a:pt x="325" y="976"/>
                      <a:pt x="325" y="976"/>
                      <a:pt x="325" y="976"/>
                    </a:cubicBezTo>
                    <a:cubicBezTo>
                      <a:pt x="325" y="971"/>
                      <a:pt x="325" y="971"/>
                      <a:pt x="325" y="971"/>
                    </a:cubicBezTo>
                    <a:cubicBezTo>
                      <a:pt x="330" y="964"/>
                      <a:pt x="330" y="964"/>
                      <a:pt x="330" y="964"/>
                    </a:cubicBezTo>
                    <a:cubicBezTo>
                      <a:pt x="332" y="960"/>
                      <a:pt x="332" y="960"/>
                      <a:pt x="332" y="960"/>
                    </a:cubicBezTo>
                    <a:cubicBezTo>
                      <a:pt x="336" y="956"/>
                      <a:pt x="336" y="956"/>
                      <a:pt x="336" y="956"/>
                    </a:cubicBezTo>
                    <a:cubicBezTo>
                      <a:pt x="378" y="964"/>
                      <a:pt x="378" y="964"/>
                      <a:pt x="378" y="964"/>
                    </a:cubicBezTo>
                    <a:cubicBezTo>
                      <a:pt x="404" y="980"/>
                      <a:pt x="404" y="980"/>
                      <a:pt x="404" y="980"/>
                    </a:cubicBezTo>
                    <a:cubicBezTo>
                      <a:pt x="425" y="1004"/>
                      <a:pt x="425" y="1004"/>
                      <a:pt x="425" y="1004"/>
                    </a:cubicBezTo>
                    <a:cubicBezTo>
                      <a:pt x="441" y="1034"/>
                      <a:pt x="441" y="1034"/>
                      <a:pt x="441" y="1034"/>
                    </a:cubicBezTo>
                    <a:cubicBezTo>
                      <a:pt x="474" y="1034"/>
                      <a:pt x="474" y="1034"/>
                      <a:pt x="474" y="1034"/>
                    </a:cubicBezTo>
                    <a:cubicBezTo>
                      <a:pt x="512" y="1034"/>
                      <a:pt x="512" y="1034"/>
                      <a:pt x="512" y="1034"/>
                    </a:cubicBezTo>
                    <a:cubicBezTo>
                      <a:pt x="542" y="1030"/>
                      <a:pt x="542" y="1030"/>
                      <a:pt x="542" y="1030"/>
                    </a:cubicBezTo>
                    <a:cubicBezTo>
                      <a:pt x="574" y="1034"/>
                      <a:pt x="574" y="1034"/>
                      <a:pt x="574" y="1034"/>
                    </a:cubicBezTo>
                    <a:cubicBezTo>
                      <a:pt x="600" y="1043"/>
                      <a:pt x="600" y="1043"/>
                      <a:pt x="600" y="1043"/>
                    </a:cubicBezTo>
                    <a:cubicBezTo>
                      <a:pt x="619" y="1067"/>
                      <a:pt x="619" y="1067"/>
                      <a:pt x="619" y="1067"/>
                    </a:cubicBezTo>
                    <a:cubicBezTo>
                      <a:pt x="608" y="1085"/>
                      <a:pt x="608" y="1085"/>
                      <a:pt x="608" y="1085"/>
                    </a:cubicBezTo>
                    <a:cubicBezTo>
                      <a:pt x="603" y="1104"/>
                      <a:pt x="603" y="1104"/>
                      <a:pt x="603" y="1104"/>
                    </a:cubicBezTo>
                    <a:cubicBezTo>
                      <a:pt x="600" y="1133"/>
                      <a:pt x="600" y="1133"/>
                      <a:pt x="600" y="1133"/>
                    </a:cubicBezTo>
                    <a:cubicBezTo>
                      <a:pt x="603" y="1133"/>
                      <a:pt x="603" y="1133"/>
                      <a:pt x="603" y="1133"/>
                    </a:cubicBezTo>
                    <a:cubicBezTo>
                      <a:pt x="607" y="1133"/>
                      <a:pt x="607" y="1133"/>
                      <a:pt x="607" y="1133"/>
                    </a:cubicBezTo>
                    <a:cubicBezTo>
                      <a:pt x="608" y="1133"/>
                      <a:pt x="608" y="1133"/>
                      <a:pt x="608" y="1133"/>
                    </a:cubicBezTo>
                    <a:cubicBezTo>
                      <a:pt x="608" y="1134"/>
                      <a:pt x="608" y="1134"/>
                      <a:pt x="608" y="1134"/>
                    </a:cubicBezTo>
                    <a:cubicBezTo>
                      <a:pt x="619" y="1138"/>
                      <a:pt x="619" y="1138"/>
                      <a:pt x="619" y="1138"/>
                    </a:cubicBezTo>
                    <a:cubicBezTo>
                      <a:pt x="628" y="1134"/>
                      <a:pt x="628" y="1134"/>
                      <a:pt x="628" y="1134"/>
                    </a:cubicBezTo>
                    <a:cubicBezTo>
                      <a:pt x="629" y="1133"/>
                      <a:pt x="629" y="1133"/>
                      <a:pt x="629" y="1133"/>
                    </a:cubicBezTo>
                    <a:cubicBezTo>
                      <a:pt x="629" y="1129"/>
                      <a:pt x="629" y="1129"/>
                      <a:pt x="629" y="1129"/>
                    </a:cubicBezTo>
                    <a:cubicBezTo>
                      <a:pt x="633" y="1122"/>
                      <a:pt x="633" y="1122"/>
                      <a:pt x="633" y="1122"/>
                    </a:cubicBezTo>
                    <a:cubicBezTo>
                      <a:pt x="633" y="1114"/>
                      <a:pt x="633" y="1114"/>
                      <a:pt x="633" y="1114"/>
                    </a:cubicBezTo>
                    <a:cubicBezTo>
                      <a:pt x="633" y="1108"/>
                      <a:pt x="633" y="1108"/>
                      <a:pt x="633" y="1108"/>
                    </a:cubicBezTo>
                    <a:cubicBezTo>
                      <a:pt x="637" y="1104"/>
                      <a:pt x="637" y="1104"/>
                      <a:pt x="637" y="1104"/>
                    </a:cubicBezTo>
                    <a:cubicBezTo>
                      <a:pt x="640" y="1097"/>
                      <a:pt x="640" y="1097"/>
                      <a:pt x="640" y="1097"/>
                    </a:cubicBezTo>
                    <a:cubicBezTo>
                      <a:pt x="644" y="1097"/>
                      <a:pt x="644" y="1097"/>
                      <a:pt x="644" y="1097"/>
                    </a:cubicBezTo>
                    <a:cubicBezTo>
                      <a:pt x="650" y="1097"/>
                      <a:pt x="650" y="1097"/>
                      <a:pt x="650" y="1097"/>
                    </a:cubicBezTo>
                    <a:cubicBezTo>
                      <a:pt x="655" y="1104"/>
                      <a:pt x="655" y="1104"/>
                      <a:pt x="655" y="1104"/>
                    </a:cubicBezTo>
                    <a:cubicBezTo>
                      <a:pt x="655" y="1112"/>
                      <a:pt x="655" y="1112"/>
                      <a:pt x="655" y="1112"/>
                    </a:cubicBezTo>
                    <a:cubicBezTo>
                      <a:pt x="659" y="1118"/>
                      <a:pt x="659" y="1118"/>
                      <a:pt x="659" y="1118"/>
                    </a:cubicBezTo>
                    <a:cubicBezTo>
                      <a:pt x="659" y="1125"/>
                      <a:pt x="659" y="1125"/>
                      <a:pt x="659" y="1125"/>
                    </a:cubicBezTo>
                    <a:cubicBezTo>
                      <a:pt x="663" y="1133"/>
                      <a:pt x="663" y="1133"/>
                      <a:pt x="663" y="1133"/>
                    </a:cubicBezTo>
                    <a:cubicBezTo>
                      <a:pt x="670" y="1134"/>
                      <a:pt x="670" y="1134"/>
                      <a:pt x="670" y="1134"/>
                    </a:cubicBezTo>
                    <a:cubicBezTo>
                      <a:pt x="680" y="1138"/>
                      <a:pt x="680" y="1138"/>
                      <a:pt x="680" y="1138"/>
                    </a:cubicBezTo>
                    <a:cubicBezTo>
                      <a:pt x="691" y="1134"/>
                      <a:pt x="691" y="1134"/>
                      <a:pt x="691" y="1134"/>
                    </a:cubicBezTo>
                    <a:cubicBezTo>
                      <a:pt x="697" y="1134"/>
                      <a:pt x="697" y="1134"/>
                      <a:pt x="697" y="1134"/>
                    </a:cubicBezTo>
                    <a:cubicBezTo>
                      <a:pt x="701" y="1129"/>
                      <a:pt x="701" y="1129"/>
                      <a:pt x="701" y="1129"/>
                    </a:cubicBezTo>
                    <a:cubicBezTo>
                      <a:pt x="708" y="1125"/>
                      <a:pt x="708" y="1125"/>
                      <a:pt x="708" y="1125"/>
                    </a:cubicBezTo>
                    <a:cubicBezTo>
                      <a:pt x="712" y="1118"/>
                      <a:pt x="712" y="1118"/>
                      <a:pt x="712" y="1118"/>
                    </a:cubicBezTo>
                    <a:cubicBezTo>
                      <a:pt x="717" y="1114"/>
                      <a:pt x="717" y="1114"/>
                      <a:pt x="717" y="1114"/>
                    </a:cubicBezTo>
                    <a:cubicBezTo>
                      <a:pt x="724" y="1112"/>
                      <a:pt x="724" y="1112"/>
                      <a:pt x="724" y="1112"/>
                    </a:cubicBezTo>
                    <a:cubicBezTo>
                      <a:pt x="749" y="1114"/>
                      <a:pt x="749" y="1114"/>
                      <a:pt x="749" y="1114"/>
                    </a:cubicBezTo>
                    <a:cubicBezTo>
                      <a:pt x="771" y="1122"/>
                      <a:pt x="771" y="1122"/>
                      <a:pt x="771" y="1122"/>
                    </a:cubicBezTo>
                    <a:cubicBezTo>
                      <a:pt x="792" y="1133"/>
                      <a:pt x="792" y="1133"/>
                      <a:pt x="792" y="1133"/>
                    </a:cubicBezTo>
                    <a:cubicBezTo>
                      <a:pt x="803" y="1151"/>
                      <a:pt x="803" y="1151"/>
                      <a:pt x="803" y="1151"/>
                    </a:cubicBezTo>
                    <a:cubicBezTo>
                      <a:pt x="825" y="1151"/>
                      <a:pt x="825" y="1151"/>
                      <a:pt x="825" y="1151"/>
                    </a:cubicBezTo>
                    <a:cubicBezTo>
                      <a:pt x="851" y="1155"/>
                      <a:pt x="851" y="1155"/>
                      <a:pt x="851" y="1155"/>
                    </a:cubicBezTo>
                    <a:cubicBezTo>
                      <a:pt x="876" y="1155"/>
                      <a:pt x="876" y="1155"/>
                      <a:pt x="876" y="1155"/>
                    </a:cubicBezTo>
                    <a:cubicBezTo>
                      <a:pt x="899" y="1149"/>
                      <a:pt x="899" y="1149"/>
                      <a:pt x="899" y="1149"/>
                    </a:cubicBezTo>
                    <a:cubicBezTo>
                      <a:pt x="913" y="1134"/>
                      <a:pt x="913" y="1134"/>
                      <a:pt x="913" y="1134"/>
                    </a:cubicBezTo>
                    <a:cubicBezTo>
                      <a:pt x="937" y="1145"/>
                      <a:pt x="937" y="1145"/>
                      <a:pt x="937" y="1145"/>
                    </a:cubicBezTo>
                    <a:cubicBezTo>
                      <a:pt x="942" y="1145"/>
                      <a:pt x="942" y="1145"/>
                      <a:pt x="942" y="1145"/>
                    </a:cubicBezTo>
                    <a:cubicBezTo>
                      <a:pt x="934" y="1031"/>
                      <a:pt x="933" y="917"/>
                      <a:pt x="877" y="803"/>
                    </a:cubicBezTo>
                    <a:cubicBezTo>
                      <a:pt x="861" y="770"/>
                      <a:pt x="861" y="720"/>
                      <a:pt x="877" y="676"/>
                    </a:cubicBezTo>
                    <a:cubicBezTo>
                      <a:pt x="894" y="632"/>
                      <a:pt x="933" y="594"/>
                      <a:pt x="922" y="539"/>
                    </a:cubicBezTo>
                    <a:cubicBezTo>
                      <a:pt x="910" y="517"/>
                      <a:pt x="877" y="506"/>
                      <a:pt x="866" y="522"/>
                    </a:cubicBezTo>
                    <a:cubicBezTo>
                      <a:pt x="855" y="539"/>
                      <a:pt x="850" y="555"/>
                      <a:pt x="839" y="555"/>
                    </a:cubicBezTo>
                    <a:cubicBezTo>
                      <a:pt x="806" y="572"/>
                      <a:pt x="784" y="544"/>
                      <a:pt x="756" y="528"/>
                    </a:cubicBezTo>
                    <a:cubicBezTo>
                      <a:pt x="706" y="500"/>
                      <a:pt x="618" y="561"/>
                      <a:pt x="590" y="495"/>
                    </a:cubicBezTo>
                    <a:cubicBezTo>
                      <a:pt x="579" y="462"/>
                      <a:pt x="585" y="412"/>
                      <a:pt x="557" y="385"/>
                    </a:cubicBezTo>
                    <a:cubicBezTo>
                      <a:pt x="552" y="368"/>
                      <a:pt x="541" y="352"/>
                      <a:pt x="541" y="346"/>
                    </a:cubicBezTo>
                    <a:cubicBezTo>
                      <a:pt x="539" y="316"/>
                      <a:pt x="545" y="271"/>
                      <a:pt x="549" y="231"/>
                    </a:cubicBezTo>
                    <a:cubicBezTo>
                      <a:pt x="553" y="205"/>
                      <a:pt x="556" y="182"/>
                      <a:pt x="557" y="168"/>
                    </a:cubicBezTo>
                    <a:cubicBezTo>
                      <a:pt x="563" y="106"/>
                      <a:pt x="564" y="44"/>
                      <a:pt x="543" y="0"/>
                    </a:cubicBezTo>
                    <a:close/>
                  </a:path>
                </a:pathLst>
              </a:custGeom>
              <a:grpFill/>
              <a:ln w="38100">
                <a:noFill/>
                <a:round/>
                <a:headEnd/>
                <a:tailEnd/>
              </a:ln>
            </p:spPr>
            <p:txBody>
              <a:bodyPr vert="horz" wrap="square" lIns="38576" tIns="19288" rIns="38576" bIns="19288" numCol="1" anchor="t" anchorCtr="0" compatLnSpc="1">
                <a:prstTxWarp prst="textNoShape">
                  <a:avLst/>
                </a:prstTxWarp>
              </a:bodyPr>
              <a:lstStyle/>
              <a:p>
                <a:endParaRPr lang="en-NZ" sz="759"/>
              </a:p>
            </p:txBody>
          </p:sp>
          <p:sp>
            <p:nvSpPr>
              <p:cNvPr id="81" name="Freeform 66">
                <a:extLst>
                  <a:ext uri="{FF2B5EF4-FFF2-40B4-BE49-F238E27FC236}">
                    <a16:creationId xmlns:a16="http://schemas.microsoft.com/office/drawing/2014/main" id="{A970936F-4A80-441C-8223-B194D0C533A1}"/>
                  </a:ext>
                </a:extLst>
              </p:cNvPr>
              <p:cNvSpPr>
                <a:spLocks/>
              </p:cNvSpPr>
              <p:nvPr/>
            </p:nvSpPr>
            <p:spPr bwMode="auto">
              <a:xfrm>
                <a:off x="-9015413" y="7604126"/>
                <a:ext cx="115888" cy="98425"/>
              </a:xfrm>
              <a:custGeom>
                <a:avLst/>
                <a:gdLst>
                  <a:gd name="T0" fmla="*/ 48 w 73"/>
                  <a:gd name="T1" fmla="*/ 0 h 62"/>
                  <a:gd name="T2" fmla="*/ 58 w 73"/>
                  <a:gd name="T3" fmla="*/ 11 h 62"/>
                  <a:gd name="T4" fmla="*/ 64 w 73"/>
                  <a:gd name="T5" fmla="*/ 27 h 62"/>
                  <a:gd name="T6" fmla="*/ 66 w 73"/>
                  <a:gd name="T7" fmla="*/ 45 h 62"/>
                  <a:gd name="T8" fmla="*/ 73 w 73"/>
                  <a:gd name="T9" fmla="*/ 60 h 62"/>
                  <a:gd name="T10" fmla="*/ 48 w 73"/>
                  <a:gd name="T11" fmla="*/ 62 h 62"/>
                  <a:gd name="T12" fmla="*/ 18 w 73"/>
                  <a:gd name="T13" fmla="*/ 60 h 62"/>
                  <a:gd name="T14" fmla="*/ 0 w 73"/>
                  <a:gd name="T15" fmla="*/ 53 h 62"/>
                  <a:gd name="T16" fmla="*/ 1 w 73"/>
                  <a:gd name="T17" fmla="*/ 36 h 62"/>
                  <a:gd name="T18" fmla="*/ 10 w 73"/>
                  <a:gd name="T19" fmla="*/ 24 h 62"/>
                  <a:gd name="T20" fmla="*/ 25 w 73"/>
                  <a:gd name="T21" fmla="*/ 17 h 62"/>
                  <a:gd name="T22" fmla="*/ 39 w 73"/>
                  <a:gd name="T23" fmla="*/ 11 h 62"/>
                  <a:gd name="T24" fmla="*/ 48 w 73"/>
                  <a:gd name="T25" fmla="*/ 0 h 62"/>
                  <a:gd name="T26" fmla="*/ 48 w 73"/>
                  <a:gd name="T27" fmla="*/ 0 h 62"/>
                  <a:gd name="T28" fmla="*/ 48 w 73"/>
                  <a:gd name="T29" fmla="*/ 0 h 62"/>
                  <a:gd name="T30" fmla="*/ 48 w 73"/>
                  <a:gd name="T31" fmla="*/ 0 h 62"/>
                  <a:gd name="T32" fmla="*/ 48 w 73"/>
                  <a:gd name="T3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62">
                    <a:moveTo>
                      <a:pt x="48" y="0"/>
                    </a:moveTo>
                    <a:lnTo>
                      <a:pt x="58" y="11"/>
                    </a:lnTo>
                    <a:lnTo>
                      <a:pt x="64" y="27"/>
                    </a:lnTo>
                    <a:lnTo>
                      <a:pt x="66" y="45"/>
                    </a:lnTo>
                    <a:lnTo>
                      <a:pt x="73" y="60"/>
                    </a:lnTo>
                    <a:lnTo>
                      <a:pt x="48" y="62"/>
                    </a:lnTo>
                    <a:lnTo>
                      <a:pt x="18" y="60"/>
                    </a:lnTo>
                    <a:lnTo>
                      <a:pt x="0" y="53"/>
                    </a:lnTo>
                    <a:lnTo>
                      <a:pt x="1" y="36"/>
                    </a:lnTo>
                    <a:lnTo>
                      <a:pt x="10" y="24"/>
                    </a:lnTo>
                    <a:lnTo>
                      <a:pt x="25" y="17"/>
                    </a:lnTo>
                    <a:lnTo>
                      <a:pt x="39" y="11"/>
                    </a:lnTo>
                    <a:lnTo>
                      <a:pt x="48" y="0"/>
                    </a:lnTo>
                    <a:lnTo>
                      <a:pt x="48" y="0"/>
                    </a:lnTo>
                    <a:lnTo>
                      <a:pt x="48" y="0"/>
                    </a:lnTo>
                    <a:lnTo>
                      <a:pt x="48" y="0"/>
                    </a:lnTo>
                    <a:lnTo>
                      <a:pt x="48" y="0"/>
                    </a:lnTo>
                    <a:close/>
                  </a:path>
                </a:pathLst>
              </a:custGeom>
              <a:grpFill/>
              <a:ln w="38100">
                <a:noFill/>
                <a:round/>
                <a:headEnd/>
                <a:tailEnd/>
              </a:ln>
            </p:spPr>
            <p:txBody>
              <a:bodyPr vert="horz" wrap="square" lIns="38576" tIns="19288" rIns="38576" bIns="19288" numCol="1" anchor="t" anchorCtr="0" compatLnSpc="1">
                <a:prstTxWarp prst="textNoShape">
                  <a:avLst/>
                </a:prstTxWarp>
              </a:bodyPr>
              <a:lstStyle/>
              <a:p>
                <a:endParaRPr lang="en-NZ" sz="759"/>
              </a:p>
            </p:txBody>
          </p:sp>
          <p:sp>
            <p:nvSpPr>
              <p:cNvPr id="82" name="Freeform 67">
                <a:extLst>
                  <a:ext uri="{FF2B5EF4-FFF2-40B4-BE49-F238E27FC236}">
                    <a16:creationId xmlns:a16="http://schemas.microsoft.com/office/drawing/2014/main" id="{0515D4EB-F027-43D2-99A5-4362C31AA730}"/>
                  </a:ext>
                </a:extLst>
              </p:cNvPr>
              <p:cNvSpPr>
                <a:spLocks/>
              </p:cNvSpPr>
              <p:nvPr/>
            </p:nvSpPr>
            <p:spPr bwMode="auto">
              <a:xfrm>
                <a:off x="-9305926" y="8129588"/>
                <a:ext cx="127000" cy="120650"/>
              </a:xfrm>
              <a:custGeom>
                <a:avLst/>
                <a:gdLst>
                  <a:gd name="T0" fmla="*/ 62 w 80"/>
                  <a:gd name="T1" fmla="*/ 0 h 76"/>
                  <a:gd name="T2" fmla="*/ 76 w 80"/>
                  <a:gd name="T3" fmla="*/ 7 h 76"/>
                  <a:gd name="T4" fmla="*/ 80 w 80"/>
                  <a:gd name="T5" fmla="*/ 24 h 76"/>
                  <a:gd name="T6" fmla="*/ 80 w 80"/>
                  <a:gd name="T7" fmla="*/ 50 h 76"/>
                  <a:gd name="T8" fmla="*/ 78 w 80"/>
                  <a:gd name="T9" fmla="*/ 52 h 76"/>
                  <a:gd name="T10" fmla="*/ 76 w 80"/>
                  <a:gd name="T11" fmla="*/ 52 h 76"/>
                  <a:gd name="T12" fmla="*/ 76 w 80"/>
                  <a:gd name="T13" fmla="*/ 59 h 76"/>
                  <a:gd name="T14" fmla="*/ 62 w 80"/>
                  <a:gd name="T15" fmla="*/ 59 h 76"/>
                  <a:gd name="T16" fmla="*/ 52 w 80"/>
                  <a:gd name="T17" fmla="*/ 59 h 76"/>
                  <a:gd name="T18" fmla="*/ 48 w 80"/>
                  <a:gd name="T19" fmla="*/ 55 h 76"/>
                  <a:gd name="T20" fmla="*/ 39 w 80"/>
                  <a:gd name="T21" fmla="*/ 52 h 76"/>
                  <a:gd name="T22" fmla="*/ 34 w 80"/>
                  <a:gd name="T23" fmla="*/ 55 h 76"/>
                  <a:gd name="T24" fmla="*/ 34 w 80"/>
                  <a:gd name="T25" fmla="*/ 61 h 76"/>
                  <a:gd name="T26" fmla="*/ 34 w 80"/>
                  <a:gd name="T27" fmla="*/ 63 h 76"/>
                  <a:gd name="T28" fmla="*/ 34 w 80"/>
                  <a:gd name="T29" fmla="*/ 70 h 76"/>
                  <a:gd name="T30" fmla="*/ 28 w 80"/>
                  <a:gd name="T31" fmla="*/ 76 h 76"/>
                  <a:gd name="T32" fmla="*/ 22 w 80"/>
                  <a:gd name="T33" fmla="*/ 76 h 76"/>
                  <a:gd name="T34" fmla="*/ 13 w 80"/>
                  <a:gd name="T35" fmla="*/ 74 h 76"/>
                  <a:gd name="T36" fmla="*/ 6 w 80"/>
                  <a:gd name="T37" fmla="*/ 74 h 76"/>
                  <a:gd name="T38" fmla="*/ 3 w 80"/>
                  <a:gd name="T39" fmla="*/ 70 h 76"/>
                  <a:gd name="T40" fmla="*/ 5 w 80"/>
                  <a:gd name="T41" fmla="*/ 61 h 76"/>
                  <a:gd name="T42" fmla="*/ 6 w 80"/>
                  <a:gd name="T43" fmla="*/ 59 h 76"/>
                  <a:gd name="T44" fmla="*/ 18 w 80"/>
                  <a:gd name="T45" fmla="*/ 52 h 76"/>
                  <a:gd name="T46" fmla="*/ 26 w 80"/>
                  <a:gd name="T47" fmla="*/ 52 h 76"/>
                  <a:gd name="T48" fmla="*/ 19 w 80"/>
                  <a:gd name="T49" fmla="*/ 50 h 76"/>
                  <a:gd name="T50" fmla="*/ 18 w 80"/>
                  <a:gd name="T51" fmla="*/ 46 h 76"/>
                  <a:gd name="T52" fmla="*/ 11 w 80"/>
                  <a:gd name="T53" fmla="*/ 46 h 76"/>
                  <a:gd name="T54" fmla="*/ 6 w 80"/>
                  <a:gd name="T55" fmla="*/ 50 h 76"/>
                  <a:gd name="T56" fmla="*/ 0 w 80"/>
                  <a:gd name="T57" fmla="*/ 50 h 76"/>
                  <a:gd name="T58" fmla="*/ 5 w 80"/>
                  <a:gd name="T59" fmla="*/ 33 h 76"/>
                  <a:gd name="T60" fmla="*/ 18 w 80"/>
                  <a:gd name="T61" fmla="*/ 18 h 76"/>
                  <a:gd name="T62" fmla="*/ 33 w 80"/>
                  <a:gd name="T63" fmla="*/ 7 h 76"/>
                  <a:gd name="T64" fmla="*/ 48 w 80"/>
                  <a:gd name="T65" fmla="*/ 0 h 76"/>
                  <a:gd name="T66" fmla="*/ 62 w 80"/>
                  <a:gd name="T67" fmla="*/ 0 h 76"/>
                  <a:gd name="T68" fmla="*/ 62 w 80"/>
                  <a:gd name="T69" fmla="*/ 0 h 76"/>
                  <a:gd name="T70" fmla="*/ 62 w 80"/>
                  <a:gd name="T71" fmla="*/ 0 h 76"/>
                  <a:gd name="T72" fmla="*/ 62 w 80"/>
                  <a:gd name="T73" fmla="*/ 0 h 76"/>
                  <a:gd name="T74" fmla="*/ 62 w 80"/>
                  <a:gd name="T7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6">
                    <a:moveTo>
                      <a:pt x="62" y="0"/>
                    </a:moveTo>
                    <a:lnTo>
                      <a:pt x="76" y="7"/>
                    </a:lnTo>
                    <a:lnTo>
                      <a:pt x="80" y="24"/>
                    </a:lnTo>
                    <a:lnTo>
                      <a:pt x="80" y="50"/>
                    </a:lnTo>
                    <a:lnTo>
                      <a:pt x="78" y="52"/>
                    </a:lnTo>
                    <a:lnTo>
                      <a:pt x="76" y="52"/>
                    </a:lnTo>
                    <a:lnTo>
                      <a:pt x="76" y="59"/>
                    </a:lnTo>
                    <a:lnTo>
                      <a:pt x="62" y="59"/>
                    </a:lnTo>
                    <a:lnTo>
                      <a:pt x="52" y="59"/>
                    </a:lnTo>
                    <a:lnTo>
                      <a:pt x="48" y="55"/>
                    </a:lnTo>
                    <a:lnTo>
                      <a:pt x="39" y="52"/>
                    </a:lnTo>
                    <a:lnTo>
                      <a:pt x="34" y="55"/>
                    </a:lnTo>
                    <a:lnTo>
                      <a:pt x="34" y="61"/>
                    </a:lnTo>
                    <a:lnTo>
                      <a:pt x="34" y="63"/>
                    </a:lnTo>
                    <a:lnTo>
                      <a:pt x="34" y="70"/>
                    </a:lnTo>
                    <a:lnTo>
                      <a:pt x="28" y="76"/>
                    </a:lnTo>
                    <a:lnTo>
                      <a:pt x="22" y="76"/>
                    </a:lnTo>
                    <a:lnTo>
                      <a:pt x="13" y="74"/>
                    </a:lnTo>
                    <a:lnTo>
                      <a:pt x="6" y="74"/>
                    </a:lnTo>
                    <a:lnTo>
                      <a:pt x="3" y="70"/>
                    </a:lnTo>
                    <a:lnTo>
                      <a:pt x="5" y="61"/>
                    </a:lnTo>
                    <a:lnTo>
                      <a:pt x="6" y="59"/>
                    </a:lnTo>
                    <a:lnTo>
                      <a:pt x="18" y="52"/>
                    </a:lnTo>
                    <a:lnTo>
                      <a:pt x="26" y="52"/>
                    </a:lnTo>
                    <a:lnTo>
                      <a:pt x="19" y="50"/>
                    </a:lnTo>
                    <a:lnTo>
                      <a:pt x="18" y="46"/>
                    </a:lnTo>
                    <a:lnTo>
                      <a:pt x="11" y="46"/>
                    </a:lnTo>
                    <a:lnTo>
                      <a:pt x="6" y="50"/>
                    </a:lnTo>
                    <a:lnTo>
                      <a:pt x="0" y="50"/>
                    </a:lnTo>
                    <a:lnTo>
                      <a:pt x="5" y="33"/>
                    </a:lnTo>
                    <a:lnTo>
                      <a:pt x="18" y="18"/>
                    </a:lnTo>
                    <a:lnTo>
                      <a:pt x="33" y="7"/>
                    </a:lnTo>
                    <a:lnTo>
                      <a:pt x="48" y="0"/>
                    </a:lnTo>
                    <a:lnTo>
                      <a:pt x="62" y="0"/>
                    </a:lnTo>
                    <a:lnTo>
                      <a:pt x="62" y="0"/>
                    </a:lnTo>
                    <a:lnTo>
                      <a:pt x="62" y="0"/>
                    </a:lnTo>
                    <a:lnTo>
                      <a:pt x="62" y="0"/>
                    </a:lnTo>
                    <a:lnTo>
                      <a:pt x="62" y="0"/>
                    </a:lnTo>
                    <a:close/>
                  </a:path>
                </a:pathLst>
              </a:custGeom>
              <a:grpFill/>
              <a:ln w="38100">
                <a:noFill/>
                <a:round/>
                <a:headEnd/>
                <a:tailEnd/>
              </a:ln>
            </p:spPr>
            <p:txBody>
              <a:bodyPr vert="horz" wrap="square" lIns="38576" tIns="19288" rIns="38576" bIns="19288" numCol="1" anchor="t" anchorCtr="0" compatLnSpc="1">
                <a:prstTxWarp prst="textNoShape">
                  <a:avLst/>
                </a:prstTxWarp>
              </a:bodyPr>
              <a:lstStyle/>
              <a:p>
                <a:endParaRPr lang="en-NZ" sz="759"/>
              </a:p>
            </p:txBody>
          </p:sp>
          <p:sp>
            <p:nvSpPr>
              <p:cNvPr id="83" name="Freeform 68">
                <a:extLst>
                  <a:ext uri="{FF2B5EF4-FFF2-40B4-BE49-F238E27FC236}">
                    <a16:creationId xmlns:a16="http://schemas.microsoft.com/office/drawing/2014/main" id="{3142CAE4-D0DB-4FB4-9850-DBCCF4E0C35A}"/>
                  </a:ext>
                </a:extLst>
              </p:cNvPr>
              <p:cNvSpPr>
                <a:spLocks/>
              </p:cNvSpPr>
              <p:nvPr/>
            </p:nvSpPr>
            <p:spPr bwMode="auto">
              <a:xfrm>
                <a:off x="-9264651" y="8420101"/>
                <a:ext cx="39688" cy="44450"/>
              </a:xfrm>
              <a:custGeom>
                <a:avLst/>
                <a:gdLst>
                  <a:gd name="T0" fmla="*/ 5 w 25"/>
                  <a:gd name="T1" fmla="*/ 0 h 28"/>
                  <a:gd name="T2" fmla="*/ 9 w 25"/>
                  <a:gd name="T3" fmla="*/ 0 h 28"/>
                  <a:gd name="T4" fmla="*/ 15 w 25"/>
                  <a:gd name="T5" fmla="*/ 4 h 28"/>
                  <a:gd name="T6" fmla="*/ 22 w 25"/>
                  <a:gd name="T7" fmla="*/ 9 h 28"/>
                  <a:gd name="T8" fmla="*/ 23 w 25"/>
                  <a:gd name="T9" fmla="*/ 15 h 28"/>
                  <a:gd name="T10" fmla="*/ 25 w 25"/>
                  <a:gd name="T11" fmla="*/ 19 h 28"/>
                  <a:gd name="T12" fmla="*/ 25 w 25"/>
                  <a:gd name="T13" fmla="*/ 26 h 28"/>
                  <a:gd name="T14" fmla="*/ 23 w 25"/>
                  <a:gd name="T15" fmla="*/ 28 h 28"/>
                  <a:gd name="T16" fmla="*/ 15 w 25"/>
                  <a:gd name="T17" fmla="*/ 28 h 28"/>
                  <a:gd name="T18" fmla="*/ 9 w 25"/>
                  <a:gd name="T19" fmla="*/ 26 h 28"/>
                  <a:gd name="T20" fmla="*/ 5 w 25"/>
                  <a:gd name="T21" fmla="*/ 19 h 28"/>
                  <a:gd name="T22" fmla="*/ 0 w 25"/>
                  <a:gd name="T23" fmla="*/ 15 h 28"/>
                  <a:gd name="T24" fmla="*/ 0 w 25"/>
                  <a:gd name="T25" fmla="*/ 9 h 28"/>
                  <a:gd name="T26" fmla="*/ 5 w 25"/>
                  <a:gd name="T27" fmla="*/ 0 h 28"/>
                  <a:gd name="T28" fmla="*/ 5 w 25"/>
                  <a:gd name="T29" fmla="*/ 0 h 28"/>
                  <a:gd name="T30" fmla="*/ 5 w 25"/>
                  <a:gd name="T31" fmla="*/ 0 h 28"/>
                  <a:gd name="T32" fmla="*/ 5 w 25"/>
                  <a:gd name="T33" fmla="*/ 0 h 28"/>
                  <a:gd name="T34" fmla="*/ 5 w 25"/>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8">
                    <a:moveTo>
                      <a:pt x="5" y="0"/>
                    </a:moveTo>
                    <a:lnTo>
                      <a:pt x="9" y="0"/>
                    </a:lnTo>
                    <a:lnTo>
                      <a:pt x="15" y="4"/>
                    </a:lnTo>
                    <a:lnTo>
                      <a:pt x="22" y="9"/>
                    </a:lnTo>
                    <a:lnTo>
                      <a:pt x="23" y="15"/>
                    </a:lnTo>
                    <a:lnTo>
                      <a:pt x="25" y="19"/>
                    </a:lnTo>
                    <a:lnTo>
                      <a:pt x="25" y="26"/>
                    </a:lnTo>
                    <a:lnTo>
                      <a:pt x="23" y="28"/>
                    </a:lnTo>
                    <a:lnTo>
                      <a:pt x="15" y="28"/>
                    </a:lnTo>
                    <a:lnTo>
                      <a:pt x="9" y="26"/>
                    </a:lnTo>
                    <a:lnTo>
                      <a:pt x="5" y="19"/>
                    </a:lnTo>
                    <a:lnTo>
                      <a:pt x="0" y="15"/>
                    </a:lnTo>
                    <a:lnTo>
                      <a:pt x="0" y="9"/>
                    </a:lnTo>
                    <a:lnTo>
                      <a:pt x="5" y="0"/>
                    </a:lnTo>
                    <a:lnTo>
                      <a:pt x="5" y="0"/>
                    </a:lnTo>
                    <a:lnTo>
                      <a:pt x="5" y="0"/>
                    </a:lnTo>
                    <a:lnTo>
                      <a:pt x="5" y="0"/>
                    </a:lnTo>
                    <a:lnTo>
                      <a:pt x="5" y="0"/>
                    </a:lnTo>
                    <a:close/>
                  </a:path>
                </a:pathLst>
              </a:custGeom>
              <a:grpFill/>
              <a:ln w="38100">
                <a:noFill/>
                <a:round/>
                <a:headEnd/>
                <a:tailEnd/>
              </a:ln>
            </p:spPr>
            <p:txBody>
              <a:bodyPr vert="horz" wrap="square" lIns="38576" tIns="19288" rIns="38576" bIns="19288" numCol="1" anchor="t" anchorCtr="0" compatLnSpc="1">
                <a:prstTxWarp prst="textNoShape">
                  <a:avLst/>
                </a:prstTxWarp>
              </a:bodyPr>
              <a:lstStyle/>
              <a:p>
                <a:endParaRPr lang="en-NZ" sz="759"/>
              </a:p>
            </p:txBody>
          </p:sp>
          <p:sp>
            <p:nvSpPr>
              <p:cNvPr id="84" name="Freeform 69">
                <a:extLst>
                  <a:ext uri="{FF2B5EF4-FFF2-40B4-BE49-F238E27FC236}">
                    <a16:creationId xmlns:a16="http://schemas.microsoft.com/office/drawing/2014/main" id="{B050279B-6D4F-47C0-B7F3-7017372A03C2}"/>
                  </a:ext>
                </a:extLst>
              </p:cNvPr>
              <p:cNvSpPr>
                <a:spLocks/>
              </p:cNvSpPr>
              <p:nvPr/>
            </p:nvSpPr>
            <p:spPr bwMode="auto">
              <a:xfrm>
                <a:off x="-8769351" y="8785226"/>
                <a:ext cx="330200" cy="396875"/>
              </a:xfrm>
              <a:custGeom>
                <a:avLst/>
                <a:gdLst>
                  <a:gd name="T0" fmla="*/ 207 w 208"/>
                  <a:gd name="T1" fmla="*/ 127 h 250"/>
                  <a:gd name="T2" fmla="*/ 198 w 208"/>
                  <a:gd name="T3" fmla="*/ 113 h 250"/>
                  <a:gd name="T4" fmla="*/ 189 w 208"/>
                  <a:gd name="T5" fmla="*/ 117 h 250"/>
                  <a:gd name="T6" fmla="*/ 185 w 208"/>
                  <a:gd name="T7" fmla="*/ 125 h 250"/>
                  <a:gd name="T8" fmla="*/ 177 w 208"/>
                  <a:gd name="T9" fmla="*/ 129 h 250"/>
                  <a:gd name="T10" fmla="*/ 170 w 208"/>
                  <a:gd name="T11" fmla="*/ 117 h 250"/>
                  <a:gd name="T12" fmla="*/ 153 w 208"/>
                  <a:gd name="T13" fmla="*/ 111 h 250"/>
                  <a:gd name="T14" fmla="*/ 134 w 208"/>
                  <a:gd name="T15" fmla="*/ 113 h 250"/>
                  <a:gd name="T16" fmla="*/ 134 w 208"/>
                  <a:gd name="T17" fmla="*/ 98 h 250"/>
                  <a:gd name="T18" fmla="*/ 140 w 208"/>
                  <a:gd name="T19" fmla="*/ 85 h 250"/>
                  <a:gd name="T20" fmla="*/ 149 w 208"/>
                  <a:gd name="T21" fmla="*/ 85 h 250"/>
                  <a:gd name="T22" fmla="*/ 158 w 208"/>
                  <a:gd name="T23" fmla="*/ 91 h 250"/>
                  <a:gd name="T24" fmla="*/ 170 w 208"/>
                  <a:gd name="T25" fmla="*/ 98 h 250"/>
                  <a:gd name="T26" fmla="*/ 177 w 208"/>
                  <a:gd name="T27" fmla="*/ 91 h 250"/>
                  <a:gd name="T28" fmla="*/ 185 w 208"/>
                  <a:gd name="T29" fmla="*/ 83 h 250"/>
                  <a:gd name="T30" fmla="*/ 189 w 208"/>
                  <a:gd name="T31" fmla="*/ 81 h 250"/>
                  <a:gd name="T32" fmla="*/ 153 w 208"/>
                  <a:gd name="T33" fmla="*/ 42 h 250"/>
                  <a:gd name="T34" fmla="*/ 125 w 208"/>
                  <a:gd name="T35" fmla="*/ 5 h 250"/>
                  <a:gd name="T36" fmla="*/ 87 w 208"/>
                  <a:gd name="T37" fmla="*/ 0 h 250"/>
                  <a:gd name="T38" fmla="*/ 58 w 208"/>
                  <a:gd name="T39" fmla="*/ 20 h 250"/>
                  <a:gd name="T40" fmla="*/ 55 w 208"/>
                  <a:gd name="T41" fmla="*/ 70 h 250"/>
                  <a:gd name="T42" fmla="*/ 64 w 208"/>
                  <a:gd name="T43" fmla="*/ 75 h 250"/>
                  <a:gd name="T44" fmla="*/ 72 w 208"/>
                  <a:gd name="T45" fmla="*/ 81 h 250"/>
                  <a:gd name="T46" fmla="*/ 74 w 208"/>
                  <a:gd name="T47" fmla="*/ 89 h 250"/>
                  <a:gd name="T48" fmla="*/ 55 w 208"/>
                  <a:gd name="T49" fmla="*/ 117 h 250"/>
                  <a:gd name="T50" fmla="*/ 58 w 208"/>
                  <a:gd name="T51" fmla="*/ 157 h 250"/>
                  <a:gd name="T52" fmla="*/ 49 w 208"/>
                  <a:gd name="T53" fmla="*/ 153 h 250"/>
                  <a:gd name="T54" fmla="*/ 40 w 208"/>
                  <a:gd name="T55" fmla="*/ 147 h 250"/>
                  <a:gd name="T56" fmla="*/ 30 w 208"/>
                  <a:gd name="T57" fmla="*/ 147 h 250"/>
                  <a:gd name="T58" fmla="*/ 23 w 208"/>
                  <a:gd name="T59" fmla="*/ 161 h 250"/>
                  <a:gd name="T60" fmla="*/ 25 w 208"/>
                  <a:gd name="T61" fmla="*/ 176 h 250"/>
                  <a:gd name="T62" fmla="*/ 30 w 208"/>
                  <a:gd name="T63" fmla="*/ 193 h 250"/>
                  <a:gd name="T64" fmla="*/ 19 w 208"/>
                  <a:gd name="T65" fmla="*/ 204 h 250"/>
                  <a:gd name="T66" fmla="*/ 4 w 208"/>
                  <a:gd name="T67" fmla="*/ 219 h 250"/>
                  <a:gd name="T68" fmla="*/ 0 w 208"/>
                  <a:gd name="T69" fmla="*/ 233 h 250"/>
                  <a:gd name="T70" fmla="*/ 31 w 208"/>
                  <a:gd name="T71" fmla="*/ 250 h 250"/>
                  <a:gd name="T72" fmla="*/ 55 w 208"/>
                  <a:gd name="T73" fmla="*/ 240 h 250"/>
                  <a:gd name="T74" fmla="*/ 51 w 208"/>
                  <a:gd name="T75" fmla="*/ 229 h 250"/>
                  <a:gd name="T76" fmla="*/ 49 w 208"/>
                  <a:gd name="T77" fmla="*/ 214 h 250"/>
                  <a:gd name="T78" fmla="*/ 136 w 208"/>
                  <a:gd name="T79" fmla="*/ 191 h 250"/>
                  <a:gd name="T80" fmla="*/ 208 w 208"/>
                  <a:gd name="T81" fmla="*/ 157 h 250"/>
                  <a:gd name="T82" fmla="*/ 207 w 208"/>
                  <a:gd name="T83" fmla="*/ 138 h 250"/>
                  <a:gd name="T84" fmla="*/ 207 w 208"/>
                  <a:gd name="T85" fmla="*/ 13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8" h="250">
                    <a:moveTo>
                      <a:pt x="207" y="138"/>
                    </a:moveTo>
                    <a:lnTo>
                      <a:pt x="207" y="127"/>
                    </a:lnTo>
                    <a:lnTo>
                      <a:pt x="207" y="113"/>
                    </a:lnTo>
                    <a:lnTo>
                      <a:pt x="198" y="113"/>
                    </a:lnTo>
                    <a:lnTo>
                      <a:pt x="195" y="117"/>
                    </a:lnTo>
                    <a:lnTo>
                      <a:pt x="189" y="117"/>
                    </a:lnTo>
                    <a:lnTo>
                      <a:pt x="185" y="121"/>
                    </a:lnTo>
                    <a:lnTo>
                      <a:pt x="185" y="125"/>
                    </a:lnTo>
                    <a:lnTo>
                      <a:pt x="180" y="127"/>
                    </a:lnTo>
                    <a:lnTo>
                      <a:pt x="177" y="129"/>
                    </a:lnTo>
                    <a:lnTo>
                      <a:pt x="177" y="121"/>
                    </a:lnTo>
                    <a:lnTo>
                      <a:pt x="170" y="117"/>
                    </a:lnTo>
                    <a:lnTo>
                      <a:pt x="162" y="113"/>
                    </a:lnTo>
                    <a:lnTo>
                      <a:pt x="153" y="111"/>
                    </a:lnTo>
                    <a:lnTo>
                      <a:pt x="144" y="113"/>
                    </a:lnTo>
                    <a:lnTo>
                      <a:pt x="134" y="113"/>
                    </a:lnTo>
                    <a:lnTo>
                      <a:pt x="134" y="106"/>
                    </a:lnTo>
                    <a:lnTo>
                      <a:pt x="134" y="98"/>
                    </a:lnTo>
                    <a:lnTo>
                      <a:pt x="136" y="91"/>
                    </a:lnTo>
                    <a:lnTo>
                      <a:pt x="140" y="85"/>
                    </a:lnTo>
                    <a:lnTo>
                      <a:pt x="143" y="83"/>
                    </a:lnTo>
                    <a:lnTo>
                      <a:pt x="149" y="85"/>
                    </a:lnTo>
                    <a:lnTo>
                      <a:pt x="151" y="89"/>
                    </a:lnTo>
                    <a:lnTo>
                      <a:pt x="158" y="91"/>
                    </a:lnTo>
                    <a:lnTo>
                      <a:pt x="162" y="93"/>
                    </a:lnTo>
                    <a:lnTo>
                      <a:pt x="170" y="98"/>
                    </a:lnTo>
                    <a:lnTo>
                      <a:pt x="177" y="98"/>
                    </a:lnTo>
                    <a:lnTo>
                      <a:pt x="177" y="91"/>
                    </a:lnTo>
                    <a:lnTo>
                      <a:pt x="180" y="89"/>
                    </a:lnTo>
                    <a:lnTo>
                      <a:pt x="185" y="83"/>
                    </a:lnTo>
                    <a:lnTo>
                      <a:pt x="185" y="81"/>
                    </a:lnTo>
                    <a:lnTo>
                      <a:pt x="189" y="81"/>
                    </a:lnTo>
                    <a:lnTo>
                      <a:pt x="177" y="60"/>
                    </a:lnTo>
                    <a:lnTo>
                      <a:pt x="153" y="42"/>
                    </a:lnTo>
                    <a:lnTo>
                      <a:pt x="140" y="24"/>
                    </a:lnTo>
                    <a:lnTo>
                      <a:pt x="125" y="5"/>
                    </a:lnTo>
                    <a:lnTo>
                      <a:pt x="106" y="0"/>
                    </a:lnTo>
                    <a:lnTo>
                      <a:pt x="87" y="0"/>
                    </a:lnTo>
                    <a:lnTo>
                      <a:pt x="65" y="5"/>
                    </a:lnTo>
                    <a:lnTo>
                      <a:pt x="58" y="20"/>
                    </a:lnTo>
                    <a:lnTo>
                      <a:pt x="55" y="45"/>
                    </a:lnTo>
                    <a:lnTo>
                      <a:pt x="55" y="70"/>
                    </a:lnTo>
                    <a:lnTo>
                      <a:pt x="58" y="75"/>
                    </a:lnTo>
                    <a:lnTo>
                      <a:pt x="64" y="75"/>
                    </a:lnTo>
                    <a:lnTo>
                      <a:pt x="65" y="78"/>
                    </a:lnTo>
                    <a:lnTo>
                      <a:pt x="72" y="81"/>
                    </a:lnTo>
                    <a:lnTo>
                      <a:pt x="74" y="83"/>
                    </a:lnTo>
                    <a:lnTo>
                      <a:pt x="74" y="89"/>
                    </a:lnTo>
                    <a:lnTo>
                      <a:pt x="59" y="98"/>
                    </a:lnTo>
                    <a:lnTo>
                      <a:pt x="55" y="117"/>
                    </a:lnTo>
                    <a:lnTo>
                      <a:pt x="55" y="136"/>
                    </a:lnTo>
                    <a:lnTo>
                      <a:pt x="58" y="157"/>
                    </a:lnTo>
                    <a:lnTo>
                      <a:pt x="51" y="157"/>
                    </a:lnTo>
                    <a:lnTo>
                      <a:pt x="49" y="153"/>
                    </a:lnTo>
                    <a:lnTo>
                      <a:pt x="43" y="148"/>
                    </a:lnTo>
                    <a:lnTo>
                      <a:pt x="40" y="147"/>
                    </a:lnTo>
                    <a:lnTo>
                      <a:pt x="34" y="147"/>
                    </a:lnTo>
                    <a:lnTo>
                      <a:pt x="30" y="147"/>
                    </a:lnTo>
                    <a:lnTo>
                      <a:pt x="25" y="153"/>
                    </a:lnTo>
                    <a:lnTo>
                      <a:pt x="23" y="161"/>
                    </a:lnTo>
                    <a:lnTo>
                      <a:pt x="25" y="168"/>
                    </a:lnTo>
                    <a:lnTo>
                      <a:pt x="25" y="176"/>
                    </a:lnTo>
                    <a:lnTo>
                      <a:pt x="30" y="184"/>
                    </a:lnTo>
                    <a:lnTo>
                      <a:pt x="30" y="193"/>
                    </a:lnTo>
                    <a:lnTo>
                      <a:pt x="25" y="199"/>
                    </a:lnTo>
                    <a:lnTo>
                      <a:pt x="19" y="204"/>
                    </a:lnTo>
                    <a:lnTo>
                      <a:pt x="10" y="212"/>
                    </a:lnTo>
                    <a:lnTo>
                      <a:pt x="4" y="219"/>
                    </a:lnTo>
                    <a:lnTo>
                      <a:pt x="1" y="222"/>
                    </a:lnTo>
                    <a:lnTo>
                      <a:pt x="0" y="233"/>
                    </a:lnTo>
                    <a:lnTo>
                      <a:pt x="10" y="244"/>
                    </a:lnTo>
                    <a:lnTo>
                      <a:pt x="31" y="250"/>
                    </a:lnTo>
                    <a:lnTo>
                      <a:pt x="55" y="250"/>
                    </a:lnTo>
                    <a:lnTo>
                      <a:pt x="55" y="240"/>
                    </a:lnTo>
                    <a:lnTo>
                      <a:pt x="55" y="235"/>
                    </a:lnTo>
                    <a:lnTo>
                      <a:pt x="51" y="229"/>
                    </a:lnTo>
                    <a:lnTo>
                      <a:pt x="49" y="222"/>
                    </a:lnTo>
                    <a:lnTo>
                      <a:pt x="49" y="214"/>
                    </a:lnTo>
                    <a:lnTo>
                      <a:pt x="94" y="204"/>
                    </a:lnTo>
                    <a:lnTo>
                      <a:pt x="136" y="191"/>
                    </a:lnTo>
                    <a:lnTo>
                      <a:pt x="177" y="180"/>
                    </a:lnTo>
                    <a:lnTo>
                      <a:pt x="208" y="157"/>
                    </a:lnTo>
                    <a:lnTo>
                      <a:pt x="207" y="148"/>
                    </a:lnTo>
                    <a:lnTo>
                      <a:pt x="207" y="138"/>
                    </a:lnTo>
                    <a:lnTo>
                      <a:pt x="207" y="138"/>
                    </a:lnTo>
                    <a:lnTo>
                      <a:pt x="207" y="138"/>
                    </a:lnTo>
                    <a:close/>
                  </a:path>
                </a:pathLst>
              </a:custGeom>
              <a:grpFill/>
              <a:ln w="38100">
                <a:noFill/>
                <a:round/>
                <a:headEnd/>
                <a:tailEnd/>
              </a:ln>
            </p:spPr>
            <p:txBody>
              <a:bodyPr vert="horz" wrap="square" lIns="38576" tIns="19288" rIns="38576" bIns="19288" numCol="1" anchor="t" anchorCtr="0" compatLnSpc="1">
                <a:prstTxWarp prst="textNoShape">
                  <a:avLst/>
                </a:prstTxWarp>
              </a:bodyPr>
              <a:lstStyle/>
              <a:p>
                <a:endParaRPr lang="en-NZ" sz="759"/>
              </a:p>
            </p:txBody>
          </p:sp>
        </p:grpSp>
      </p:grpSp>
      <p:sp>
        <p:nvSpPr>
          <p:cNvPr id="101" name="Rectangle 100">
            <a:extLst>
              <a:ext uri="{FF2B5EF4-FFF2-40B4-BE49-F238E27FC236}">
                <a16:creationId xmlns:a16="http://schemas.microsoft.com/office/drawing/2014/main" id="{DC130C2A-3D10-413D-BFD0-C0402BF4CDC5}"/>
              </a:ext>
            </a:extLst>
          </p:cNvPr>
          <p:cNvSpPr/>
          <p:nvPr/>
        </p:nvSpPr>
        <p:spPr>
          <a:xfrm>
            <a:off x="2460097" y="1905141"/>
            <a:ext cx="1564955" cy="923330"/>
          </a:xfrm>
          <a:prstGeom prst="rect">
            <a:avLst/>
          </a:prstGeom>
        </p:spPr>
        <p:txBody>
          <a:bodyPr wrap="square">
            <a:spAutoFit/>
          </a:bodyPr>
          <a:lstStyle/>
          <a:p>
            <a:r>
              <a:rPr lang="en-NZ" sz="1200" b="1" spc="300" dirty="0">
                <a:solidFill>
                  <a:schemeClr val="bg1"/>
                </a:solidFill>
              </a:rPr>
              <a:t>INTERVIEWS ACROSS NEW ZEALAND</a:t>
            </a:r>
            <a:br>
              <a:rPr lang="en-NZ" dirty="0">
                <a:solidFill>
                  <a:prstClr val="white"/>
                </a:solidFill>
                <a:latin typeface="Arial" panose="020B0604020202020204" pitchFamily="34" charset="0"/>
                <a:cs typeface="Arial" panose="020B0604020202020204" pitchFamily="34" charset="0"/>
              </a:rPr>
            </a:br>
            <a:endParaRPr lang="en-NZ" dirty="0"/>
          </a:p>
        </p:txBody>
      </p:sp>
      <p:sp>
        <p:nvSpPr>
          <p:cNvPr id="102" name="Oval 101">
            <a:extLst>
              <a:ext uri="{FF2B5EF4-FFF2-40B4-BE49-F238E27FC236}">
                <a16:creationId xmlns:a16="http://schemas.microsoft.com/office/drawing/2014/main" id="{713DE3B3-069C-4091-A51F-31A1156CB668}"/>
              </a:ext>
            </a:extLst>
          </p:cNvPr>
          <p:cNvSpPr/>
          <p:nvPr/>
        </p:nvSpPr>
        <p:spPr>
          <a:xfrm>
            <a:off x="387680" y="5531851"/>
            <a:ext cx="72000" cy="72000"/>
          </a:xfrm>
          <a:prstGeom prst="ellipse">
            <a:avLst/>
          </a:prstGeom>
          <a:solidFill>
            <a:srgbClr val="4650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dirty="0"/>
          </a:p>
        </p:txBody>
      </p:sp>
      <p:sp>
        <p:nvSpPr>
          <p:cNvPr id="103" name="Oval 102">
            <a:extLst>
              <a:ext uri="{FF2B5EF4-FFF2-40B4-BE49-F238E27FC236}">
                <a16:creationId xmlns:a16="http://schemas.microsoft.com/office/drawing/2014/main" id="{CF32D02C-C2B5-4F1F-80CF-FB43763CEFF8}"/>
              </a:ext>
            </a:extLst>
          </p:cNvPr>
          <p:cNvSpPr/>
          <p:nvPr/>
        </p:nvSpPr>
        <p:spPr>
          <a:xfrm>
            <a:off x="401769" y="5983818"/>
            <a:ext cx="72000" cy="72000"/>
          </a:xfrm>
          <a:prstGeom prst="ellipse">
            <a:avLst/>
          </a:prstGeom>
          <a:solidFill>
            <a:srgbClr val="4650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dirty="0"/>
          </a:p>
        </p:txBody>
      </p:sp>
    </p:spTree>
    <p:extLst>
      <p:ext uri="{BB962C8B-B14F-4D97-AF65-F5344CB8AC3E}">
        <p14:creationId xmlns:p14="http://schemas.microsoft.com/office/powerpoint/2010/main" val="857798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C89BD-941D-46A9-BB62-E3666DED5EB7}"/>
              </a:ext>
            </a:extLst>
          </p:cNvPr>
          <p:cNvSpPr>
            <a:spLocks noGrp="1"/>
          </p:cNvSpPr>
          <p:nvPr>
            <p:ph type="title"/>
          </p:nvPr>
        </p:nvSpPr>
        <p:spPr/>
        <p:txBody>
          <a:bodyPr/>
          <a:lstStyle/>
          <a:p>
            <a:r>
              <a:rPr lang="en-NZ" dirty="0"/>
              <a:t>General Recycling Behaviours</a:t>
            </a:r>
          </a:p>
        </p:txBody>
      </p:sp>
    </p:spTree>
    <p:extLst>
      <p:ext uri="{BB962C8B-B14F-4D97-AF65-F5344CB8AC3E}">
        <p14:creationId xmlns:p14="http://schemas.microsoft.com/office/powerpoint/2010/main" val="41298251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CLUDEHIDDENSLIDES" val="False"/>
  <p:tag name="NUMBEROFPAGES" val="5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5E19618A8A5149932BBFEB931988BE" ma:contentTypeVersion="13" ma:contentTypeDescription="Create a new document." ma:contentTypeScope="" ma:versionID="0dfa05b61695d4f2e844d54b3e84b2be">
  <xsd:schema xmlns:xsd="http://www.w3.org/2001/XMLSchema" xmlns:xs="http://www.w3.org/2001/XMLSchema" xmlns:p="http://schemas.microsoft.com/office/2006/metadata/properties" xmlns:ns3="3e230fb2-7d26-43db-a447-268690033028" xmlns:ns4="28ca0652-f0ce-4463-a60d-ade12088ca64" targetNamespace="http://schemas.microsoft.com/office/2006/metadata/properties" ma:root="true" ma:fieldsID="55ab417fb6985251f6e98341a28fb682" ns3:_="" ns4:_="">
    <xsd:import namespace="3e230fb2-7d26-43db-a447-268690033028"/>
    <xsd:import namespace="28ca0652-f0ce-4463-a60d-ade12088ca6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230fb2-7d26-43db-a447-2686900330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ca0652-f0ce-4463-a60d-ade12088ca6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AC7648-DBF9-4FA7-8436-701595B884DD}">
  <ds:schemaRefs>
    <ds:schemaRef ds:uri="http://schemas.microsoft.com/sharepoint/v3/contenttype/forms"/>
  </ds:schemaRefs>
</ds:datastoreItem>
</file>

<file path=customXml/itemProps2.xml><?xml version="1.0" encoding="utf-8"?>
<ds:datastoreItem xmlns:ds="http://schemas.openxmlformats.org/officeDocument/2006/customXml" ds:itemID="{C6974753-CAA4-4363-AA61-0B4C735BE1A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F890265-0C5B-4AD8-80B9-7FD626B0F1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230fb2-7d26-43db-a447-268690033028"/>
    <ds:schemaRef ds:uri="28ca0652-f0ce-4463-a60d-ade12088ca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1681</TotalTime>
  <Words>10720</Words>
  <Application>Microsoft Office PowerPoint</Application>
  <PresentationFormat>Widescreen</PresentationFormat>
  <Paragraphs>1321</Paragraphs>
  <Slides>59</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Arial Narrow</vt:lpstr>
      <vt:lpstr>Calibri</vt:lpstr>
      <vt:lpstr>Calibri Light</vt:lpstr>
      <vt:lpstr>Candara</vt:lpstr>
      <vt:lpstr>Verdana</vt:lpstr>
      <vt:lpstr>Office Theme</vt:lpstr>
      <vt:lpstr>Rethinking Rubbish and Recycling </vt:lpstr>
      <vt:lpstr>Contents (1)</vt:lpstr>
      <vt:lpstr>Contents (2)</vt:lpstr>
      <vt:lpstr>Summary insights</vt:lpstr>
      <vt:lpstr>Summary insights</vt:lpstr>
      <vt:lpstr>Background and Method</vt:lpstr>
      <vt:lpstr>Background and objectives</vt:lpstr>
      <vt:lpstr>Method – what we did</vt:lpstr>
      <vt:lpstr>General Recycling Behaviours</vt:lpstr>
      <vt:lpstr>RECYCLING BEHAVIOURS: Almost all Wellington City respondents (93%) say they recycle. This is in line with the national finding. </vt:lpstr>
      <vt:lpstr>Commitment to ‘Recycling Correctly’</vt:lpstr>
      <vt:lpstr>PowerPoint Presentation</vt:lpstr>
      <vt:lpstr>SEGMENTATION OF RECYCLING CORRECTLY: While almost all respondents say they recycle, only 23% are committed to recycling correctly (the Advocates and Attainers). This reveals that while recycling is a social norm, correctly sorting and preparing it is not. The size of the Wellington City segments are in line with the national picture, indicating similar levels of commitment. Those more likely to be committed to recycling than average are those who are more confident in their recycling ability, and women.</vt:lpstr>
      <vt:lpstr>Attitudes which Influence Commitment to Recycling</vt:lpstr>
      <vt:lpstr>REGRESSION ANALYSIS: Analysis was conducted in order to highlight the attitudes that have the strongest impact on respondents’ commitment to recycle correctly. The key outcomes of this analysis, and how it was conducted, is outlined below. Please note that the regression is based on Wellington City respondents (and the results differ somewhat from that included in the national report).</vt:lpstr>
      <vt:lpstr>ATTITUDES THAT IMPACT COMMITMENT: As highlighted on the previous slide, the most important attitudes to focus on to increase commitment are making recycling as easy as possible, and maintaining the belief that it is worth taking the time to recycle right. It is, however, not as strong an influence for Wellington City respondents as it is for the national sample. Following this, it is important to further build an accurate understanding of how the system works, by highlighting that recycling is also neither cleaned nor sorted for us. This will both humanise the system and build a sense of personal responsibility for recycling. </vt:lpstr>
      <vt:lpstr>EASE AND CONFIDENCE IN RECYCLING: Making recycling easy is critical as it is a primary driver in being a committed recycler. To promote behaviour change it is important to find tools that will convince people it is easy, as well as potentially making the reality of the system as easy as possible. Wellington City respondents are also less confident in their recycling ability than the national sample.</vt:lpstr>
      <vt:lpstr>BELIEF THAT RECYCLING IS WORTH THE TIME: Encouragingly, most respondents (both in Wellington City and nationwide) believe that it is worth taking the time to recycle correctly. This is a perception to maintain and celebrate, as it is an important driver in being a committed recycler. However, as noted previously, this is not as strong a driver for Wellington City respondents (making it a secondary focus).</vt:lpstr>
      <vt:lpstr>BARRIERS TO RECYCLING: Confusion around the recycling system and a lack of confidence in it can deter commitment to recycling. Three in five Wellington City respondents agree that knowing what they can and can't recycle is confusing (this is higher than the national sample). In addition, less than one in three are confident that all of the recyclable items they put out are in fact recycled (this is less than the national sample). There is also an underlying view that New Zealanders need to deal with their own waste rather than ship the problem elsewhere. Wellington City respondents are more likely to think this than the national sample.</vt:lpstr>
      <vt:lpstr>MIS-PERCEPTIONS AROUND THE RECYCLING SYSTEM: There are a number of myths around the recycling system that are relatively widespread. The most pervasive is that any contamination can lead to all recycling getting dumped. Some mis-perceptions results in respondents pushing responsibility onto the system – thinking that it’s okay to put the wrong items in the recycling because it will be sorted later, or that machines clean the recycling. Addressing these perceptions is critical as they are key drivers in being a committed recycler for Wellington City respondents. That being said, Wellington City respondents are less likely to think that they do not need to rinse items than the national sample.</vt:lpstr>
      <vt:lpstr>BARRIERS TO RECYCLING AND MIS-PERCEPTIONS AROUND THE RECYCLING SYSTEM: Demographic differences</vt:lpstr>
      <vt:lpstr>RECYCLING PAIN POINTS: Fifty-six percent of Wellington City respondents name something that annoys them about recycling (this is higher than the national sample). For those who provided a response, uncertainty around what can be recycled is the single biggest pain point. Wellington City respondents mention this more often than the national sample. This is an important pain point to address, as ensuring that recycling is seen as easy is the primary driver to being a committed recycler. This also reflects Wellington City respondents’ lower levels of confidence in their recycling ability.</vt:lpstr>
      <vt:lpstr>Recycling Knowledge</vt:lpstr>
      <vt:lpstr>INTUITIVE ASSOCIATION: The next few slides break down the results of the intuitive association exercise. Respondents were provided with a series of items and asked to select if they would typically recycle them. Their response was timed so we could measure the strength of their response. In other words, is this something they intuitively believed (i.e. it’s hard-wired in their brain), or did they take more time to deliberate over their answer? Below is a breakdown of each category.  </vt:lpstr>
      <vt:lpstr>RECYCLABLE ITEMS: This slide shows the results for those items Wellington City Council accept for recycling. The following slide shows responses to those items that are not accepted by Wellington City Council. In general, most respondents say they would correctly sort items that are indeed recyclable. Wellington City respondents are more likely than the national sample to get newspapers, ice cream containers, margarine tubs, tomato sauce bottles, and yoghurt containers correct. They are less likely to get glass jars correct.</vt:lpstr>
      <vt:lpstr>NON-RECYCLABLE ITEMS: Wellington City respondents mostly sort items correctly that are non-recyclable. However, compostable items, till receipts, plastic cutlery, meat trays, tetrapaks, and coffee cups are areas of concern, with only around half or less than half of respondents correctly sorting them as non-recyclables. This provides evidence of wish-cycling. This is particularly strong for compostable items which have relatively high proportions of incorrect responses. This indicates that there is a common heuristic that compostable means recyclable which needs to be challenged both in Wellington City and nationally. Plastic cutlery and till receipts also have high levels of fast-incorrect responses, indicating that items made from a plastic or paper material are associated with being recyclable. </vt:lpstr>
      <vt:lpstr>WELLINGTON CITY INTUITIVE ASSOCIATION: This slide provides another way to map the data from the sorting exercise. The yellow and orange quadrants are key areas to focus on. The yellow quadrant represents items which respondents are more likely to sort correctly but the association could be much stronger. The orange quadrant represents items that are more likely to be sorted incorrectly and so we need to challenge residents. Overall, Wellington City respondents intuitively know those items they can recycle, with the exception of meat trays and books. It is the items they can’t recycle which tend to trip them up, with clear evidence of wish-cycling.</vt:lpstr>
      <vt:lpstr>NUMBER OF ITEMS CORRECT: A count of correct responses was generated for each respondent. On average Wellington City respondents get one in three of the items incorrect (this is in line with the national sample). This indicates the potential for contamination and ‘wish-cycling’ is high. NZ Europeans, women, and those with personal recycling bins get more items correct than other Wellington City respondents, whereas Asian New Zealanders, those in lower-income households, and men get fewer correct.</vt:lpstr>
      <vt:lpstr>PERCEPTIONS OF COMPOSTABLE PACKAGING: Many respondents hold the view that compostable packaging is better for the environment than plastic packaging. This potentially reveals more around respondents’ concerns on plastic waste, than it necessarily does their support for compostables1. This said, as previously noted, there appears to be a relatively common heuristic that compostable equals recyclable which needs to be challenged. However, Wellington City respondents are less likely than the national sample to think that compostable packaging will break down quickly if littered.</vt:lpstr>
      <vt:lpstr>Self-Reported Recycling Behaviours</vt:lpstr>
      <vt:lpstr>DEFAULT BEHAVIOUR WHEN UNSURE OF RECYCLABILITY: The majority of Wellington City respondents err on the side of caution when they are unsure of an item’s recyclability (and put it in the rubbish). This is in line with the national sample. Positively, this lessens the likelihood of ‘wish-cycling’, but at the same time could result in recyclables going to landfill.</vt:lpstr>
      <vt:lpstr>RINSING OF RECYCLABLES: Respondents who ever recycle were asked how often they perform various recycling behaviours. For Wellington City respondents who recycle, almost all of them generally / always rinse the items listed. They are also more likely than the national sample to rinse each of the items. </vt:lpstr>
      <vt:lpstr>REMOVING LIDS FROM RECYCLABLES: Removing lids is a less common behaviour than rinsing amongst Wellington City respondents (albeit there are relatively high levels of performance). However, they are still more likely than the national sample to remove lids from each of the items. </vt:lpstr>
      <vt:lpstr>REMOVING LIDS FROM RECYCLABLES: Demographic differences</vt:lpstr>
      <vt:lpstr>CRUSHING / FLATTENING RECYCLABLES: The rate of crushing / flattening varies depending on the item (perhaps due to the size each item takes up in recycling bins, or the ease of flattening based on the material). In line with the national figures, most Wellington City respondents flatten cereal boxes, while half crush soft drink bottles or aluminium cans.</vt:lpstr>
      <vt:lpstr>CRUSHING / FLATTENING RECYCLABLES: Demographic differences</vt:lpstr>
      <vt:lpstr>REMOVING LABELS: Two-thirds of Wellington City respondents have not seen the instruction on items to remove the label before recycling – this is in line with the national figure. For those who have seen the label, six in ten remove it. This is also in line with the national figure.</vt:lpstr>
      <vt:lpstr>SORTING BEHAVIOURS: Wellington City respondents tend to display positive sorting behaviours. Those who recycle meat trays say they generally / always remove the plastic wrap from meat trays when recycling them (however, as highlighted earlier, there is some confusion over whether they can be recycled or not). Wellington City respondents are also more likely than the national sample to put recyclables into a plastic bag when recycling. This reflects the Council’s use of plastic recycling bags.</vt:lpstr>
      <vt:lpstr>Recycling Symbols</vt:lpstr>
      <vt:lpstr>BEHAVIOUR WHEN DEALING WITH A NEW PLASTIC CONTAINER: Most Wellington City respondents look for something on plastic containers to check for recyclability when they are unsure (such as a symbol, number, or text). This is in line with the national sample (69% vs. 68%). </vt:lpstr>
      <vt:lpstr>RECYCLING SYMBOLS KNOWLEDGE: Respondents who look for symbols were asked to identify which ones indicated an item could be recycled. While most Wellington City respondents correctly identify that the fictitious symbol is fake, or that Number 1 or Number 5 plastic can be recycled, fewer get Number 8 plastic correct (Number 8 was a ‘red herring’). This indicates a need for increased council-level communications around which plastics can be recycled in the regions. There may be a tendency to rely on the symbols as an indicator for recyclability, without paying attention to the number.</vt:lpstr>
      <vt:lpstr>NUMBER OF RECYCLING SYMBOLS CORRECT: The mean number of symbols Wellington City respondents got correct is 3.40 (in line with the national figure). Half of respondents got three out of the five symbols correct.</vt:lpstr>
      <vt:lpstr>Behaviour Change Prompts</vt:lpstr>
      <vt:lpstr>NEW RECYCLING INFORMATION: Half of Wellington City respondents learnt something new over the past two years that changed the way that they recycle. Flipped on its head, this indicates the need for further outreach, as half of respondents are not being exposed to new information. </vt:lpstr>
      <vt:lpstr>INFORMATION SOURCES: For Wellington City respondents who did learn something, this information most often came from personal networks. One third specifically received information directly from friends or colleagues. Wellington City respondents are less likely than the national sample to seek information from the council (highlighting the importance of creating social norms to instil behaviour change).</vt:lpstr>
      <vt:lpstr>PREFERRED COMMUNICATION CHANNELS: Wellington City respondents are more likely to find information useful if they can access it as they are recycling. Labels, stickers, an app to check recyclability are the top three rated items in terms of usefulness. This highlights the need for council initiatives to be as present as possible – respondents are less likely to seek out information for their own learning, but will willingly use information available to them in-situ.</vt:lpstr>
      <vt:lpstr>INFORMATION SOURCES AND PREFERRED COMMUNICATION CHANNELS: Demographic differences</vt:lpstr>
      <vt:lpstr>Messaging on Recycling Correctly</vt:lpstr>
      <vt:lpstr>ATTENTION-GRABBING MESSAGING: Wellington City respondents were asked to rate a number of messages on how attention-grabbing they are. There is relatively little variation in how respondents perceived the messages. The most highly rated messages provided a ‘score’ or ‘grade’ when it comes to recycling, or gave a little shock value. The least attention-grabbing messaging was more emotive. Two messages are less attention-grabbing for Wellington City respondents than the national sample – one highlights recyclables that Wellington City respondents already get right, and the other is more emotive.</vt:lpstr>
      <vt:lpstr>IMPACT OF MESSAGING: There is little variation in how the messages impact Wellington City respondents’ likelihood to sort and prepare recycling correctly. This has two implications – it reflects how recycling is perceived as socially desirable, but also shows that work needs to be done to develop messaging that resonates with currently less-committed groups. Wellington City respondents are less likely than the national sample to find the messages highlighting what they already do well, or that are more emotive, impactful.. Potentially the strongest message is the one the recycling fairy, as this is rated first equal both in terms of being attention-grabbing and in terms of being motivational. </vt:lpstr>
      <vt:lpstr>MESSAGING (ATTENTION-GRABBING): In terms of any sub-group differences we see that the groups more likely to ‘notice’ the message are fairly consistent across the messages, as are those who are less likely to ‘notice’ them. This suggests they are not very discriminating. </vt:lpstr>
      <vt:lpstr>MESSAGING (IMPACT): Once again, the sub-groups who likely to be motivated are fairly consistent across the messages, as are those who are less likely to be motivated. This reinforces the idea they are not very discriminating in their appeal. </vt:lpstr>
      <vt:lpstr>Plastic Free July</vt:lpstr>
      <vt:lpstr>PLASTIC FREE JULY: Given aforementioned concerns around plastic waste, there is a potential opportunity to further promote Plastic Free July. Only 31% of Wellington City respondents are aware of it (although this is higher than the national figure of 26%). Four percent participated in 2019, and 2% officially signed up to the challenge. These findings are in line with the national figures. Wellington City respondents are more likely than the national sample to be aware of but not participate in Plastic Free July.</vt:lpstr>
      <vt:lpstr>Demographic Profile</vt:lpstr>
      <vt:lpstr>Wellington City Council Demographic Profile</vt:lpstr>
      <vt:lpstr>Wellington City Council Commitment Profile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McQuaid, Holly (MBAKL)</dc:creator>
  <cp:lastModifiedBy>Victoria Barton-Chapple</cp:lastModifiedBy>
  <cp:revision>159</cp:revision>
  <cp:lastPrinted>2020-10-13T04:14:15Z</cp:lastPrinted>
  <dcterms:created xsi:type="dcterms:W3CDTF">2020-03-31T20:34:27Z</dcterms:created>
  <dcterms:modified xsi:type="dcterms:W3CDTF">2020-10-27T20:33:08Z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0x0101002F5E19618A8A5149932BBFEB931988BE</vt:lpwstr>
  </property>
</Properties>
</file>