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2" r:id="rId9"/>
    <p:sldId id="264" r:id="rId10"/>
    <p:sldId id="26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9" autoAdjust="0"/>
    <p:restoredTop sz="96233" autoAdjust="0"/>
  </p:normalViewPr>
  <p:slideViewPr>
    <p:cSldViewPr snapToGrid="0">
      <p:cViewPr varScale="1">
        <p:scale>
          <a:sx n="82" d="100"/>
          <a:sy n="82" d="100"/>
        </p:scale>
        <p:origin x="108" y="5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WHA%20shared%20docs\Databases\2013%20player%20registr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sz="3200"/>
              <a:t>Players per turf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Stats!$N$31</c:f>
              <c:strCache>
                <c:ptCount val="1"/>
                <c:pt idx="0">
                  <c:v>Open Grade Players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Stats!$O$30:$V$30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Stats!$O$31:$V$31</c:f>
              <c:numCache>
                <c:formatCode>General</c:formatCode>
                <c:ptCount val="8"/>
                <c:pt idx="0">
                  <c:v>1164</c:v>
                </c:pt>
                <c:pt idx="1">
                  <c:v>1198</c:v>
                </c:pt>
                <c:pt idx="2">
                  <c:v>1280</c:v>
                </c:pt>
                <c:pt idx="3">
                  <c:v>1320</c:v>
                </c:pt>
                <c:pt idx="4">
                  <c:v>1253</c:v>
                </c:pt>
                <c:pt idx="5">
                  <c:v>1201</c:v>
                </c:pt>
                <c:pt idx="6">
                  <c:v>1203</c:v>
                </c:pt>
                <c:pt idx="7">
                  <c:v>1296</c:v>
                </c:pt>
              </c:numCache>
            </c:numRef>
          </c:val>
        </c:ser>
        <c:ser>
          <c:idx val="1"/>
          <c:order val="1"/>
          <c:tx>
            <c:strRef>
              <c:f>Stats!$N$32</c:f>
              <c:strCache>
                <c:ptCount val="1"/>
                <c:pt idx="0">
                  <c:v>Total players per turf</c:v>
                </c:pt>
              </c:strCache>
            </c:strRef>
          </c:tx>
          <c:spPr>
            <a:solidFill>
              <a:schemeClr val="tx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Stats!$O$30:$V$30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Stats!$O$32:$V$32</c:f>
              <c:numCache>
                <c:formatCode>General</c:formatCode>
                <c:ptCount val="8"/>
                <c:pt idx="0">
                  <c:v>904.25</c:v>
                </c:pt>
                <c:pt idx="1">
                  <c:v>918.5</c:v>
                </c:pt>
                <c:pt idx="2">
                  <c:v>929.25</c:v>
                </c:pt>
                <c:pt idx="3">
                  <c:v>956.75</c:v>
                </c:pt>
                <c:pt idx="4">
                  <c:v>1008.5</c:v>
                </c:pt>
                <c:pt idx="5">
                  <c:v>984.75</c:v>
                </c:pt>
                <c:pt idx="6">
                  <c:v>780.6</c:v>
                </c:pt>
                <c:pt idx="7">
                  <c:v>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9790320"/>
        <c:axId val="209791888"/>
      </c:barChart>
      <c:lineChart>
        <c:grouping val="standard"/>
        <c:varyColors val="0"/>
        <c:ser>
          <c:idx val="2"/>
          <c:order val="2"/>
          <c:tx>
            <c:strRef>
              <c:f>Stats!$N$33</c:f>
              <c:strCache>
                <c:ptCount val="1"/>
                <c:pt idx="0">
                  <c:v>Maximum Players Per Turf</c:v>
                </c:pt>
              </c:strCache>
            </c:strRef>
          </c:tx>
          <c:spPr>
            <a:ln w="60325" cap="rnd">
              <a:solidFill>
                <a:schemeClr val="bg1">
                  <a:lumMod val="85000"/>
                  <a:lumOff val="1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Stats!$O$30:$V$30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Stats!$O$33:$V$33</c:f>
              <c:numCache>
                <c:formatCode>General</c:formatCode>
                <c:ptCount val="8"/>
                <c:pt idx="0">
                  <c:v>850</c:v>
                </c:pt>
                <c:pt idx="1">
                  <c:v>850</c:v>
                </c:pt>
                <c:pt idx="2">
                  <c:v>850</c:v>
                </c:pt>
                <c:pt idx="3">
                  <c:v>850</c:v>
                </c:pt>
                <c:pt idx="4">
                  <c:v>850</c:v>
                </c:pt>
                <c:pt idx="5">
                  <c:v>850</c:v>
                </c:pt>
                <c:pt idx="6">
                  <c:v>850</c:v>
                </c:pt>
                <c:pt idx="7">
                  <c:v>850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790320"/>
        <c:axId val="209791888"/>
      </c:lineChart>
      <c:catAx>
        <c:axId val="20979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91888"/>
        <c:crosses val="autoZero"/>
        <c:auto val="1"/>
        <c:lblAlgn val="ctr"/>
        <c:lblOffset val="100"/>
        <c:noMultiLvlLbl val="0"/>
      </c:catAx>
      <c:valAx>
        <c:axId val="20979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9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7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6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93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6554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3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21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823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99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8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5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5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0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9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7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9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9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4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42465"/>
            <a:ext cx="8144134" cy="1373070"/>
          </a:xfrm>
        </p:spPr>
        <p:txBody>
          <a:bodyPr/>
          <a:lstStyle/>
          <a:p>
            <a:r>
              <a:rPr lang="en-NZ" sz="4000" dirty="0" smtClean="0"/>
              <a:t>Wellington Hockey Association</a:t>
            </a:r>
            <a:endParaRPr lang="en-N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NZ" sz="4400" dirty="0" smtClean="0"/>
              <a:t>Facilities Strategy 2014 - 2023</a:t>
            </a:r>
            <a:endParaRPr lang="en-NZ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161" y="2835328"/>
            <a:ext cx="1152459" cy="109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8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Benefits to Wellington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Increased participation numbers</a:t>
            </a:r>
          </a:p>
          <a:p>
            <a:r>
              <a:rPr lang="en-NZ" dirty="0" smtClean="0"/>
              <a:t>Increased satisfaction of existing users</a:t>
            </a:r>
          </a:p>
          <a:p>
            <a:r>
              <a:rPr lang="en-NZ" dirty="0" smtClean="0"/>
              <a:t>Improved sociability of our sport</a:t>
            </a:r>
          </a:p>
          <a:p>
            <a:r>
              <a:rPr lang="en-NZ" dirty="0" smtClean="0"/>
              <a:t>Large-scale national and international events</a:t>
            </a:r>
          </a:p>
          <a:p>
            <a:r>
              <a:rPr lang="en-NZ" dirty="0" smtClean="0"/>
              <a:t>Economic benefit</a:t>
            </a:r>
          </a:p>
          <a:p>
            <a:r>
              <a:rPr lang="en-NZ" dirty="0" smtClean="0"/>
              <a:t>Community pride</a:t>
            </a:r>
          </a:p>
          <a:p>
            <a:r>
              <a:rPr lang="en-NZ" dirty="0" smtClean="0"/>
              <a:t>Supporting Wellington as a world class events destination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123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Facilities Management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321" y="2336873"/>
            <a:ext cx="10655894" cy="40990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NZ" sz="2000" dirty="0" smtClean="0"/>
              <a:t>Until 1 January 2014, all hockey facilities in the region had been managed and operated by the National Hockey Stadium Trust</a:t>
            </a:r>
          </a:p>
          <a:p>
            <a:pPr>
              <a:spcAft>
                <a:spcPts val="1200"/>
              </a:spcAft>
            </a:pPr>
            <a:r>
              <a:rPr lang="en-NZ" sz="2000" dirty="0" smtClean="0"/>
              <a:t>In order to provide the best player experience, the two organisations agreed to work collaboratively</a:t>
            </a:r>
          </a:p>
          <a:p>
            <a:pPr>
              <a:spcAft>
                <a:spcPts val="1200"/>
              </a:spcAft>
            </a:pPr>
            <a:r>
              <a:rPr lang="en-NZ" sz="2000" dirty="0" smtClean="0"/>
              <a:t>Under </a:t>
            </a:r>
            <a:r>
              <a:rPr lang="en-NZ" sz="2000" dirty="0"/>
              <a:t>a Management Contract, WHA now operates the four turf facilities in the Wellington </a:t>
            </a:r>
            <a:r>
              <a:rPr lang="en-NZ" sz="2000" dirty="0" smtClean="0"/>
              <a:t>Region</a:t>
            </a:r>
          </a:p>
          <a:p>
            <a:pPr lvl="1"/>
            <a:r>
              <a:rPr lang="en-NZ" sz="1800" dirty="0" smtClean="0"/>
              <a:t>National </a:t>
            </a:r>
            <a:r>
              <a:rPr lang="en-NZ" sz="1800" dirty="0"/>
              <a:t>Hockey Stadium, </a:t>
            </a:r>
            <a:r>
              <a:rPr lang="en-NZ" sz="1800" dirty="0" err="1" smtClean="0"/>
              <a:t>Berhampore</a:t>
            </a:r>
            <a:endParaRPr lang="en-NZ" sz="1800" dirty="0" smtClean="0"/>
          </a:p>
          <a:p>
            <a:pPr lvl="1"/>
            <a:r>
              <a:rPr lang="en-NZ" sz="1800" dirty="0" smtClean="0"/>
              <a:t>Elsdon </a:t>
            </a:r>
            <a:r>
              <a:rPr lang="en-NZ" sz="1800" dirty="0"/>
              <a:t>Park, </a:t>
            </a:r>
            <a:r>
              <a:rPr lang="en-NZ" sz="1800" dirty="0" smtClean="0"/>
              <a:t>Porirua</a:t>
            </a:r>
          </a:p>
          <a:p>
            <a:pPr lvl="1"/>
            <a:r>
              <a:rPr lang="en-NZ" sz="1800" dirty="0" smtClean="0"/>
              <a:t>Fraser </a:t>
            </a:r>
            <a:r>
              <a:rPr lang="en-NZ" sz="1800" dirty="0"/>
              <a:t>Park, Lower </a:t>
            </a:r>
            <a:r>
              <a:rPr lang="en-NZ" sz="1800" dirty="0" smtClean="0"/>
              <a:t>Hutt</a:t>
            </a:r>
          </a:p>
          <a:p>
            <a:pPr lvl="1"/>
            <a:r>
              <a:rPr lang="en-NZ" sz="1800" dirty="0" smtClean="0"/>
              <a:t>Maidstone </a:t>
            </a:r>
            <a:r>
              <a:rPr lang="en-NZ" sz="1800" dirty="0"/>
              <a:t>Park, Upper Hutt</a:t>
            </a:r>
          </a:p>
          <a:p>
            <a:pPr>
              <a:spcAft>
                <a:spcPts val="1200"/>
              </a:spcAft>
            </a:pPr>
            <a:r>
              <a:rPr lang="en-NZ" sz="2000" dirty="0"/>
              <a:t>The Trust retains a strong asset stewardship </a:t>
            </a:r>
            <a:r>
              <a:rPr lang="en-NZ" sz="2000" dirty="0" smtClean="0"/>
              <a:t>role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49076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Background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168242" cy="407916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NZ" dirty="0" smtClean="0"/>
              <a:t>Hockey is one of Sport NZ’s original targeted sports</a:t>
            </a:r>
          </a:p>
          <a:p>
            <a:pPr>
              <a:spcAft>
                <a:spcPts val="1200"/>
              </a:spcAft>
            </a:pPr>
            <a:r>
              <a:rPr lang="en-NZ" dirty="0" smtClean="0"/>
              <a:t>It is a global sport played by men and women with New Zealand attending the Olympics, Commonwealth Games and World Cups</a:t>
            </a:r>
          </a:p>
          <a:p>
            <a:pPr>
              <a:spcAft>
                <a:spcPts val="1200"/>
              </a:spcAft>
            </a:pPr>
            <a:r>
              <a:rPr lang="en-NZ" dirty="0" smtClean="0"/>
              <a:t>112 countries play hockey across every continent – with New Zealand currently ranked 5</a:t>
            </a:r>
            <a:r>
              <a:rPr lang="en-NZ" baseline="30000" dirty="0" smtClean="0"/>
              <a:t>th</a:t>
            </a:r>
            <a:r>
              <a:rPr lang="en-NZ" dirty="0" smtClean="0"/>
              <a:t> in the world for the women and 6</a:t>
            </a:r>
            <a:r>
              <a:rPr lang="en-NZ" baseline="30000" dirty="0" smtClean="0"/>
              <a:t>th</a:t>
            </a:r>
            <a:r>
              <a:rPr lang="en-NZ" dirty="0" smtClean="0"/>
              <a:t> for the men</a:t>
            </a:r>
          </a:p>
          <a:p>
            <a:pPr>
              <a:spcAft>
                <a:spcPts val="1200"/>
              </a:spcAft>
            </a:pPr>
            <a:r>
              <a:rPr lang="en-NZ" dirty="0" smtClean="0"/>
              <a:t>Nationally hockey is seeing strong growth with 4.6% in winter numbers in 2013 and 18% growth in summer participation in New Zealand</a:t>
            </a:r>
          </a:p>
        </p:txBody>
      </p:sp>
    </p:spTree>
    <p:extLst>
      <p:ext uri="{BB962C8B-B14F-4D97-AF65-F5344CB8AC3E}">
        <p14:creationId xmlns:p14="http://schemas.microsoft.com/office/powerpoint/2010/main" val="6125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Participation in Wellington Region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321" y="2210658"/>
            <a:ext cx="10795399" cy="3931062"/>
          </a:xfrm>
        </p:spPr>
        <p:txBody>
          <a:bodyPr numCol="1">
            <a:normAutofit/>
          </a:bodyPr>
          <a:lstStyle/>
          <a:p>
            <a:pPr>
              <a:spcAft>
                <a:spcPts val="1200"/>
              </a:spcAft>
            </a:pPr>
            <a:r>
              <a:rPr lang="en-NZ" sz="2000" dirty="0" smtClean="0"/>
              <a:t>Currently 4,390 registered </a:t>
            </a:r>
            <a:r>
              <a:rPr lang="en-NZ" sz="2000" dirty="0" smtClean="0"/>
              <a:t>winter players </a:t>
            </a:r>
            <a:r>
              <a:rPr lang="en-NZ" sz="2000" dirty="0" smtClean="0"/>
              <a:t>in Wellington Region (10% of national total</a:t>
            </a:r>
            <a:r>
              <a:rPr lang="en-NZ" sz="2000" dirty="0" smtClean="0"/>
              <a:t>) and more than 1,200 players over the summer season</a:t>
            </a:r>
            <a:endParaRPr lang="en-NZ" sz="2000" dirty="0" smtClean="0"/>
          </a:p>
          <a:p>
            <a:pPr marL="228600" lvl="1">
              <a:spcAft>
                <a:spcPts val="1200"/>
              </a:spcAft>
            </a:pPr>
            <a:r>
              <a:rPr lang="en-NZ" sz="2000" dirty="0" smtClean="0"/>
              <a:t>Growth in the last 10 years:</a:t>
            </a:r>
          </a:p>
          <a:p>
            <a:pPr lvl="1">
              <a:spcAft>
                <a:spcPts val="1200"/>
              </a:spcAft>
            </a:pPr>
            <a:r>
              <a:rPr lang="en-NZ" dirty="0" smtClean="0"/>
              <a:t>13</a:t>
            </a:r>
            <a:r>
              <a:rPr lang="en-NZ" dirty="0"/>
              <a:t>% in open grade</a:t>
            </a:r>
          </a:p>
          <a:p>
            <a:pPr lvl="1">
              <a:spcAft>
                <a:spcPts val="1200"/>
              </a:spcAft>
            </a:pPr>
            <a:r>
              <a:rPr lang="en-NZ" dirty="0"/>
              <a:t>28% in secondary</a:t>
            </a:r>
          </a:p>
          <a:p>
            <a:pPr lvl="1">
              <a:spcAft>
                <a:spcPts val="1200"/>
              </a:spcAft>
            </a:pPr>
            <a:r>
              <a:rPr lang="en-NZ" dirty="0"/>
              <a:t>57% in </a:t>
            </a:r>
            <a:r>
              <a:rPr lang="en-NZ" dirty="0" smtClean="0"/>
              <a:t>primary</a:t>
            </a:r>
            <a:endParaRPr lang="en-NZ" sz="2000" dirty="0" smtClean="0"/>
          </a:p>
          <a:p>
            <a:pPr>
              <a:spcAft>
                <a:spcPts val="1200"/>
              </a:spcAft>
            </a:pPr>
            <a:r>
              <a:rPr lang="en-NZ" sz="2000" dirty="0" smtClean="0"/>
              <a:t>Summer participation growth of 12% over two years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85" y="2703562"/>
            <a:ext cx="4426130" cy="294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00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Barriers to participation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987679" cy="359931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NZ" sz="2800" dirty="0" smtClean="0"/>
              <a:t>Late playing and practice times</a:t>
            </a:r>
          </a:p>
          <a:p>
            <a:pPr>
              <a:spcAft>
                <a:spcPts val="1200"/>
              </a:spcAft>
            </a:pPr>
            <a:r>
              <a:rPr lang="en-NZ" sz="2800" dirty="0" smtClean="0"/>
              <a:t>Cost</a:t>
            </a:r>
          </a:p>
          <a:p>
            <a:pPr lvl="1">
              <a:spcAft>
                <a:spcPts val="1200"/>
              </a:spcAft>
            </a:pPr>
            <a:r>
              <a:rPr lang="en-NZ" sz="2400" dirty="0" smtClean="0"/>
              <a:t>Open Grade Club Fees average $400 - $500</a:t>
            </a:r>
          </a:p>
          <a:p>
            <a:pPr>
              <a:spcAft>
                <a:spcPts val="1200"/>
              </a:spcAft>
            </a:pPr>
            <a:r>
              <a:rPr lang="en-NZ" sz="2800" dirty="0" smtClean="0"/>
              <a:t>Lack of sociability</a:t>
            </a:r>
          </a:p>
          <a:p>
            <a:pPr>
              <a:spcAft>
                <a:spcPts val="1200"/>
              </a:spcAft>
            </a:pPr>
            <a:r>
              <a:rPr lang="en-NZ" sz="2800" dirty="0" smtClean="0"/>
              <a:t>Turf availability (Wellington City)</a:t>
            </a:r>
          </a:p>
          <a:p>
            <a:pPr marL="0" indent="0">
              <a:buNone/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8137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Impact of turf availability on player numbers</a:t>
            </a:r>
            <a:endParaRPr lang="en-NZ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273415"/>
              </p:ext>
            </p:extLst>
          </p:nvPr>
        </p:nvGraphicFramePr>
        <p:xfrm>
          <a:off x="680320" y="2281988"/>
          <a:ext cx="10934163" cy="421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508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New turf development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749679" cy="3599316"/>
          </a:xfrm>
        </p:spPr>
        <p:txBody>
          <a:bodyPr>
            <a:normAutofit/>
          </a:bodyPr>
          <a:lstStyle/>
          <a:p>
            <a:r>
              <a:rPr lang="en-NZ" dirty="0"/>
              <a:t>Utilisation rates at National Hockey Stadium - 95% in winter</a:t>
            </a:r>
          </a:p>
          <a:p>
            <a:r>
              <a:rPr lang="en-NZ" dirty="0"/>
              <a:t>9pm – 10pm slots account for remaining 5%</a:t>
            </a:r>
          </a:p>
          <a:p>
            <a:r>
              <a:rPr lang="en-NZ" dirty="0" smtClean="0"/>
              <a:t>Currently 1,105 </a:t>
            </a:r>
            <a:r>
              <a:rPr lang="en-NZ" dirty="0" smtClean="0"/>
              <a:t>players per turf in Wellington </a:t>
            </a:r>
            <a:r>
              <a:rPr lang="en-NZ" dirty="0" smtClean="0"/>
              <a:t>City</a:t>
            </a:r>
            <a:endParaRPr lang="en-NZ" dirty="0" smtClean="0"/>
          </a:p>
          <a:p>
            <a:r>
              <a:rPr lang="en-NZ" dirty="0" smtClean="0"/>
              <a:t>Maximum threshold for turfs is 850 people per turf</a:t>
            </a:r>
          </a:p>
          <a:p>
            <a:r>
              <a:rPr lang="en-NZ" dirty="0" smtClean="0"/>
              <a:t>Wellington City residents frequently have to travel and play out of the city</a:t>
            </a:r>
          </a:p>
          <a:p>
            <a:r>
              <a:rPr lang="en-NZ" dirty="0" smtClean="0"/>
              <a:t>A third turf in Wellington City is crucial to our growth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1762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Spectacular Events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5896942" cy="3726811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Wellington Hockey also wants to bring major events to Wellington</a:t>
            </a:r>
          </a:p>
          <a:p>
            <a:r>
              <a:rPr lang="en-NZ" dirty="0" smtClean="0"/>
              <a:t>Hockey New Zealand very ambitious with their programme and sees Wellington as a key venue for the country</a:t>
            </a:r>
          </a:p>
          <a:p>
            <a:r>
              <a:rPr lang="en-NZ" dirty="0" smtClean="0"/>
              <a:t>We have the best ‘bones’ for a hockey facility in the country with the natural amphitheatre surrounding the number 1 pitch</a:t>
            </a:r>
          </a:p>
          <a:p>
            <a:r>
              <a:rPr lang="en-NZ" dirty="0" smtClean="0"/>
              <a:t>The facility however is 30 year old, and in need of upgrade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966" y="2380853"/>
            <a:ext cx="5004148" cy="33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0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0321" y="139079"/>
            <a:ext cx="9613861" cy="1080938"/>
          </a:xfrm>
        </p:spPr>
        <p:txBody>
          <a:bodyPr/>
          <a:lstStyle/>
          <a:p>
            <a:r>
              <a:rPr lang="en-NZ" dirty="0" smtClean="0"/>
              <a:t>Part 1 multi-phase development – 3</a:t>
            </a:r>
            <a:r>
              <a:rPr lang="en-NZ" baseline="30000" dirty="0" smtClean="0"/>
              <a:t>rd</a:t>
            </a:r>
            <a:r>
              <a:rPr lang="en-NZ" dirty="0" smtClean="0"/>
              <a:t> turf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9312" y="1124483"/>
            <a:ext cx="8190724" cy="530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4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1"/>
            </a:gs>
            <a:gs pos="2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298" y="189702"/>
            <a:ext cx="8231404" cy="647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5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446</TotalTime>
  <Words>437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Wellington Hockey Association</vt:lpstr>
      <vt:lpstr>Background</vt:lpstr>
      <vt:lpstr>Participation in Wellington Region</vt:lpstr>
      <vt:lpstr>Barriers to participation</vt:lpstr>
      <vt:lpstr>Impact of turf availability on player numbers</vt:lpstr>
      <vt:lpstr>New turf development</vt:lpstr>
      <vt:lpstr>Spectacular Events</vt:lpstr>
      <vt:lpstr>Part 1 multi-phase development – 3rd turf</vt:lpstr>
      <vt:lpstr>PowerPoint Presentation</vt:lpstr>
      <vt:lpstr>Benefits to Wellington</vt:lpstr>
      <vt:lpstr>Facilities Management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Wellington Hockey Association</dc:title>
  <dc:creator>Anne-Margaret Campbell</dc:creator>
  <cp:lastModifiedBy>Anne-Margaret Campbell</cp:lastModifiedBy>
  <cp:revision>33</cp:revision>
  <dcterms:created xsi:type="dcterms:W3CDTF">2014-02-02T22:27:36Z</dcterms:created>
  <dcterms:modified xsi:type="dcterms:W3CDTF">2014-02-03T21:46:54Z</dcterms:modified>
</cp:coreProperties>
</file>